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5" r:id="rId4"/>
    <p:sldMasterId id="2147483697" r:id="rId5"/>
    <p:sldMasterId id="2147483710" r:id="rId6"/>
    <p:sldMasterId id="2147483722" r:id="rId7"/>
    <p:sldMasterId id="2147483735" r:id="rId8"/>
  </p:sldMasterIdLst>
  <p:notesMasterIdLst>
    <p:notesMasterId r:id="rId287"/>
  </p:notesMasterIdLst>
  <p:sldIdLst>
    <p:sldId id="831" r:id="rId9"/>
    <p:sldId id="466" r:id="rId10"/>
    <p:sldId id="940" r:id="rId11"/>
    <p:sldId id="941" r:id="rId12"/>
    <p:sldId id="317" r:id="rId13"/>
    <p:sldId id="405" r:id="rId14"/>
    <p:sldId id="837" r:id="rId15"/>
    <p:sldId id="406" r:id="rId16"/>
    <p:sldId id="836" r:id="rId17"/>
    <p:sldId id="390" r:id="rId18"/>
    <p:sldId id="403" r:id="rId19"/>
    <p:sldId id="303" r:id="rId20"/>
    <p:sldId id="315" r:id="rId21"/>
    <p:sldId id="979" r:id="rId22"/>
    <p:sldId id="980" r:id="rId23"/>
    <p:sldId id="319" r:id="rId24"/>
    <p:sldId id="389" r:id="rId25"/>
    <p:sldId id="943" r:id="rId26"/>
    <p:sldId id="314" r:id="rId27"/>
    <p:sldId id="982" r:id="rId28"/>
    <p:sldId id="983" r:id="rId29"/>
    <p:sldId id="986" r:id="rId30"/>
    <p:sldId id="987" r:id="rId31"/>
    <p:sldId id="985" r:id="rId32"/>
    <p:sldId id="988" r:id="rId33"/>
    <p:sldId id="845" r:id="rId34"/>
    <p:sldId id="402" r:id="rId35"/>
    <p:sldId id="990" r:id="rId36"/>
    <p:sldId id="991" r:id="rId37"/>
    <p:sldId id="981" r:id="rId38"/>
    <p:sldId id="846" r:id="rId39"/>
    <p:sldId id="992" r:id="rId40"/>
    <p:sldId id="994" r:id="rId41"/>
    <p:sldId id="995" r:id="rId42"/>
    <p:sldId id="993" r:id="rId43"/>
    <p:sldId id="337" r:id="rId44"/>
    <p:sldId id="338" r:id="rId45"/>
    <p:sldId id="847" r:id="rId46"/>
    <p:sldId id="401" r:id="rId47"/>
    <p:sldId id="848" r:id="rId48"/>
    <p:sldId id="339" r:id="rId49"/>
    <p:sldId id="397" r:id="rId50"/>
    <p:sldId id="996" r:id="rId51"/>
    <p:sldId id="340" r:id="rId52"/>
    <p:sldId id="997" r:id="rId53"/>
    <p:sldId id="341" r:id="rId54"/>
    <p:sldId id="342" r:id="rId55"/>
    <p:sldId id="343" r:id="rId56"/>
    <p:sldId id="849" r:id="rId57"/>
    <p:sldId id="998" r:id="rId58"/>
    <p:sldId id="999" r:id="rId59"/>
    <p:sldId id="1000" r:id="rId60"/>
    <p:sldId id="1001" r:id="rId61"/>
    <p:sldId id="1002" r:id="rId62"/>
    <p:sldId id="851" r:id="rId63"/>
    <p:sldId id="833" r:id="rId64"/>
    <p:sldId id="344" r:id="rId65"/>
    <p:sldId id="464" r:id="rId66"/>
    <p:sldId id="345" r:id="rId67"/>
    <p:sldId id="346" r:id="rId68"/>
    <p:sldId id="852" r:id="rId69"/>
    <p:sldId id="349" r:id="rId70"/>
    <p:sldId id="347" r:id="rId71"/>
    <p:sldId id="1003" r:id="rId72"/>
    <p:sldId id="351" r:id="rId73"/>
    <p:sldId id="359" r:id="rId74"/>
    <p:sldId id="352" r:id="rId75"/>
    <p:sldId id="355" r:id="rId76"/>
    <p:sldId id="358" r:id="rId77"/>
    <p:sldId id="410" r:id="rId78"/>
    <p:sldId id="411" r:id="rId79"/>
    <p:sldId id="1004" r:id="rId80"/>
    <p:sldId id="857" r:id="rId81"/>
    <p:sldId id="361" r:id="rId82"/>
    <p:sldId id="365" r:id="rId83"/>
    <p:sldId id="861" r:id="rId84"/>
    <p:sldId id="863" r:id="rId85"/>
    <p:sldId id="1005" r:id="rId86"/>
    <p:sldId id="864" r:id="rId87"/>
    <p:sldId id="865" r:id="rId88"/>
    <p:sldId id="374" r:id="rId89"/>
    <p:sldId id="440" r:id="rId90"/>
    <p:sldId id="375" r:id="rId91"/>
    <p:sldId id="376" r:id="rId92"/>
    <p:sldId id="377" r:id="rId93"/>
    <p:sldId id="438" r:id="rId94"/>
    <p:sldId id="1006" r:id="rId95"/>
    <p:sldId id="1007" r:id="rId96"/>
    <p:sldId id="1008" r:id="rId97"/>
    <p:sldId id="1009" r:id="rId98"/>
    <p:sldId id="443" r:id="rId99"/>
    <p:sldId id="471" r:id="rId100"/>
    <p:sldId id="439" r:id="rId101"/>
    <p:sldId id="868" r:id="rId102"/>
    <p:sldId id="869" r:id="rId103"/>
    <p:sldId id="380" r:id="rId104"/>
    <p:sldId id="381" r:id="rId105"/>
    <p:sldId id="946" r:id="rId106"/>
    <p:sldId id="947" r:id="rId107"/>
    <p:sldId id="871" r:id="rId108"/>
    <p:sldId id="948" r:id="rId109"/>
    <p:sldId id="369" r:id="rId110"/>
    <p:sldId id="450" r:id="rId111"/>
    <p:sldId id="872" r:id="rId112"/>
    <p:sldId id="451" r:id="rId113"/>
    <p:sldId id="371" r:id="rId114"/>
    <p:sldId id="373" r:id="rId115"/>
    <p:sldId id="878" r:id="rId116"/>
    <p:sldId id="379" r:id="rId117"/>
    <p:sldId id="887" r:id="rId118"/>
    <p:sldId id="889" r:id="rId119"/>
    <p:sldId id="394" r:id="rId120"/>
    <p:sldId id="892" r:id="rId121"/>
    <p:sldId id="893" r:id="rId122"/>
    <p:sldId id="894" r:id="rId123"/>
    <p:sldId id="895" r:id="rId124"/>
    <p:sldId id="896" r:id="rId125"/>
    <p:sldId id="902" r:id="rId126"/>
    <p:sldId id="433" r:id="rId127"/>
    <p:sldId id="434" r:id="rId128"/>
    <p:sldId id="427" r:id="rId129"/>
    <p:sldId id="413" r:id="rId130"/>
    <p:sldId id="414" r:id="rId131"/>
    <p:sldId id="431" r:id="rId132"/>
    <p:sldId id="905" r:id="rId133"/>
    <p:sldId id="408" r:id="rId134"/>
    <p:sldId id="906" r:id="rId135"/>
    <p:sldId id="907" r:id="rId136"/>
    <p:sldId id="908" r:id="rId137"/>
    <p:sldId id="909" r:id="rId138"/>
    <p:sldId id="910" r:id="rId139"/>
    <p:sldId id="911" r:id="rId140"/>
    <p:sldId id="416" r:id="rId141"/>
    <p:sldId id="417" r:id="rId142"/>
    <p:sldId id="419" r:id="rId143"/>
    <p:sldId id="420" r:id="rId144"/>
    <p:sldId id="435" r:id="rId145"/>
    <p:sldId id="913" r:id="rId146"/>
    <p:sldId id="914" r:id="rId147"/>
    <p:sldId id="915" r:id="rId148"/>
    <p:sldId id="916" r:id="rId149"/>
    <p:sldId id="258" r:id="rId150"/>
    <p:sldId id="917" r:id="rId151"/>
    <p:sldId id="260" r:id="rId152"/>
    <p:sldId id="949" r:id="rId153"/>
    <p:sldId id="259" r:id="rId154"/>
    <p:sldId id="272" r:id="rId155"/>
    <p:sldId id="279" r:id="rId156"/>
    <p:sldId id="273" r:id="rId157"/>
    <p:sldId id="1352" r:id="rId158"/>
    <p:sldId id="1353" r:id="rId159"/>
    <p:sldId id="275" r:id="rId160"/>
    <p:sldId id="281" r:id="rId161"/>
    <p:sldId id="284" r:id="rId162"/>
    <p:sldId id="262" r:id="rId163"/>
    <p:sldId id="921" r:id="rId164"/>
    <p:sldId id="922" r:id="rId165"/>
    <p:sldId id="923" r:id="rId166"/>
    <p:sldId id="924" r:id="rId167"/>
    <p:sldId id="925" r:id="rId168"/>
    <p:sldId id="934" r:id="rId169"/>
    <p:sldId id="935" r:id="rId170"/>
    <p:sldId id="950" r:id="rId171"/>
    <p:sldId id="285" r:id="rId172"/>
    <p:sldId id="287" r:id="rId173"/>
    <p:sldId id="288" r:id="rId174"/>
    <p:sldId id="290" r:id="rId175"/>
    <p:sldId id="322" r:id="rId176"/>
    <p:sldId id="1010" r:id="rId177"/>
    <p:sldId id="1351" r:id="rId178"/>
    <p:sldId id="1348" r:id="rId179"/>
    <p:sldId id="1350" r:id="rId180"/>
    <p:sldId id="1349" r:id="rId181"/>
    <p:sldId id="385" r:id="rId182"/>
    <p:sldId id="461" r:id="rId183"/>
    <p:sldId id="463" r:id="rId184"/>
    <p:sldId id="388" r:id="rId185"/>
    <p:sldId id="1354" r:id="rId186"/>
    <p:sldId id="1357" r:id="rId187"/>
    <p:sldId id="951" r:id="rId188"/>
    <p:sldId id="952" r:id="rId189"/>
    <p:sldId id="483" r:id="rId190"/>
    <p:sldId id="486" r:id="rId191"/>
    <p:sldId id="487" r:id="rId192"/>
    <p:sldId id="488" r:id="rId193"/>
    <p:sldId id="489" r:id="rId194"/>
    <p:sldId id="490" r:id="rId195"/>
    <p:sldId id="491" r:id="rId196"/>
    <p:sldId id="492" r:id="rId197"/>
    <p:sldId id="1356" r:id="rId198"/>
    <p:sldId id="493" r:id="rId199"/>
    <p:sldId id="495" r:id="rId200"/>
    <p:sldId id="555" r:id="rId201"/>
    <p:sldId id="497" r:id="rId202"/>
    <p:sldId id="500" r:id="rId203"/>
    <p:sldId id="501" r:id="rId204"/>
    <p:sldId id="1355" r:id="rId205"/>
    <p:sldId id="954" r:id="rId206"/>
    <p:sldId id="499" r:id="rId207"/>
    <p:sldId id="957" r:id="rId208"/>
    <p:sldId id="512" r:id="rId209"/>
    <p:sldId id="867" r:id="rId210"/>
    <p:sldId id="958" r:id="rId211"/>
    <p:sldId id="959" r:id="rId212"/>
    <p:sldId id="1359" r:id="rId213"/>
    <p:sldId id="513" r:id="rId214"/>
    <p:sldId id="515" r:id="rId215"/>
    <p:sldId id="557" r:id="rId216"/>
    <p:sldId id="558" r:id="rId217"/>
    <p:sldId id="559" r:id="rId218"/>
    <p:sldId id="1362" r:id="rId219"/>
    <p:sldId id="1360" r:id="rId220"/>
    <p:sldId id="549" r:id="rId221"/>
    <p:sldId id="550" r:id="rId222"/>
    <p:sldId id="560" r:id="rId223"/>
    <p:sldId id="1361" r:id="rId224"/>
    <p:sldId id="1358" r:id="rId225"/>
    <p:sldId id="551" r:id="rId226"/>
    <p:sldId id="562" r:id="rId227"/>
    <p:sldId id="561" r:id="rId228"/>
    <p:sldId id="841" r:id="rId229"/>
    <p:sldId id="622" r:id="rId230"/>
    <p:sldId id="518" r:id="rId231"/>
    <p:sldId id="519" r:id="rId232"/>
    <p:sldId id="520" r:id="rId233"/>
    <p:sldId id="564" r:id="rId234"/>
    <p:sldId id="565" r:id="rId235"/>
    <p:sldId id="566" r:id="rId236"/>
    <p:sldId id="521" r:id="rId237"/>
    <p:sldId id="522" r:id="rId238"/>
    <p:sldId id="523" r:id="rId239"/>
    <p:sldId id="524" r:id="rId240"/>
    <p:sldId id="525" r:id="rId241"/>
    <p:sldId id="968" r:id="rId242"/>
    <p:sldId id="843" r:id="rId243"/>
    <p:sldId id="526" r:id="rId244"/>
    <p:sldId id="527" r:id="rId245"/>
    <p:sldId id="528" r:id="rId246"/>
    <p:sldId id="529" r:id="rId247"/>
    <p:sldId id="530" r:id="rId248"/>
    <p:sldId id="531" r:id="rId249"/>
    <p:sldId id="969" r:id="rId250"/>
    <p:sldId id="970" r:id="rId251"/>
    <p:sldId id="532" r:id="rId252"/>
    <p:sldId id="533" r:id="rId253"/>
    <p:sldId id="534" r:id="rId254"/>
    <p:sldId id="535" r:id="rId255"/>
    <p:sldId id="971" r:id="rId256"/>
    <p:sldId id="568" r:id="rId257"/>
    <p:sldId id="569" r:id="rId258"/>
    <p:sldId id="972" r:id="rId259"/>
    <p:sldId id="973" r:id="rId260"/>
    <p:sldId id="538" r:id="rId261"/>
    <p:sldId id="539" r:id="rId262"/>
    <p:sldId id="567" r:id="rId263"/>
    <p:sldId id="541" r:id="rId264"/>
    <p:sldId id="542" r:id="rId265"/>
    <p:sldId id="543" r:id="rId266"/>
    <p:sldId id="544" r:id="rId267"/>
    <p:sldId id="545" r:id="rId268"/>
    <p:sldId id="546" r:id="rId269"/>
    <p:sldId id="547" r:id="rId270"/>
    <p:sldId id="974" r:id="rId271"/>
    <p:sldId id="617" r:id="rId272"/>
    <p:sldId id="590" r:id="rId273"/>
    <p:sldId id="593" r:id="rId274"/>
    <p:sldId id="604" r:id="rId275"/>
    <p:sldId id="606" r:id="rId276"/>
    <p:sldId id="607" r:id="rId277"/>
    <p:sldId id="608" r:id="rId278"/>
    <p:sldId id="975" r:id="rId279"/>
    <p:sldId id="609" r:id="rId280"/>
    <p:sldId id="610" r:id="rId281"/>
    <p:sldId id="611" r:id="rId282"/>
    <p:sldId id="976" r:id="rId283"/>
    <p:sldId id="977" r:id="rId284"/>
    <p:sldId id="615" r:id="rId285"/>
    <p:sldId id="978" r:id="rId286"/>
  </p:sldIdLst>
  <p:sldSz cx="9144000" cy="6858000" type="screen4x3"/>
  <p:notesSz cx="6858000" cy="9144000"/>
  <p:defaultTextStyle>
    <a:defPPr>
      <a:defRPr lang="en-US"/>
    </a:defPPr>
    <a:lvl1pPr algn="r" rtl="0" eaLnBrk="0" fontAlgn="base" hangingPunct="0">
      <a:spcBef>
        <a:spcPct val="0"/>
      </a:spcBef>
      <a:spcAft>
        <a:spcPct val="0"/>
      </a:spcAft>
      <a:defRPr kern="1200">
        <a:solidFill>
          <a:schemeClr val="tx1"/>
        </a:solidFill>
        <a:latin typeface="Arial" charset="0"/>
        <a:ea typeface="+mn-ea"/>
        <a:cs typeface="+mn-cs"/>
      </a:defRPr>
    </a:lvl1pPr>
    <a:lvl2pPr marL="457200" algn="r" rtl="0" eaLnBrk="0" fontAlgn="base" hangingPunct="0">
      <a:spcBef>
        <a:spcPct val="0"/>
      </a:spcBef>
      <a:spcAft>
        <a:spcPct val="0"/>
      </a:spcAft>
      <a:defRPr kern="1200">
        <a:solidFill>
          <a:schemeClr val="tx1"/>
        </a:solidFill>
        <a:latin typeface="Arial" charset="0"/>
        <a:ea typeface="+mn-ea"/>
        <a:cs typeface="+mn-cs"/>
      </a:defRPr>
    </a:lvl2pPr>
    <a:lvl3pPr marL="914400" algn="r" rtl="0" eaLnBrk="0" fontAlgn="base" hangingPunct="0">
      <a:spcBef>
        <a:spcPct val="0"/>
      </a:spcBef>
      <a:spcAft>
        <a:spcPct val="0"/>
      </a:spcAft>
      <a:defRPr kern="1200">
        <a:solidFill>
          <a:schemeClr val="tx1"/>
        </a:solidFill>
        <a:latin typeface="Arial" charset="0"/>
        <a:ea typeface="+mn-ea"/>
        <a:cs typeface="+mn-cs"/>
      </a:defRPr>
    </a:lvl3pPr>
    <a:lvl4pPr marL="1371600" algn="r" rtl="0" eaLnBrk="0" fontAlgn="base" hangingPunct="0">
      <a:spcBef>
        <a:spcPct val="0"/>
      </a:spcBef>
      <a:spcAft>
        <a:spcPct val="0"/>
      </a:spcAft>
      <a:defRPr kern="1200">
        <a:solidFill>
          <a:schemeClr val="tx1"/>
        </a:solidFill>
        <a:latin typeface="Arial" charset="0"/>
        <a:ea typeface="+mn-ea"/>
        <a:cs typeface="+mn-cs"/>
      </a:defRPr>
    </a:lvl4pPr>
    <a:lvl5pPr marL="1828800" algn="r"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33CCFF"/>
    <a:srgbClr val="FFFF00"/>
    <a:srgbClr val="FF0000"/>
    <a:srgbClr val="0000FF"/>
    <a:srgbClr val="C0C0C0"/>
    <a:srgbClr val="969696"/>
    <a:srgbClr val="33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4" autoAdjust="0"/>
    <p:restoredTop sz="81629" autoAdjust="0"/>
  </p:normalViewPr>
  <p:slideViewPr>
    <p:cSldViewPr>
      <p:cViewPr varScale="1">
        <p:scale>
          <a:sx n="127" d="100"/>
          <a:sy n="127" d="100"/>
        </p:scale>
        <p:origin x="3344" y="176"/>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theme" Target="theme/theme1.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tableStyles" Target="tableStyles.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notesMaster" Target="notesMasters/notesMaster1.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presProps" Target="presProps.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viewProps" Target="viewProps.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s>
</file>

<file path=ppt/_rels/viewProps.xml.rels><?xml version="1.0" encoding="UTF-8" standalone="yes"?>
<Relationships xmlns="http://schemas.openxmlformats.org/package/2006/relationships"><Relationship Id="rId3" Type="http://schemas.openxmlformats.org/officeDocument/2006/relationships/slide" Target="slides/slide179.xml"/><Relationship Id="rId2" Type="http://schemas.openxmlformats.org/officeDocument/2006/relationships/slide" Target="slides/slide178.xml"/><Relationship Id="rId1"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endParaRPr lang="en-US"/>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endParaRPr lang="en-US"/>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fld id="{5A677D52-1B82-0247-B54D-5E0F02CDAD52}" type="slidenum">
              <a:rPr lang="en-US"/>
              <a:pPr/>
              <a:t>‹#›</a:t>
            </a:fld>
            <a:endParaRPr lang="en-US"/>
          </a:p>
        </p:txBody>
      </p:sp>
    </p:spTree>
    <p:extLst>
      <p:ext uri="{BB962C8B-B14F-4D97-AF65-F5344CB8AC3E}">
        <p14:creationId xmlns:p14="http://schemas.microsoft.com/office/powerpoint/2010/main" val="33312985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9153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19</a:t>
            </a:fld>
            <a:endParaRPr lang="en-US"/>
          </a:p>
        </p:txBody>
      </p:sp>
    </p:spTree>
    <p:extLst>
      <p:ext uri="{BB962C8B-B14F-4D97-AF65-F5344CB8AC3E}">
        <p14:creationId xmlns:p14="http://schemas.microsoft.com/office/powerpoint/2010/main" val="525368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96089E99-E035-9648-B30C-FA80EED4BB03}"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212</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352068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213</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4510350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214</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90259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C4C58AB6-7904-C44B-A95E-DB8014D57D55}"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215</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530099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C4C58AB6-7904-C44B-A95E-DB8014D57D55}"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216</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5061432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C4C58AB6-7904-C44B-A95E-DB8014D57D55}"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217</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6034795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218</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6064876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ED2E0384-6736-1A44-B70D-99B0A954BDCB}"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219</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0599660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CA675E39-26F5-A242-AE53-4CE62D1982EA}"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220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2576929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1776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20</a:t>
            </a:fld>
            <a:endParaRPr lang="en-US"/>
          </a:p>
        </p:txBody>
      </p:sp>
    </p:spTree>
    <p:extLst>
      <p:ext uri="{BB962C8B-B14F-4D97-AF65-F5344CB8AC3E}">
        <p14:creationId xmlns:p14="http://schemas.microsoft.com/office/powerpoint/2010/main" val="13416296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222</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980613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223</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95778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37279299" indent="-36829963" defTabSz="864348">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D7D207E5-36D4-EC40-B829-C5A8461CB7C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226</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773613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37279299" indent="-36829963" defTabSz="864348">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E2BB5DFF-E195-5543-8C50-7061C0918D0F}"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227</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3220226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37279299" indent="-36829963" defTabSz="864348">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44DE8742-A29C-BE43-AFC8-A8E0EA833F64}"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228</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174059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234</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484198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235</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508864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63524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243</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864473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37279299" indent="-36829963" defTabSz="864348">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E071F8EE-7DAC-0540-BE1C-1336C2CBF9C9}"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250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770108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21</a:t>
            </a:fld>
            <a:endParaRPr lang="en-US"/>
          </a:p>
        </p:txBody>
      </p:sp>
    </p:spTree>
    <p:extLst>
      <p:ext uri="{BB962C8B-B14F-4D97-AF65-F5344CB8AC3E}">
        <p14:creationId xmlns:p14="http://schemas.microsoft.com/office/powerpoint/2010/main" val="25336680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364649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252</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90936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919441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264</a:t>
            </a:fld>
            <a:endParaRPr kumimoji="0" lang="en-US" sz="13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95592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1B9489C1-586A-3243-B822-7534E30602FD}"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265</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350324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EC13510C-97D8-5E40-9B7D-27F00CB26308}"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266</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9983266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301D192F-10A5-8C44-8A78-D567543169D1}"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267</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987895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27CC7E97-B1F3-B643-9C43-65D18FC8D705}"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268</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9615815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3FE43A51-4502-D349-8160-6904FC193C83}"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269</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902865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7031949D-49A1-1F49-A684-E321BE53C5A6}"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270</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05762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23</a:t>
            </a:fld>
            <a:endParaRPr lang="en-US"/>
          </a:p>
        </p:txBody>
      </p:sp>
    </p:spTree>
    <p:extLst>
      <p:ext uri="{BB962C8B-B14F-4D97-AF65-F5344CB8AC3E}">
        <p14:creationId xmlns:p14="http://schemas.microsoft.com/office/powerpoint/2010/main" val="82002338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7031949D-49A1-1F49-A684-E321BE53C5A6}"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271</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326666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263BD659-388D-9547-AAEA-FB8074190F79}"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272</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993447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0AF70908-E2F6-B846-8AA3-4CDC180D6586}"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273</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4567405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CB029619-FE5C-B440-8405-D8F75C1B9787}"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274</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7286925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D288F719-59F2-DC42-84C6-4B8DA1852258}"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276</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8336029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D288F719-59F2-DC42-84C6-4B8DA1852258}"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277</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1735643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sz="1600">
                <a:solidFill>
                  <a:schemeClr val="tx1"/>
                </a:solidFill>
                <a:latin typeface="Helvetica" charset="0"/>
                <a:ea typeface="ＭＳ Ｐゴシック" charset="0"/>
                <a:cs typeface="ＭＳ Ｐゴシック" charset="0"/>
              </a:defRPr>
            </a:lvl1pPr>
            <a:lvl2pPr marL="37279299" indent="-36829963" defTabSz="914274">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49336" eaLnBrk="0" fontAlgn="base" hangingPunct="0">
              <a:spcBef>
                <a:spcPct val="0"/>
              </a:spcBef>
              <a:spcAft>
                <a:spcPct val="0"/>
              </a:spcAft>
              <a:defRPr sz="1600">
                <a:solidFill>
                  <a:schemeClr val="tx1"/>
                </a:solidFill>
                <a:latin typeface="Helvetica" charset="0"/>
                <a:ea typeface="ＭＳ Ｐゴシック" charset="0"/>
              </a:defRPr>
            </a:lvl6pPr>
            <a:lvl7pPr marL="898672" eaLnBrk="0" fontAlgn="base" hangingPunct="0">
              <a:spcBef>
                <a:spcPct val="0"/>
              </a:spcBef>
              <a:spcAft>
                <a:spcPct val="0"/>
              </a:spcAft>
              <a:defRPr sz="1600">
                <a:solidFill>
                  <a:schemeClr val="tx1"/>
                </a:solidFill>
                <a:latin typeface="Helvetica" charset="0"/>
                <a:ea typeface="ＭＳ Ｐゴシック" charset="0"/>
              </a:defRPr>
            </a:lvl7pPr>
            <a:lvl8pPr marL="1348008" eaLnBrk="0" fontAlgn="base" hangingPunct="0">
              <a:spcBef>
                <a:spcPct val="0"/>
              </a:spcBef>
              <a:spcAft>
                <a:spcPct val="0"/>
              </a:spcAft>
              <a:defRPr sz="1600">
                <a:solidFill>
                  <a:schemeClr val="tx1"/>
                </a:solidFill>
                <a:latin typeface="Helvetica" charset="0"/>
                <a:ea typeface="ＭＳ Ｐゴシック" charset="0"/>
              </a:defRPr>
            </a:lvl8pPr>
            <a:lvl9pPr marL="1797345"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274" rtl="0" eaLnBrk="0" fontAlgn="base" latinLnBrk="0" hangingPunct="0">
              <a:lnSpc>
                <a:spcPct val="100000"/>
              </a:lnSpc>
              <a:spcBef>
                <a:spcPct val="0"/>
              </a:spcBef>
              <a:spcAft>
                <a:spcPct val="0"/>
              </a:spcAft>
              <a:buClrTx/>
              <a:buSzTx/>
              <a:buFontTx/>
              <a:buNone/>
              <a:tabLst/>
              <a:defRPr/>
            </a:pPr>
            <a:fld id="{D288F719-59F2-DC42-84C6-4B8DA1852258}" type="slidenum">
              <a:rPr kumimoji="0" lang="en-US" sz="1300" b="0" i="0" u="none" strike="noStrike" kern="1200" cap="none" spc="0" normalizeH="0" baseline="0" noProof="0">
                <a:ln>
                  <a:noFill/>
                </a:ln>
                <a:solidFill>
                  <a:prstClr val="black"/>
                </a:solidFill>
                <a:effectLst/>
                <a:uLnTx/>
                <a:uFillTx/>
                <a:latin typeface="Times New Roman" charset="0"/>
                <a:ea typeface="ＭＳ Ｐゴシック" charset="0"/>
              </a:rPr>
              <a:pPr marL="0" marR="0" lvl="0" indent="0" algn="r" defTabSz="914274" rtl="0" eaLnBrk="0" fontAlgn="base" latinLnBrk="0" hangingPunct="0">
                <a:lnSpc>
                  <a:spcPct val="100000"/>
                </a:lnSpc>
                <a:spcBef>
                  <a:spcPct val="0"/>
                </a:spcBef>
                <a:spcAft>
                  <a:spcPct val="0"/>
                </a:spcAft>
                <a:buClrTx/>
                <a:buSzTx/>
                <a:buFontTx/>
                <a:buNone/>
                <a:tabLst/>
                <a:defRPr/>
              </a:pPr>
              <a:t>278</a:t>
            </a:fld>
            <a:endParaRPr kumimoji="0" lang="en-US" sz="1300" b="0" i="0" u="none" strike="noStrike" kern="1200" cap="none" spc="0" normalizeH="0" baseline="0" noProof="0">
              <a:ln>
                <a:noFill/>
              </a:ln>
              <a:solidFill>
                <a:prstClr val="black"/>
              </a:solidFill>
              <a:effectLst/>
              <a:uLnTx/>
              <a:uFillTx/>
              <a:latin typeface="Times New Roman" charset="0"/>
              <a:ea typeface="ＭＳ Ｐゴシック"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71573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24</a:t>
            </a:fld>
            <a:endParaRPr lang="en-US"/>
          </a:p>
        </p:txBody>
      </p:sp>
    </p:spTree>
    <p:extLst>
      <p:ext uri="{BB962C8B-B14F-4D97-AF65-F5344CB8AC3E}">
        <p14:creationId xmlns:p14="http://schemas.microsoft.com/office/powerpoint/2010/main" val="3524884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25</a:t>
            </a:fld>
            <a:endParaRPr lang="en-US"/>
          </a:p>
        </p:txBody>
      </p:sp>
    </p:spTree>
    <p:extLst>
      <p:ext uri="{BB962C8B-B14F-4D97-AF65-F5344CB8AC3E}">
        <p14:creationId xmlns:p14="http://schemas.microsoft.com/office/powerpoint/2010/main" val="2136067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05458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27</a:t>
            </a:fld>
            <a:endParaRPr lang="en-US"/>
          </a:p>
        </p:txBody>
      </p:sp>
    </p:spTree>
    <p:extLst>
      <p:ext uri="{BB962C8B-B14F-4D97-AF65-F5344CB8AC3E}">
        <p14:creationId xmlns:p14="http://schemas.microsoft.com/office/powerpoint/2010/main" val="244079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28</a:t>
            </a:fld>
            <a:endParaRPr lang="en-US"/>
          </a:p>
        </p:txBody>
      </p:sp>
    </p:spTree>
    <p:extLst>
      <p:ext uri="{BB962C8B-B14F-4D97-AF65-F5344CB8AC3E}">
        <p14:creationId xmlns:p14="http://schemas.microsoft.com/office/powerpoint/2010/main" val="407608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6008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68732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97098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8101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28444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1956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07250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51</a:t>
            </a:fld>
            <a:endParaRPr lang="en-US"/>
          </a:p>
        </p:txBody>
      </p:sp>
    </p:spTree>
    <p:extLst>
      <p:ext uri="{BB962C8B-B14F-4D97-AF65-F5344CB8AC3E}">
        <p14:creationId xmlns:p14="http://schemas.microsoft.com/office/powerpoint/2010/main" val="3542650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52</a:t>
            </a:fld>
            <a:endParaRPr lang="en-US"/>
          </a:p>
        </p:txBody>
      </p:sp>
    </p:spTree>
    <p:extLst>
      <p:ext uri="{BB962C8B-B14F-4D97-AF65-F5344CB8AC3E}">
        <p14:creationId xmlns:p14="http://schemas.microsoft.com/office/powerpoint/2010/main" val="485033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53</a:t>
            </a:fld>
            <a:endParaRPr lang="en-US"/>
          </a:p>
        </p:txBody>
      </p:sp>
    </p:spTree>
    <p:extLst>
      <p:ext uri="{BB962C8B-B14F-4D97-AF65-F5344CB8AC3E}">
        <p14:creationId xmlns:p14="http://schemas.microsoft.com/office/powerpoint/2010/main" val="1598902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54</a:t>
            </a:fld>
            <a:endParaRPr lang="en-US"/>
          </a:p>
        </p:txBody>
      </p:sp>
    </p:spTree>
    <p:extLst>
      <p:ext uri="{BB962C8B-B14F-4D97-AF65-F5344CB8AC3E}">
        <p14:creationId xmlns:p14="http://schemas.microsoft.com/office/powerpoint/2010/main" val="261982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6883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045184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35309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442805-3083-954A-8D65-43EE32031651}"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85474" name="Rectangle 2"/>
          <p:cNvSpPr>
            <a:spLocks noGrp="1" noRot="1" noChangeAspect="1" noChangeArrowheads="1" noTextEdit="1"/>
          </p:cNvSpPr>
          <p:nvPr>
            <p:ph type="sldImg"/>
          </p:nvPr>
        </p:nvSpPr>
        <p:spPr>
          <a:xfrm>
            <a:off x="1144588" y="685800"/>
            <a:ext cx="4572000" cy="3429000"/>
          </a:xfrm>
          <a:ln/>
        </p:spPr>
      </p:sp>
      <p:sp>
        <p:nvSpPr>
          <p:cNvPr id="1385475"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70</a:t>
            </a:fld>
            <a:endParaRPr lang="en-US"/>
          </a:p>
        </p:txBody>
      </p:sp>
    </p:spTree>
    <p:extLst>
      <p:ext uri="{BB962C8B-B14F-4D97-AF65-F5344CB8AC3E}">
        <p14:creationId xmlns:p14="http://schemas.microsoft.com/office/powerpoint/2010/main" val="533553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71</a:t>
            </a:fld>
            <a:endParaRPr lang="en-US"/>
          </a:p>
        </p:txBody>
      </p:sp>
    </p:spTree>
    <p:extLst>
      <p:ext uri="{BB962C8B-B14F-4D97-AF65-F5344CB8AC3E}">
        <p14:creationId xmlns:p14="http://schemas.microsoft.com/office/powerpoint/2010/main" val="1099649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41D338-D95F-2645-A874-DD3C7F3ED9A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88546" name="Rectangle 2"/>
          <p:cNvSpPr>
            <a:spLocks noGrp="1" noRot="1" noChangeAspect="1" noChangeArrowheads="1" noTextEdit="1"/>
          </p:cNvSpPr>
          <p:nvPr>
            <p:ph type="sldImg"/>
          </p:nvPr>
        </p:nvSpPr>
        <p:spPr>
          <a:xfrm>
            <a:off x="1144588" y="685800"/>
            <a:ext cx="4572000" cy="3429000"/>
          </a:xfrm>
          <a:ln/>
        </p:spPr>
      </p:sp>
      <p:sp>
        <p:nvSpPr>
          <p:cNvPr id="138854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347493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41D338-D95F-2645-A874-DD3C7F3ED9A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88546" name="Rectangle 2"/>
          <p:cNvSpPr>
            <a:spLocks noGrp="1" noRot="1" noChangeAspect="1" noChangeArrowheads="1" noTextEdit="1"/>
          </p:cNvSpPr>
          <p:nvPr>
            <p:ph type="sldImg"/>
          </p:nvPr>
        </p:nvSpPr>
        <p:spPr>
          <a:xfrm>
            <a:off x="1144588" y="685800"/>
            <a:ext cx="4572000" cy="3429000"/>
          </a:xfrm>
          <a:ln/>
        </p:spPr>
      </p:sp>
      <p:sp>
        <p:nvSpPr>
          <p:cNvPr id="1388547"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9545CB-6158-E44B-AE54-03F1C78CDC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96738" name="Rectangle 2"/>
          <p:cNvSpPr>
            <a:spLocks noGrp="1" noRot="1" noChangeAspect="1" noChangeArrowheads="1" noTextEdit="1"/>
          </p:cNvSpPr>
          <p:nvPr>
            <p:ph type="sldImg"/>
          </p:nvPr>
        </p:nvSpPr>
        <p:spPr>
          <a:xfrm>
            <a:off x="1144588" y="685800"/>
            <a:ext cx="4572000" cy="3429000"/>
          </a:xfrm>
          <a:ln/>
        </p:spPr>
      </p:sp>
      <p:sp>
        <p:nvSpPr>
          <p:cNvPr id="139673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9545CB-6158-E44B-AE54-03F1C78CDC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96738" name="Rectangle 2"/>
          <p:cNvSpPr>
            <a:spLocks noGrp="1" noRot="1" noChangeAspect="1" noChangeArrowheads="1" noTextEdit="1"/>
          </p:cNvSpPr>
          <p:nvPr>
            <p:ph type="sldImg"/>
          </p:nvPr>
        </p:nvSpPr>
        <p:spPr>
          <a:xfrm>
            <a:off x="1144588" y="685800"/>
            <a:ext cx="4572000" cy="3429000"/>
          </a:xfrm>
          <a:ln/>
        </p:spPr>
      </p:sp>
      <p:sp>
        <p:nvSpPr>
          <p:cNvPr id="139673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4051742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9545CB-6158-E44B-AE54-03F1C78CDC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96738" name="Rectangle 2"/>
          <p:cNvSpPr>
            <a:spLocks noGrp="1" noRot="1" noChangeAspect="1" noChangeArrowheads="1" noTextEdit="1"/>
          </p:cNvSpPr>
          <p:nvPr>
            <p:ph type="sldImg"/>
          </p:nvPr>
        </p:nvSpPr>
        <p:spPr>
          <a:xfrm>
            <a:off x="1144588" y="685800"/>
            <a:ext cx="4572000" cy="3429000"/>
          </a:xfrm>
          <a:ln/>
        </p:spPr>
      </p:sp>
      <p:sp>
        <p:nvSpPr>
          <p:cNvPr id="1396739" name="Rectangle 3"/>
          <p:cNvSpPr>
            <a:spLocks noGrp="1" noChangeArrowheads="1"/>
          </p:cNvSpPr>
          <p:nvPr>
            <p:ph type="body" idx="1"/>
          </p:nvPr>
        </p:nvSpPr>
        <p:spPr>
          <a:xfrm>
            <a:off x="914400" y="4343400"/>
            <a:ext cx="5029200" cy="4114800"/>
          </a:xfrm>
        </p:spPr>
        <p:txBody>
          <a:bodyPr/>
          <a:lstStyle/>
          <a:p>
            <a:endParaRPr lang="en-US" dirty="0"/>
          </a:p>
        </p:txBody>
      </p:sp>
    </p:spTree>
    <p:extLst>
      <p:ext uri="{BB962C8B-B14F-4D97-AF65-F5344CB8AC3E}">
        <p14:creationId xmlns:p14="http://schemas.microsoft.com/office/powerpoint/2010/main" val="2333269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456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62476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38676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6912233E-F182-BA49-A9A3-87DC4AB198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itchFamily="2" charset="0"/>
                <a:ea typeface="ＭＳ Ｐゴシック" panose="020B0600070205080204" pitchFamily="34" charset="-128"/>
              </a:defRPr>
            </a:lvl1pPr>
            <a:lvl2pPr marL="37931725" indent="-37474525" defTabSz="930275">
              <a:defRPr sz="1600">
                <a:solidFill>
                  <a:schemeClr val="tx1"/>
                </a:solidFill>
                <a:latin typeface="Helvetica" pitchFamily="2" charset="0"/>
                <a:ea typeface="ＭＳ Ｐゴシック" panose="020B0600070205080204" pitchFamily="34" charset="-128"/>
              </a:defRPr>
            </a:lvl2pPr>
            <a:lvl3pPr marL="1143000" indent="-228600" defTabSz="930275">
              <a:defRPr sz="1600">
                <a:solidFill>
                  <a:schemeClr val="tx1"/>
                </a:solidFill>
                <a:latin typeface="Helvetica" pitchFamily="2" charset="0"/>
                <a:ea typeface="ＭＳ Ｐゴシック" panose="020B0600070205080204" pitchFamily="34" charset="-128"/>
              </a:defRPr>
            </a:lvl3pPr>
            <a:lvl4pPr marL="1600200" indent="-228600" defTabSz="930275">
              <a:defRPr sz="1600">
                <a:solidFill>
                  <a:schemeClr val="tx1"/>
                </a:solidFill>
                <a:latin typeface="Helvetica" pitchFamily="2" charset="0"/>
                <a:ea typeface="ＭＳ Ｐゴシック" panose="020B0600070205080204" pitchFamily="34" charset="-128"/>
              </a:defRPr>
            </a:lvl4pPr>
            <a:lvl5pPr marL="2057400" indent="-228600" defTabSz="930275">
              <a:defRPr sz="1600">
                <a:solidFill>
                  <a:schemeClr val="tx1"/>
                </a:solidFill>
                <a:latin typeface="Helvetica" pitchFamily="2"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EC2811C4-9172-E94E-8EA8-5F847B0996B6}" type="slidenum">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5891" name="Rectangle 2">
            <a:extLst>
              <a:ext uri="{FF2B5EF4-FFF2-40B4-BE49-F238E27FC236}">
                <a16:creationId xmlns:a16="http://schemas.microsoft.com/office/drawing/2014/main" id="{4D320494-FC28-B44B-BD0B-E344DCF5341F}"/>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B9985932-699D-3E49-87CC-4A4A0AB5D26A}"/>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6939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82507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http://</a:t>
            </a:r>
            <a:r>
              <a:rPr lang="en-US" altLang="en-US" dirty="0" err="1">
                <a:latin typeface="Times New Roman" panose="02020603050405020304" pitchFamily="18" charset="0"/>
              </a:rPr>
              <a:t>www.benstopford.com</a:t>
            </a:r>
            <a:r>
              <a:rPr lang="en-US" altLang="en-US" dirty="0">
                <a:latin typeface="Times New Roman" panose="02020603050405020304" pitchFamily="18" charset="0"/>
              </a:rPr>
              <a:t>/2015/02/14/log-structured-merge-trees/</a:t>
            </a:r>
          </a:p>
        </p:txBody>
      </p:sp>
    </p:spTree>
    <p:extLst>
      <p:ext uri="{BB962C8B-B14F-4D97-AF65-F5344CB8AC3E}">
        <p14:creationId xmlns:p14="http://schemas.microsoft.com/office/powerpoint/2010/main" val="3806041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http://</a:t>
            </a:r>
            <a:r>
              <a:rPr lang="en-US" altLang="en-US" dirty="0" err="1">
                <a:latin typeface="Times New Roman" panose="02020603050405020304" pitchFamily="18" charset="0"/>
              </a:rPr>
              <a:t>www.benstopford.com</a:t>
            </a:r>
            <a:r>
              <a:rPr lang="en-US" altLang="en-US" dirty="0">
                <a:latin typeface="Times New Roman" panose="02020603050405020304" pitchFamily="18" charset="0"/>
              </a:rPr>
              <a:t>/2015/02/14/log-structured-merge-trees/</a:t>
            </a:r>
          </a:p>
        </p:txBody>
      </p:sp>
    </p:spTree>
    <p:extLst>
      <p:ext uri="{BB962C8B-B14F-4D97-AF65-F5344CB8AC3E}">
        <p14:creationId xmlns:p14="http://schemas.microsoft.com/office/powerpoint/2010/main" val="2002684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774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4AE2F61D-6E5D-794A-9D23-8A687315C6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itchFamily="2" charset="0"/>
                <a:ea typeface="ＭＳ Ｐゴシック" panose="020B0600070205080204" pitchFamily="34" charset="-128"/>
              </a:defRPr>
            </a:lvl1pPr>
            <a:lvl2pPr marL="37931725" indent="-37474525" defTabSz="930275">
              <a:defRPr sz="1600">
                <a:solidFill>
                  <a:schemeClr val="tx1"/>
                </a:solidFill>
                <a:latin typeface="Helvetica" pitchFamily="2" charset="0"/>
                <a:ea typeface="ＭＳ Ｐゴシック" panose="020B0600070205080204" pitchFamily="34" charset="-128"/>
              </a:defRPr>
            </a:lvl2pPr>
            <a:lvl3pPr marL="1143000" indent="-228600" defTabSz="930275">
              <a:defRPr sz="1600">
                <a:solidFill>
                  <a:schemeClr val="tx1"/>
                </a:solidFill>
                <a:latin typeface="Helvetica" pitchFamily="2" charset="0"/>
                <a:ea typeface="ＭＳ Ｐゴシック" panose="020B0600070205080204" pitchFamily="34" charset="-128"/>
              </a:defRPr>
            </a:lvl3pPr>
            <a:lvl4pPr marL="1600200" indent="-228600" defTabSz="930275">
              <a:defRPr sz="1600">
                <a:solidFill>
                  <a:schemeClr val="tx1"/>
                </a:solidFill>
                <a:latin typeface="Helvetica" pitchFamily="2" charset="0"/>
                <a:ea typeface="ＭＳ Ｐゴシック" panose="020B0600070205080204" pitchFamily="34" charset="-128"/>
              </a:defRPr>
            </a:lvl4pPr>
            <a:lvl5pPr marL="2057400" indent="-228600" defTabSz="930275">
              <a:defRPr sz="1600">
                <a:solidFill>
                  <a:schemeClr val="tx1"/>
                </a:solidFill>
                <a:latin typeface="Helvetica" pitchFamily="2"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C160FF3-3F2E-8847-BE98-74DCE73708E9}" type="slidenum">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38243" name="Rectangle 2">
            <a:extLst>
              <a:ext uri="{FF2B5EF4-FFF2-40B4-BE49-F238E27FC236}">
                <a16:creationId xmlns:a16="http://schemas.microsoft.com/office/drawing/2014/main" id="{0B2BAF64-F255-814B-9979-A361CF674E23}"/>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303DDB8C-5998-2644-988A-9B2BD1E170F1}"/>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63053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7BFABFA9-D9EC-DF47-B237-C596320C1C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itchFamily="2" charset="0"/>
                <a:ea typeface="ＭＳ Ｐゴシック" panose="020B0600070205080204" pitchFamily="34" charset="-128"/>
              </a:defRPr>
            </a:lvl1pPr>
            <a:lvl2pPr marL="37931725" indent="-37474525" defTabSz="930275">
              <a:defRPr sz="1600">
                <a:solidFill>
                  <a:schemeClr val="tx1"/>
                </a:solidFill>
                <a:latin typeface="Helvetica" pitchFamily="2" charset="0"/>
                <a:ea typeface="ＭＳ Ｐゴシック" panose="020B0600070205080204" pitchFamily="34" charset="-128"/>
              </a:defRPr>
            </a:lvl2pPr>
            <a:lvl3pPr marL="1143000" indent="-228600" defTabSz="930275">
              <a:defRPr sz="1600">
                <a:solidFill>
                  <a:schemeClr val="tx1"/>
                </a:solidFill>
                <a:latin typeface="Helvetica" pitchFamily="2" charset="0"/>
                <a:ea typeface="ＭＳ Ｐゴシック" panose="020B0600070205080204" pitchFamily="34" charset="-128"/>
              </a:defRPr>
            </a:lvl3pPr>
            <a:lvl4pPr marL="1600200" indent="-228600" defTabSz="930275">
              <a:defRPr sz="1600">
                <a:solidFill>
                  <a:schemeClr val="tx1"/>
                </a:solidFill>
                <a:latin typeface="Helvetica" pitchFamily="2" charset="0"/>
                <a:ea typeface="ＭＳ Ｐゴシック" panose="020B0600070205080204" pitchFamily="34" charset="-128"/>
              </a:defRPr>
            </a:lvl4pPr>
            <a:lvl5pPr marL="2057400" indent="-228600" defTabSz="930275">
              <a:defRPr sz="1600">
                <a:solidFill>
                  <a:schemeClr val="tx1"/>
                </a:solidFill>
                <a:latin typeface="Helvetica" pitchFamily="2"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CD86851B-E61D-DE4E-AA4B-7FE3F6C81BBD}" type="slidenum">
              <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39267" name="Rectangle 2">
            <a:extLst>
              <a:ext uri="{FF2B5EF4-FFF2-40B4-BE49-F238E27FC236}">
                <a16:creationId xmlns:a16="http://schemas.microsoft.com/office/drawing/2014/main" id="{8A891281-D713-A748-8B97-E45C304C0CEA}"/>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CE5DB77-50ED-F14B-9064-67029B770794}"/>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7204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2860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243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13</a:t>
            </a:fld>
            <a:endParaRPr lang="en-US"/>
          </a:p>
        </p:txBody>
      </p:sp>
    </p:spTree>
    <p:extLst>
      <p:ext uri="{BB962C8B-B14F-4D97-AF65-F5344CB8AC3E}">
        <p14:creationId xmlns:p14="http://schemas.microsoft.com/office/powerpoint/2010/main" val="278908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1" fontAlgn="base" latinLnBrk="0" hangingPunct="1">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14412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9153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68732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7431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55146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107</a:t>
            </a:fld>
            <a:endParaRPr lang="en-US"/>
          </a:p>
        </p:txBody>
      </p:sp>
    </p:spTree>
    <p:extLst>
      <p:ext uri="{BB962C8B-B14F-4D97-AF65-F5344CB8AC3E}">
        <p14:creationId xmlns:p14="http://schemas.microsoft.com/office/powerpoint/2010/main" val="2281665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24C5FBC-49F1-D845-AB2B-550A6C9CD251}"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18165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99517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41904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677D52-1B82-0247-B54D-5E0F02CDAD5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7986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14</a:t>
            </a:fld>
            <a:endParaRPr lang="en-US"/>
          </a:p>
        </p:txBody>
      </p:sp>
    </p:spTree>
    <p:extLst>
      <p:ext uri="{BB962C8B-B14F-4D97-AF65-F5344CB8AC3E}">
        <p14:creationId xmlns:p14="http://schemas.microsoft.com/office/powerpoint/2010/main" val="4231414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159823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508F8D-DA0E-D948-910F-27E984CDC49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81099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677D52-1B82-0247-B54D-5E0F02CDAD5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7885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677D52-1B82-0247-B54D-5E0F02CDAD5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22859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677D52-1B82-0247-B54D-5E0F02CDAD5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305579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677D52-1B82-0247-B54D-5E0F02CDAD5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11458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182709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0F7B0F-18F9-3345-862B-A838E09CCC1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499" name="Rectangle 2"/>
          <p:cNvSpPr>
            <a:spLocks noGrp="1" noRot="1" noChangeAspec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882886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0F7B0F-18F9-3345-862B-A838E09CCC1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499" name="Rectangle 2"/>
          <p:cNvSpPr>
            <a:spLocks noGrp="1" noRot="1" noChangeAspec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9615838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0F7B0F-18F9-3345-862B-A838E09CCC1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499" name="Rectangle 2"/>
          <p:cNvSpPr>
            <a:spLocks noGrp="1" noRot="1" noChangeAspec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7434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15</a:t>
            </a:fld>
            <a:endParaRPr lang="en-US"/>
          </a:p>
        </p:txBody>
      </p:sp>
    </p:spTree>
    <p:extLst>
      <p:ext uri="{BB962C8B-B14F-4D97-AF65-F5344CB8AC3E}">
        <p14:creationId xmlns:p14="http://schemas.microsoft.com/office/powerpoint/2010/main" val="3511941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2093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D508F8D-DA0E-D948-910F-27E984CDC494}" type="slidenum">
              <a:rPr kumimoji="0" lang="en-US" sz="13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181</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493416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182</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5453106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183</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2340532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184</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899952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185</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095135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186</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486870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187</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85604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188</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52560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189</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5878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16</a:t>
            </a:fld>
            <a:endParaRPr lang="en-US"/>
          </a:p>
        </p:txBody>
      </p:sp>
    </p:spTree>
    <p:extLst>
      <p:ext uri="{BB962C8B-B14F-4D97-AF65-F5344CB8AC3E}">
        <p14:creationId xmlns:p14="http://schemas.microsoft.com/office/powerpoint/2010/main" val="9643023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190</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041424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191</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705719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192</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748404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15ED6C08-878B-8048-BAD3-F9E349A8F90B}"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193</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5530960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194</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434572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195</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4673094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196</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841715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197</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1640028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198</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664485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199</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25756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77D52-1B82-0247-B54D-5E0F02CDAD52}" type="slidenum">
              <a:rPr lang="en-US" smtClean="0"/>
              <a:pPr/>
              <a:t>18</a:t>
            </a:fld>
            <a:endParaRPr lang="en-US"/>
          </a:p>
        </p:txBody>
      </p:sp>
    </p:spTree>
    <p:extLst>
      <p:ext uri="{BB962C8B-B14F-4D97-AF65-F5344CB8AC3E}">
        <p14:creationId xmlns:p14="http://schemas.microsoft.com/office/powerpoint/2010/main" val="9439105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1A04BD-99DE-7C45-9A80-2576E755D883}"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0321392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201</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175599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202</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3795677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203</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6921702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206</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363245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92CAD0-152C-B34B-B993-E49AFCEB662D}" type="slidenum">
              <a:rPr kumimoji="0" lang="en-US" sz="13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207</a:t>
            </a:fld>
            <a:endParaRPr kumimoji="0" lang="en-US" sz="13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7640425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21E52FB0-84BF-DB46-946F-4759DCD12EC7}"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208</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955989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D484AD2C-90A3-4F44-9A43-D2648EA102E7}"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209</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8901857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96089E99-E035-9648-B30C-FA80EED4BB03}"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42064756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64348">
              <a:defRPr sz="1600">
                <a:solidFill>
                  <a:schemeClr val="tx1"/>
                </a:solidFill>
                <a:latin typeface="Helvetica" charset="0"/>
                <a:ea typeface="ＭＳ Ｐゴシック" charset="0"/>
                <a:cs typeface="ＭＳ Ｐゴシック" charset="0"/>
              </a:defRPr>
            </a:lvl1pPr>
            <a:lvl2pPr marL="730171" indent="-280835" defTabSz="864348">
              <a:defRPr sz="1600">
                <a:solidFill>
                  <a:schemeClr val="tx1"/>
                </a:solidFill>
                <a:latin typeface="Helvetica" charset="0"/>
                <a:ea typeface="ＭＳ Ｐゴシック" charset="0"/>
              </a:defRPr>
            </a:lvl2pPr>
            <a:lvl3pPr marL="1123340" indent="-224668" defTabSz="864348">
              <a:defRPr sz="1600">
                <a:solidFill>
                  <a:schemeClr val="tx1"/>
                </a:solidFill>
                <a:latin typeface="Helvetica" charset="0"/>
                <a:ea typeface="ＭＳ Ｐゴシック" charset="0"/>
              </a:defRPr>
            </a:lvl3pPr>
            <a:lvl4pPr marL="1572677" indent="-224668" defTabSz="864348">
              <a:defRPr sz="1600">
                <a:solidFill>
                  <a:schemeClr val="tx1"/>
                </a:solidFill>
                <a:latin typeface="Helvetica" charset="0"/>
                <a:ea typeface="ＭＳ Ｐゴシック" charset="0"/>
              </a:defRPr>
            </a:lvl4pPr>
            <a:lvl5pPr marL="2022013" indent="-224668" defTabSz="864348">
              <a:defRPr sz="1600">
                <a:solidFill>
                  <a:schemeClr val="tx1"/>
                </a:solidFill>
                <a:latin typeface="Helvetica" charset="0"/>
                <a:ea typeface="ＭＳ Ｐゴシック" charset="0"/>
              </a:defRPr>
            </a:lvl5pPr>
            <a:lvl6pPr marL="2471349" indent="-224668" defTabSz="864348" eaLnBrk="0" fontAlgn="base" hangingPunct="0">
              <a:spcBef>
                <a:spcPct val="0"/>
              </a:spcBef>
              <a:spcAft>
                <a:spcPct val="0"/>
              </a:spcAft>
              <a:defRPr sz="1600">
                <a:solidFill>
                  <a:schemeClr val="tx1"/>
                </a:solidFill>
                <a:latin typeface="Helvetica" charset="0"/>
                <a:ea typeface="ＭＳ Ｐゴシック" charset="0"/>
              </a:defRPr>
            </a:lvl6pPr>
            <a:lvl7pPr marL="2920685" indent="-224668" defTabSz="864348" eaLnBrk="0" fontAlgn="base" hangingPunct="0">
              <a:spcBef>
                <a:spcPct val="0"/>
              </a:spcBef>
              <a:spcAft>
                <a:spcPct val="0"/>
              </a:spcAft>
              <a:defRPr sz="1600">
                <a:solidFill>
                  <a:schemeClr val="tx1"/>
                </a:solidFill>
                <a:latin typeface="Helvetica" charset="0"/>
                <a:ea typeface="ＭＳ Ｐゴシック" charset="0"/>
              </a:defRPr>
            </a:lvl7pPr>
            <a:lvl8pPr marL="3370021" indent="-224668" defTabSz="864348" eaLnBrk="0" fontAlgn="base" hangingPunct="0">
              <a:spcBef>
                <a:spcPct val="0"/>
              </a:spcBef>
              <a:spcAft>
                <a:spcPct val="0"/>
              </a:spcAft>
              <a:defRPr sz="1600">
                <a:solidFill>
                  <a:schemeClr val="tx1"/>
                </a:solidFill>
                <a:latin typeface="Helvetica" charset="0"/>
                <a:ea typeface="ＭＳ Ｐゴシック" charset="0"/>
              </a:defRPr>
            </a:lvl8pPr>
            <a:lvl9pPr marL="3819357" indent="-224668" defTabSz="864348"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864348" rtl="0" eaLnBrk="0" fontAlgn="base" latinLnBrk="0" hangingPunct="0">
              <a:lnSpc>
                <a:spcPct val="100000"/>
              </a:lnSpc>
              <a:spcBef>
                <a:spcPct val="0"/>
              </a:spcBef>
              <a:spcAft>
                <a:spcPct val="0"/>
              </a:spcAft>
              <a:buClrTx/>
              <a:buSzTx/>
              <a:buFontTx/>
              <a:buNone/>
              <a:tabLst/>
              <a:defRPr/>
            </a:pPr>
            <a:fld id="{96089E99-E035-9648-B30C-FA80EED4BB03}"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864348" rtl="0" eaLnBrk="0" fontAlgn="base" latinLnBrk="0" hangingPunct="0">
                <a:lnSpc>
                  <a:spcPct val="100000"/>
                </a:lnSpc>
                <a:spcBef>
                  <a:spcPct val="0"/>
                </a:spcBef>
                <a:spcAft>
                  <a:spcPct val="0"/>
                </a:spcAft>
                <a:buClrTx/>
                <a:buSzTx/>
                <a:buFontTx/>
                <a:buNone/>
                <a:tabLst/>
                <a:defRPr/>
              </a:pPr>
              <a:t>211</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359677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www.db-book.com/" TargetMode="External"/><Relationship Id="rId2" Type="http://schemas.openxmlformats.org/officeDocument/2006/relationships/oleObject" Target="../embeddings/oleObject1.bin"/><Relationship Id="rId1" Type="http://schemas.openxmlformats.org/officeDocument/2006/relationships/slideMaster" Target="../slideMasters/slideMaster7.xml"/><Relationship Id="rId4" Type="http://schemas.openxmlformats.org/officeDocument/2006/relationships/image" Target="../media/image2.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4002"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84003" name="Rectangle 3"/>
          <p:cNvSpPr>
            <a:spLocks noGrp="1" noChangeArrowheads="1"/>
          </p:cNvSpPr>
          <p:nvPr>
            <p:ph type="ctrTitle"/>
          </p:nvPr>
        </p:nvSpPr>
        <p:spPr>
          <a:xfrm>
            <a:off x="315913" y="466725"/>
            <a:ext cx="6781800" cy="2133600"/>
          </a:xfrm>
        </p:spPr>
        <p:txBody>
          <a:bodyPr/>
          <a:lstStyle>
            <a:lvl1pPr algn="r">
              <a:defRPr sz="4800"/>
            </a:lvl1pPr>
          </a:lstStyle>
          <a:p>
            <a:r>
              <a:rPr lang="en-US"/>
              <a:t>Click to edit Master title style</a:t>
            </a:r>
          </a:p>
        </p:txBody>
      </p:sp>
      <p:sp>
        <p:nvSpPr>
          <p:cNvPr id="384004" name="Rectangle 4"/>
          <p:cNvSpPr>
            <a:spLocks noGrp="1" noChangeArrowheads="1"/>
          </p:cNvSpPr>
          <p:nvPr>
            <p:ph type="subTitle" idx="1"/>
          </p:nvPr>
        </p:nvSpPr>
        <p:spPr>
          <a:xfrm>
            <a:off x="849313" y="3049588"/>
            <a:ext cx="6248400" cy="2362200"/>
          </a:xfrm>
        </p:spPr>
        <p:txBody>
          <a:bodyPr/>
          <a:lstStyle>
            <a:lvl1pPr marL="0" indent="0" algn="r">
              <a:buFont typeface="Wingdings" charset="2"/>
              <a:buNone/>
              <a:defRPr sz="3200"/>
            </a:lvl1pPr>
          </a:lstStyle>
          <a:p>
            <a:r>
              <a:rPr lang="en-US"/>
              <a:t>Click to edit Master subtitle style</a:t>
            </a:r>
          </a:p>
        </p:txBody>
      </p:sp>
      <p:sp>
        <p:nvSpPr>
          <p:cNvPr id="384005" name="Rectangle 5"/>
          <p:cNvSpPr>
            <a:spLocks noGrp="1" noChangeArrowheads="1"/>
          </p:cNvSpPr>
          <p:nvPr>
            <p:ph type="dt" sz="half" idx="2"/>
          </p:nvPr>
        </p:nvSpPr>
        <p:spPr/>
        <p:txBody>
          <a:bodyPr/>
          <a:lstStyle>
            <a:lvl1pPr>
              <a:defRPr/>
            </a:lvl1pPr>
          </a:lstStyle>
          <a:p>
            <a:endParaRPr lang="en-US"/>
          </a:p>
        </p:txBody>
      </p:sp>
      <p:sp>
        <p:nvSpPr>
          <p:cNvPr id="384006" name="Rectangle 6"/>
          <p:cNvSpPr>
            <a:spLocks noGrp="1" noChangeArrowheads="1"/>
          </p:cNvSpPr>
          <p:nvPr>
            <p:ph type="ftr" sz="quarter" idx="3"/>
          </p:nvPr>
        </p:nvSpPr>
        <p:spPr/>
        <p:txBody>
          <a:bodyPr/>
          <a:lstStyle>
            <a:lvl1pPr>
              <a:defRPr/>
            </a:lvl1pPr>
          </a:lstStyle>
          <a:p>
            <a:endParaRPr lang="en-US"/>
          </a:p>
        </p:txBody>
      </p:sp>
      <p:sp>
        <p:nvSpPr>
          <p:cNvPr id="384007" name="Rectangle 7"/>
          <p:cNvSpPr>
            <a:spLocks noGrp="1" noChangeArrowheads="1"/>
          </p:cNvSpPr>
          <p:nvPr>
            <p:ph type="sldNum" sz="quarter" idx="4"/>
          </p:nvPr>
        </p:nvSpPr>
        <p:spPr/>
        <p:txBody>
          <a:bodyPr/>
          <a:lstStyle>
            <a:lvl1pPr>
              <a:defRPr/>
            </a:lvl1pPr>
          </a:lstStyle>
          <a:p>
            <a:fld id="{6A7EEC68-C79A-B64D-90BB-A39115F1E4A9}" type="slidenum">
              <a:rPr lang="en-US"/>
              <a:pPr/>
              <a:t>‹#›</a:t>
            </a:fld>
            <a:endParaRPr lang="en-US"/>
          </a:p>
        </p:txBody>
      </p:sp>
      <p:grpSp>
        <p:nvGrpSpPr>
          <p:cNvPr id="384008" name="Group 8"/>
          <p:cNvGrpSpPr>
            <a:grpSpLocks/>
          </p:cNvGrpSpPr>
          <p:nvPr/>
        </p:nvGrpSpPr>
        <p:grpSpPr bwMode="auto">
          <a:xfrm>
            <a:off x="7493000" y="2992438"/>
            <a:ext cx="1338263" cy="2189162"/>
            <a:chOff x="4704" y="1885"/>
            <a:chExt cx="843" cy="1379"/>
          </a:xfrm>
        </p:grpSpPr>
        <p:sp>
          <p:nvSpPr>
            <p:cNvPr id="384009"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0"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1"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2"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3"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4"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5"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16"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7"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18"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19"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20"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21"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4022"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23"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24"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25"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26"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27"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28"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29"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4030"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4031"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32"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33"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4034"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35"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4036"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4037"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4038"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4039"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grpSp>
      <p:sp>
        <p:nvSpPr>
          <p:cNvPr id="38404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prstTxWarp prst="textNoShape">
              <a:avLst/>
            </a:prstTxWarp>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05742CB-6E69-2B4B-AF8D-0C28218938A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5135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5135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5FB4C34-F6AE-454F-B917-F90040D2C9A8}"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6E608A4E-3DF9-F04A-A315-64700AD7C30D}"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758649A-0447-2F41-A73D-BD3E14E69C9F}"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6A58AC-6C20-0E41-A430-CA90305EBBB8}"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95375"/>
            <a:ext cx="4152900"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095375"/>
            <a:ext cx="4152900"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98A2AC8E-9D38-F34B-86BE-A56FC1F46A5F}"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B751103-E55F-4446-8858-382EA7CC9FE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DE4C894D-08D7-A745-9926-5C9CCE3EA782}"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DB616B82-5BAA-FE47-88DE-D184DD397285}"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09FCFF-383B-7049-9121-1E4AA0698E8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2D6D2506-D648-AA44-A0E1-8591FC825F89}"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179D77FA-B990-4243-A80F-79C15E35F183}"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14060B5-BB5F-B74C-8B39-6498BE360873}"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276225"/>
            <a:ext cx="2133600" cy="491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276225"/>
            <a:ext cx="6248400" cy="491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4C2B0C26-4CE0-1E40-A1FE-08686F5D0492}"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grpSp>
        <p:nvGrpSpPr>
          <p:cNvPr id="5" name="Group 16"/>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7" name="Freeform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1" name="Date Placeholder 29"/>
          <p:cNvSpPr>
            <a:spLocks noGrp="1"/>
          </p:cNvSpPr>
          <p:nvPr>
            <p:ph type="dt" sz="half" idx="10"/>
          </p:nvPr>
        </p:nvSpPr>
        <p:spPr/>
        <p:txBody>
          <a:bodyPr/>
          <a:lstStyle>
            <a:lvl1pPr>
              <a:defRPr>
                <a:solidFill>
                  <a:srgbClr val="FFFFFF"/>
                </a:solidFill>
              </a:defRPr>
            </a:lvl1pPr>
          </a:lstStyle>
          <a:p>
            <a:pPr>
              <a:defRPr/>
            </a:pPr>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lstStyle>
          <a:p>
            <a:pPr>
              <a:defRPr/>
            </a:pPr>
            <a:endParaRPr lang="en-US"/>
          </a:p>
        </p:txBody>
      </p:sp>
      <p:sp>
        <p:nvSpPr>
          <p:cNvPr id="13" name="Slide Number Placeholder 26"/>
          <p:cNvSpPr>
            <a:spLocks noGrp="1"/>
          </p:cNvSpPr>
          <p:nvPr>
            <p:ph type="sldNum" sz="quarter" idx="12"/>
          </p:nvPr>
        </p:nvSpPr>
        <p:spPr/>
        <p:txBody>
          <a:bodyPr/>
          <a:lstStyle>
            <a:lvl1pPr>
              <a:defRPr>
                <a:solidFill>
                  <a:srgbClr val="FFFFFF"/>
                </a:solidFill>
              </a:defRPr>
            </a:lvl1pPr>
          </a:lstStyle>
          <a:p>
            <a:pPr>
              <a:defRPr/>
            </a:pPr>
            <a:fld id="{A6B9715B-3A11-2C48-B19C-30C7BEB71776}" type="slidenum">
              <a:rPr lang="en-US"/>
              <a:pPr>
                <a:defRPr/>
              </a:pPr>
              <a:t>‹#›</a:t>
            </a:fld>
            <a:endParaRPr lang="en-US"/>
          </a:p>
        </p:txBody>
      </p:sp>
    </p:spTree>
    <p:extLst>
      <p:ext uri="{BB962C8B-B14F-4D97-AF65-F5344CB8AC3E}">
        <p14:creationId xmlns:p14="http://schemas.microsoft.com/office/powerpoint/2010/main" val="2924539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FABF394F-57AC-C945-98D2-A636F93979D2}" type="slidenum">
              <a:rPr lang="en-US"/>
              <a:pPr>
                <a:defRPr/>
              </a:pPr>
              <a:t>‹#›</a:t>
            </a:fld>
            <a:endParaRPr lang="en-US"/>
          </a:p>
        </p:txBody>
      </p:sp>
    </p:spTree>
    <p:extLst>
      <p:ext uri="{BB962C8B-B14F-4D97-AF65-F5344CB8AC3E}">
        <p14:creationId xmlns:p14="http://schemas.microsoft.com/office/powerpoint/2010/main" val="1723213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37728A6-4FEE-9A43-B57A-F2241816A440}" type="slidenum">
              <a:rPr lang="en-US"/>
              <a:pPr>
                <a:defRPr/>
              </a:pPr>
              <a:t>‹#›</a:t>
            </a:fld>
            <a:endParaRPr lang="en-US"/>
          </a:p>
        </p:txBody>
      </p:sp>
    </p:spTree>
    <p:extLst>
      <p:ext uri="{BB962C8B-B14F-4D97-AF65-F5344CB8AC3E}">
        <p14:creationId xmlns:p14="http://schemas.microsoft.com/office/powerpoint/2010/main" val="167773150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BABC88D-6A69-E848-9501-D0E315AF96A4}" type="slidenum">
              <a:rPr lang="en-US"/>
              <a:pPr>
                <a:defRPr/>
              </a:pPr>
              <a:t>‹#›</a:t>
            </a:fld>
            <a:endParaRPr lang="en-US"/>
          </a:p>
        </p:txBody>
      </p:sp>
    </p:spTree>
    <p:extLst>
      <p:ext uri="{BB962C8B-B14F-4D97-AF65-F5344CB8AC3E}">
        <p14:creationId xmlns:p14="http://schemas.microsoft.com/office/powerpoint/2010/main" val="122926088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38DEF31-968E-1C44-BE37-10FB9B3436DA}" type="slidenum">
              <a:rPr lang="en-US"/>
              <a:pPr>
                <a:defRPr/>
              </a:pPr>
              <a:t>‹#›</a:t>
            </a:fld>
            <a:endParaRPr lang="en-US"/>
          </a:p>
        </p:txBody>
      </p:sp>
    </p:spTree>
    <p:extLst>
      <p:ext uri="{BB962C8B-B14F-4D97-AF65-F5344CB8AC3E}">
        <p14:creationId xmlns:p14="http://schemas.microsoft.com/office/powerpoint/2010/main" val="182594373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50B2C38-2D33-3948-8ED5-14168988AD3D}" type="slidenum">
              <a:rPr lang="en-US"/>
              <a:pPr>
                <a:defRPr/>
              </a:pPr>
              <a:t>‹#›</a:t>
            </a:fld>
            <a:endParaRPr lang="en-US"/>
          </a:p>
        </p:txBody>
      </p:sp>
    </p:spTree>
    <p:extLst>
      <p:ext uri="{BB962C8B-B14F-4D97-AF65-F5344CB8AC3E}">
        <p14:creationId xmlns:p14="http://schemas.microsoft.com/office/powerpoint/2010/main" val="30155355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E1CAB2DD-7416-7E45-AAD9-6B88B3CF255F}" type="slidenum">
              <a:rPr lang="en-US"/>
              <a:pPr>
                <a:defRPr/>
              </a:pPr>
              <a:t>‹#›</a:t>
            </a:fld>
            <a:endParaRPr lang="en-US"/>
          </a:p>
        </p:txBody>
      </p:sp>
    </p:spTree>
    <p:extLst>
      <p:ext uri="{BB962C8B-B14F-4D97-AF65-F5344CB8AC3E}">
        <p14:creationId xmlns:p14="http://schemas.microsoft.com/office/powerpoint/2010/main" val="394833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B43862B-7D83-E548-B4DF-AC4E480B01A5}"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FA7A51D-3ED7-5347-9D4B-9406F17E59BA}" type="slidenum">
              <a:rPr lang="en-US"/>
              <a:pPr>
                <a:defRPr/>
              </a:pPr>
              <a:t>‹#›</a:t>
            </a:fld>
            <a:endParaRPr lang="en-US"/>
          </a:p>
        </p:txBody>
      </p:sp>
    </p:spTree>
    <p:extLst>
      <p:ext uri="{BB962C8B-B14F-4D97-AF65-F5344CB8AC3E}">
        <p14:creationId xmlns:p14="http://schemas.microsoft.com/office/powerpoint/2010/main" val="25801813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6" name="Freeform 5"/>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7" name="Right Triangle 6"/>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lstStyle>
          <a:p>
            <a:pPr>
              <a:defRPr/>
            </a:pPr>
            <a:endParaRPr lang="en-US"/>
          </a:p>
        </p:txBody>
      </p:sp>
      <p:sp>
        <p:nvSpPr>
          <p:cNvPr id="13" name="Slide Number Placeholder 6"/>
          <p:cNvSpPr>
            <a:spLocks noGrp="1"/>
          </p:cNvSpPr>
          <p:nvPr>
            <p:ph type="sldNum" sz="quarter" idx="12"/>
          </p:nvPr>
        </p:nvSpPr>
        <p:spPr/>
        <p:txBody>
          <a:bodyPr/>
          <a:lstStyle>
            <a:lvl1pPr>
              <a:defRPr>
                <a:solidFill>
                  <a:schemeClr val="tx1"/>
                </a:solidFill>
              </a:defRPr>
            </a:lvl1pPr>
          </a:lstStyle>
          <a:p>
            <a:pPr>
              <a:defRPr/>
            </a:pPr>
            <a:fld id="{3945AA8A-0341-1D41-A870-A17D065D4BD7}" type="slidenum">
              <a:rPr lang="en-US"/>
              <a:pPr>
                <a:defRPr/>
              </a:pPr>
              <a:t>‹#›</a:t>
            </a:fld>
            <a:endParaRPr lang="en-US"/>
          </a:p>
        </p:txBody>
      </p:sp>
    </p:spTree>
    <p:extLst>
      <p:ext uri="{BB962C8B-B14F-4D97-AF65-F5344CB8AC3E}">
        <p14:creationId xmlns:p14="http://schemas.microsoft.com/office/powerpoint/2010/main" val="165925394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6A7E0CB2-6DB5-FF4A-AD3C-2CED91CF47C4}" type="slidenum">
              <a:rPr lang="en-US"/>
              <a:pPr>
                <a:defRPr/>
              </a:pPr>
              <a:t>‹#›</a:t>
            </a:fld>
            <a:endParaRPr lang="en-US"/>
          </a:p>
        </p:txBody>
      </p:sp>
    </p:spTree>
    <p:extLst>
      <p:ext uri="{BB962C8B-B14F-4D97-AF65-F5344CB8AC3E}">
        <p14:creationId xmlns:p14="http://schemas.microsoft.com/office/powerpoint/2010/main" val="40635153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5836C481-3D7C-D14C-8D96-70DEA2042147}" type="slidenum">
              <a:rPr lang="en-US"/>
              <a:pPr>
                <a:defRPr/>
              </a:pPr>
              <a:t>‹#›</a:t>
            </a:fld>
            <a:endParaRPr lang="en-US"/>
          </a:p>
        </p:txBody>
      </p:sp>
    </p:spTree>
    <p:extLst>
      <p:ext uri="{BB962C8B-B14F-4D97-AF65-F5344CB8AC3E}">
        <p14:creationId xmlns:p14="http://schemas.microsoft.com/office/powerpoint/2010/main" val="8050189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4002"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84003" name="Rectangle 3"/>
          <p:cNvSpPr>
            <a:spLocks noGrp="1" noChangeArrowheads="1"/>
          </p:cNvSpPr>
          <p:nvPr>
            <p:ph type="ctrTitle"/>
          </p:nvPr>
        </p:nvSpPr>
        <p:spPr>
          <a:xfrm>
            <a:off x="315913" y="466725"/>
            <a:ext cx="6781800" cy="2133600"/>
          </a:xfrm>
        </p:spPr>
        <p:txBody>
          <a:bodyPr/>
          <a:lstStyle>
            <a:lvl1pPr algn="r">
              <a:defRPr sz="4800"/>
            </a:lvl1pPr>
          </a:lstStyle>
          <a:p>
            <a:r>
              <a:rPr lang="en-US"/>
              <a:t>Click to edit Master title style</a:t>
            </a:r>
          </a:p>
        </p:txBody>
      </p:sp>
      <p:sp>
        <p:nvSpPr>
          <p:cNvPr id="384004" name="Rectangle 4"/>
          <p:cNvSpPr>
            <a:spLocks noGrp="1" noChangeArrowheads="1"/>
          </p:cNvSpPr>
          <p:nvPr>
            <p:ph type="subTitle" idx="1"/>
          </p:nvPr>
        </p:nvSpPr>
        <p:spPr>
          <a:xfrm>
            <a:off x="849313" y="3049588"/>
            <a:ext cx="6248400" cy="2362200"/>
          </a:xfrm>
        </p:spPr>
        <p:txBody>
          <a:bodyPr/>
          <a:lstStyle>
            <a:lvl1pPr marL="0" indent="0" algn="r">
              <a:buFont typeface="Wingdings" charset="2"/>
              <a:buNone/>
              <a:defRPr sz="3200"/>
            </a:lvl1pPr>
          </a:lstStyle>
          <a:p>
            <a:r>
              <a:rPr lang="en-US"/>
              <a:t>Click to edit Master subtitle style</a:t>
            </a:r>
          </a:p>
        </p:txBody>
      </p:sp>
      <p:sp>
        <p:nvSpPr>
          <p:cNvPr id="384005" name="Rectangle 5"/>
          <p:cNvSpPr>
            <a:spLocks noGrp="1" noChangeArrowheads="1"/>
          </p:cNvSpPr>
          <p:nvPr>
            <p:ph type="dt" sz="half" idx="2"/>
          </p:nvPr>
        </p:nvSpPr>
        <p:spPr/>
        <p:txBody>
          <a:bodyPr/>
          <a:lstStyle>
            <a:lvl1pPr>
              <a:defRPr/>
            </a:lvl1pPr>
          </a:lstStyle>
          <a:p>
            <a:endParaRPr lang="en-US">
              <a:solidFill>
                <a:srgbClr val="000000"/>
              </a:solidFill>
            </a:endParaRPr>
          </a:p>
        </p:txBody>
      </p:sp>
      <p:sp>
        <p:nvSpPr>
          <p:cNvPr id="384006" name="Rectangle 6"/>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384007" name="Rectangle 7"/>
          <p:cNvSpPr>
            <a:spLocks noGrp="1" noChangeArrowheads="1"/>
          </p:cNvSpPr>
          <p:nvPr>
            <p:ph type="sldNum" sz="quarter" idx="4"/>
          </p:nvPr>
        </p:nvSpPr>
        <p:spPr/>
        <p:txBody>
          <a:bodyPr/>
          <a:lstStyle>
            <a:lvl1pPr>
              <a:defRPr/>
            </a:lvl1pPr>
          </a:lstStyle>
          <a:p>
            <a:fld id="{75B58843-043F-0B4D-AC14-73C699CE2457}" type="slidenum">
              <a:rPr lang="en-US">
                <a:solidFill>
                  <a:srgbClr val="000000"/>
                </a:solidFill>
              </a:rPr>
              <a:pPr/>
              <a:t>‹#›</a:t>
            </a:fld>
            <a:endParaRPr lang="en-US">
              <a:solidFill>
                <a:srgbClr val="000000"/>
              </a:solidFill>
            </a:endParaRPr>
          </a:p>
        </p:txBody>
      </p:sp>
      <p:grpSp>
        <p:nvGrpSpPr>
          <p:cNvPr id="384008" name="Group 8"/>
          <p:cNvGrpSpPr>
            <a:grpSpLocks/>
          </p:cNvGrpSpPr>
          <p:nvPr/>
        </p:nvGrpSpPr>
        <p:grpSpPr bwMode="auto">
          <a:xfrm>
            <a:off x="7493000" y="2992438"/>
            <a:ext cx="1338263" cy="2189162"/>
            <a:chOff x="4704" y="1885"/>
            <a:chExt cx="843" cy="1379"/>
          </a:xfrm>
        </p:grpSpPr>
        <p:sp>
          <p:nvSpPr>
            <p:cNvPr id="384009"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0"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1"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2"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3"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4"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5"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6"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7"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8"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19"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0"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1"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2"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3"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4"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5"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6"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7"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8"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29"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0"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1"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2"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3"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4"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5"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6"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7"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8"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4039"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grpSp>
      <p:sp>
        <p:nvSpPr>
          <p:cNvPr id="38404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68318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1E1C472A-BFAE-FA41-8A4D-108303395F1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69078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F8BCC6F2-932E-864D-9EF8-FCDF437B6B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41640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88D4D142-9679-2C46-98B4-3A0186FDB7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15420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smtClean="0"/>
            </a:lvl1pPr>
          </a:lstStyle>
          <a:p>
            <a:fld id="{D8C7E2E7-8885-AB47-9223-8E87EB00409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16372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smtClean="0"/>
            </a:lvl1pPr>
          </a:lstStyle>
          <a:p>
            <a:fld id="{37096583-9339-D84C-B308-79F1914B600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2444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C56C2966-89D3-C545-9CA5-FEEEAEEC2A69}"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2D8475B3-EF1B-1542-8F58-ECBA789343D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1656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DC96215E-F581-5143-BB21-6D275532A0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535194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100FD623-1F95-DC4E-93B9-3D95C2905BE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43648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753580A1-78E3-804A-9E09-A86C5D39731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520519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5135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5135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2988222-990B-314B-9DF0-031D995351A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264972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25986" name="Freeform 2"/>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prstTxWarp prst="textNoShape">
              <a:avLst/>
            </a:prstTxWarp>
          </a:bodyPr>
          <a:lstStyle/>
          <a:p>
            <a:endParaRPr lang="en-US"/>
          </a:p>
        </p:txBody>
      </p:sp>
      <p:sp>
        <p:nvSpPr>
          <p:cNvPr id="425987" name="Rectangle 3"/>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425988" name="Rectangle 4"/>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425989" name="Rectangle 5"/>
          <p:cNvSpPr>
            <a:spLocks noGrp="1" noChangeArrowheads="1"/>
          </p:cNvSpPr>
          <p:nvPr>
            <p:ph type="dt" sz="half" idx="2"/>
          </p:nvPr>
        </p:nvSpPr>
        <p:spPr/>
        <p:txBody>
          <a:bodyPr/>
          <a:lstStyle>
            <a:lvl1pPr>
              <a:defRPr>
                <a:solidFill>
                  <a:srgbClr val="578963"/>
                </a:solidFill>
              </a:defRPr>
            </a:lvl1pPr>
          </a:lstStyle>
          <a:p>
            <a:endParaRPr lang="en-US"/>
          </a:p>
        </p:txBody>
      </p:sp>
      <p:sp>
        <p:nvSpPr>
          <p:cNvPr id="425990" name="Rectangle 6"/>
          <p:cNvSpPr>
            <a:spLocks noGrp="1" noChangeArrowheads="1"/>
          </p:cNvSpPr>
          <p:nvPr>
            <p:ph type="ftr" sz="quarter" idx="3"/>
          </p:nvPr>
        </p:nvSpPr>
        <p:spPr bwMode="auto">
          <a:xfrm>
            <a:off x="3124200" y="6248400"/>
            <a:ext cx="2895600"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charset="0"/>
              </a:defRPr>
            </a:lvl1pPr>
          </a:lstStyle>
          <a:p>
            <a:endParaRPr lang="en-US"/>
          </a:p>
        </p:txBody>
      </p:sp>
      <p:sp>
        <p:nvSpPr>
          <p:cNvPr id="425991" name="Rectangle 7"/>
          <p:cNvSpPr>
            <a:spLocks noGrp="1" noChangeArrowheads="1"/>
          </p:cNvSpPr>
          <p:nvPr>
            <p:ph type="sldNum" sz="quarter" idx="4"/>
          </p:nvPr>
        </p:nvSpPr>
        <p:spPr/>
        <p:txBody>
          <a:bodyPr/>
          <a:lstStyle>
            <a:lvl1pPr>
              <a:defRPr>
                <a:solidFill>
                  <a:srgbClr val="578963"/>
                </a:solidFill>
              </a:defRPr>
            </a:lvl1pPr>
          </a:lstStyle>
          <a:p>
            <a:fld id="{13F77433-A129-734B-88C0-61E9C7D65381}" type="slidenum">
              <a:rPr lang="en-US"/>
              <a:pPr/>
              <a:t>‹#›</a:t>
            </a:fld>
            <a:endParaRPr lang="en-US"/>
          </a:p>
        </p:txBody>
      </p:sp>
    </p:spTree>
    <p:extLst>
      <p:ext uri="{BB962C8B-B14F-4D97-AF65-F5344CB8AC3E}">
        <p14:creationId xmlns:p14="http://schemas.microsoft.com/office/powerpoint/2010/main" val="2358941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smtClean="0"/>
            </a:lvl1pPr>
          </a:lstStyle>
          <a:p>
            <a:fld id="{6650D91B-D94F-6848-8312-AC3F712071DC}" type="slidenum">
              <a:rPr lang="en-US"/>
              <a:pPr/>
              <a:t>‹#›</a:t>
            </a:fld>
            <a:endParaRPr lang="en-US"/>
          </a:p>
        </p:txBody>
      </p:sp>
    </p:spTree>
    <p:extLst>
      <p:ext uri="{BB962C8B-B14F-4D97-AF65-F5344CB8AC3E}">
        <p14:creationId xmlns:p14="http://schemas.microsoft.com/office/powerpoint/2010/main" val="995421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smtClean="0"/>
            </a:lvl1pPr>
          </a:lstStyle>
          <a:p>
            <a:fld id="{02A9E0B4-D2A4-3449-9BBC-0C15EC5D97FB}" type="slidenum">
              <a:rPr lang="en-US"/>
              <a:pPr/>
              <a:t>‹#›</a:t>
            </a:fld>
            <a:endParaRPr lang="en-US"/>
          </a:p>
        </p:txBody>
      </p:sp>
    </p:spTree>
    <p:extLst>
      <p:ext uri="{BB962C8B-B14F-4D97-AF65-F5344CB8AC3E}">
        <p14:creationId xmlns:p14="http://schemas.microsoft.com/office/powerpoint/2010/main" val="2974620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smtClean="0"/>
            </a:lvl1pPr>
          </a:lstStyle>
          <a:p>
            <a:fld id="{31162929-33E5-5746-A579-6DE94BFC788B}" type="slidenum">
              <a:rPr lang="en-US"/>
              <a:pPr/>
              <a:t>‹#›</a:t>
            </a:fld>
            <a:endParaRPr lang="en-US"/>
          </a:p>
        </p:txBody>
      </p:sp>
    </p:spTree>
    <p:extLst>
      <p:ext uri="{BB962C8B-B14F-4D97-AF65-F5344CB8AC3E}">
        <p14:creationId xmlns:p14="http://schemas.microsoft.com/office/powerpoint/2010/main" val="870371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smtClean="0"/>
            </a:lvl1pPr>
          </a:lstStyle>
          <a:p>
            <a:fld id="{6DCC4FAC-3F50-1842-8770-B863450B824B}" type="slidenum">
              <a:rPr lang="en-US"/>
              <a:pPr/>
              <a:t>‹#›</a:t>
            </a:fld>
            <a:endParaRPr lang="en-US"/>
          </a:p>
        </p:txBody>
      </p:sp>
    </p:spTree>
    <p:extLst>
      <p:ext uri="{BB962C8B-B14F-4D97-AF65-F5344CB8AC3E}">
        <p14:creationId xmlns:p14="http://schemas.microsoft.com/office/powerpoint/2010/main" val="2695504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8FC4C478-8F04-E64C-8A6B-1ABAA663D6FA}"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smtClean="0"/>
            </a:lvl1pPr>
          </a:lstStyle>
          <a:p>
            <a:fld id="{D8E19450-C137-0843-8111-64BBAB91A0F3}" type="slidenum">
              <a:rPr lang="en-US"/>
              <a:pPr/>
              <a:t>‹#›</a:t>
            </a:fld>
            <a:endParaRPr lang="en-US"/>
          </a:p>
        </p:txBody>
      </p:sp>
    </p:spTree>
    <p:extLst>
      <p:ext uri="{BB962C8B-B14F-4D97-AF65-F5344CB8AC3E}">
        <p14:creationId xmlns:p14="http://schemas.microsoft.com/office/powerpoint/2010/main" val="2479681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smtClean="0"/>
            </a:lvl1pPr>
          </a:lstStyle>
          <a:p>
            <a:fld id="{0C2625F1-690D-6A4A-9DB9-332938C2DE9D}" type="slidenum">
              <a:rPr lang="en-US"/>
              <a:pPr/>
              <a:t>‹#›</a:t>
            </a:fld>
            <a:endParaRPr lang="en-US"/>
          </a:p>
        </p:txBody>
      </p:sp>
    </p:spTree>
    <p:extLst>
      <p:ext uri="{BB962C8B-B14F-4D97-AF65-F5344CB8AC3E}">
        <p14:creationId xmlns:p14="http://schemas.microsoft.com/office/powerpoint/2010/main" val="20745822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smtClean="0"/>
            </a:lvl1pPr>
          </a:lstStyle>
          <a:p>
            <a:fld id="{B045A951-805E-A047-9130-998342F020FF}" type="slidenum">
              <a:rPr lang="en-US"/>
              <a:pPr/>
              <a:t>‹#›</a:t>
            </a:fld>
            <a:endParaRPr lang="en-US"/>
          </a:p>
        </p:txBody>
      </p:sp>
    </p:spTree>
    <p:extLst>
      <p:ext uri="{BB962C8B-B14F-4D97-AF65-F5344CB8AC3E}">
        <p14:creationId xmlns:p14="http://schemas.microsoft.com/office/powerpoint/2010/main" val="2668942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smtClean="0"/>
            </a:lvl1pPr>
          </a:lstStyle>
          <a:p>
            <a:fld id="{4173BFD8-30BD-584E-BB6C-B06570497FF1}" type="slidenum">
              <a:rPr lang="en-US"/>
              <a:pPr/>
              <a:t>‹#›</a:t>
            </a:fld>
            <a:endParaRPr lang="en-US"/>
          </a:p>
        </p:txBody>
      </p:sp>
    </p:spTree>
    <p:extLst>
      <p:ext uri="{BB962C8B-B14F-4D97-AF65-F5344CB8AC3E}">
        <p14:creationId xmlns:p14="http://schemas.microsoft.com/office/powerpoint/2010/main" val="2025083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smtClean="0"/>
            </a:lvl1pPr>
          </a:lstStyle>
          <a:p>
            <a:fld id="{8938E3EF-24C7-ED49-A254-A08771407333}" type="slidenum">
              <a:rPr lang="en-US"/>
              <a:pPr/>
              <a:t>‹#›</a:t>
            </a:fld>
            <a:endParaRPr lang="en-US"/>
          </a:p>
        </p:txBody>
      </p:sp>
    </p:spTree>
    <p:extLst>
      <p:ext uri="{BB962C8B-B14F-4D97-AF65-F5344CB8AC3E}">
        <p14:creationId xmlns:p14="http://schemas.microsoft.com/office/powerpoint/2010/main" val="922380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6863" y="190500"/>
            <a:ext cx="2024062" cy="58007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190500"/>
            <a:ext cx="5922963" cy="5800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smtClean="0"/>
            </a:lvl1pPr>
          </a:lstStyle>
          <a:p>
            <a:fld id="{59C13AF5-DE38-6E40-8904-098D5B899CF0}" type="slidenum">
              <a:rPr lang="en-US"/>
              <a:pPr/>
              <a:t>‹#›</a:t>
            </a:fld>
            <a:endParaRPr lang="en-US"/>
          </a:p>
        </p:txBody>
      </p:sp>
    </p:spTree>
    <p:extLst>
      <p:ext uri="{BB962C8B-B14F-4D97-AF65-F5344CB8AC3E}">
        <p14:creationId xmlns:p14="http://schemas.microsoft.com/office/powerpoint/2010/main" val="3365697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490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2"/>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endParaRPr lang="en-US"/>
          </a:p>
        </p:txBody>
      </p:sp>
      <p:sp>
        <p:nvSpPr>
          <p:cNvPr id="425987" name="Rectangle 3"/>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425988" name="Rectangle 4"/>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6" name="Rectangle 5"/>
          <p:cNvSpPr>
            <a:spLocks noGrp="1" noChangeArrowheads="1"/>
          </p:cNvSpPr>
          <p:nvPr>
            <p:ph type="dt" sz="half" idx="10"/>
          </p:nvPr>
        </p:nvSpPr>
        <p:spPr/>
        <p:txBody>
          <a:bodyPr/>
          <a:lstStyle>
            <a:lvl1pPr>
              <a:defRPr>
                <a:solidFill>
                  <a:srgbClr val="578963"/>
                </a:solidFill>
              </a:defRPr>
            </a:lvl1pPr>
          </a:lstStyle>
          <a:p>
            <a:endParaRPr lang="en-US"/>
          </a:p>
        </p:txBody>
      </p:sp>
      <p:sp>
        <p:nvSpPr>
          <p:cNvPr id="7" name="Footer Placeholder 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charset="0"/>
              </a:defRPr>
            </a:lvl1pPr>
          </a:lstStyle>
          <a:p>
            <a:endParaRPr lang="en-US"/>
          </a:p>
        </p:txBody>
      </p:sp>
      <p:sp>
        <p:nvSpPr>
          <p:cNvPr id="8" name="Rectangle 7"/>
          <p:cNvSpPr>
            <a:spLocks noGrp="1" noChangeArrowheads="1"/>
          </p:cNvSpPr>
          <p:nvPr>
            <p:ph type="sldNum" sz="quarter" idx="12"/>
          </p:nvPr>
        </p:nvSpPr>
        <p:spPr/>
        <p:txBody>
          <a:bodyPr/>
          <a:lstStyle>
            <a:lvl1pPr>
              <a:defRPr>
                <a:solidFill>
                  <a:srgbClr val="578963"/>
                </a:solidFill>
              </a:defRPr>
            </a:lvl1pPr>
          </a:lstStyle>
          <a:p>
            <a:fld id="{7AEFC283-B329-4741-978A-9A156A72F672}" type="slidenum">
              <a:rPr lang="en-US"/>
              <a:pPr/>
              <a:t>‹#›</a:t>
            </a:fld>
            <a:endParaRPr lang="en-US"/>
          </a:p>
        </p:txBody>
      </p:sp>
    </p:spTree>
    <p:extLst>
      <p:ext uri="{BB962C8B-B14F-4D97-AF65-F5344CB8AC3E}">
        <p14:creationId xmlns:p14="http://schemas.microsoft.com/office/powerpoint/2010/main" val="3734506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sldNum" sz="quarter" idx="11"/>
          </p:nvPr>
        </p:nvSpPr>
        <p:spPr>
          <a:ln/>
        </p:spPr>
        <p:txBody>
          <a:bodyPr/>
          <a:lstStyle>
            <a:lvl1pPr>
              <a:defRPr/>
            </a:lvl1pPr>
          </a:lstStyle>
          <a:p>
            <a:fld id="{2D9EAE89-36B5-BC45-B277-BCD622CA5291}" type="slidenum">
              <a:rPr lang="en-US"/>
              <a:pPr/>
              <a:t>‹#›</a:t>
            </a:fld>
            <a:endParaRPr lang="en-US"/>
          </a:p>
        </p:txBody>
      </p:sp>
    </p:spTree>
    <p:extLst>
      <p:ext uri="{BB962C8B-B14F-4D97-AF65-F5344CB8AC3E}">
        <p14:creationId xmlns:p14="http://schemas.microsoft.com/office/powerpoint/2010/main" val="8561105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sldNum" sz="quarter" idx="11"/>
          </p:nvPr>
        </p:nvSpPr>
        <p:spPr>
          <a:ln/>
        </p:spPr>
        <p:txBody>
          <a:bodyPr/>
          <a:lstStyle>
            <a:lvl1pPr>
              <a:defRPr/>
            </a:lvl1pPr>
          </a:lstStyle>
          <a:p>
            <a:fld id="{9BCAAE76-B3CE-1745-A760-245953757036}" type="slidenum">
              <a:rPr lang="en-US"/>
              <a:pPr/>
              <a:t>‹#›</a:t>
            </a:fld>
            <a:endParaRPr lang="en-US"/>
          </a:p>
        </p:txBody>
      </p:sp>
    </p:spTree>
    <p:extLst>
      <p:ext uri="{BB962C8B-B14F-4D97-AF65-F5344CB8AC3E}">
        <p14:creationId xmlns:p14="http://schemas.microsoft.com/office/powerpoint/2010/main" val="9896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4DEDA28-6524-EA41-9088-B0A921F1C370}" type="slidenum">
              <a:rPr lang="en-US"/>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sldNum" sz="quarter" idx="11"/>
          </p:nvPr>
        </p:nvSpPr>
        <p:spPr>
          <a:ln/>
        </p:spPr>
        <p:txBody>
          <a:bodyPr/>
          <a:lstStyle>
            <a:lvl1pPr>
              <a:defRPr/>
            </a:lvl1pPr>
          </a:lstStyle>
          <a:p>
            <a:fld id="{32E4F434-31AB-574A-95EC-2D51004C1025}" type="slidenum">
              <a:rPr lang="en-US"/>
              <a:pPr/>
              <a:t>‹#›</a:t>
            </a:fld>
            <a:endParaRPr lang="en-US"/>
          </a:p>
        </p:txBody>
      </p:sp>
    </p:spTree>
    <p:extLst>
      <p:ext uri="{BB962C8B-B14F-4D97-AF65-F5344CB8AC3E}">
        <p14:creationId xmlns:p14="http://schemas.microsoft.com/office/powerpoint/2010/main" val="25582590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sldNum" sz="quarter" idx="11"/>
          </p:nvPr>
        </p:nvSpPr>
        <p:spPr>
          <a:ln/>
        </p:spPr>
        <p:txBody>
          <a:bodyPr/>
          <a:lstStyle>
            <a:lvl1pPr>
              <a:defRPr/>
            </a:lvl1pPr>
          </a:lstStyle>
          <a:p>
            <a:fld id="{18AB6D73-87C6-2644-8B6B-6AF8FA2EA918}" type="slidenum">
              <a:rPr lang="en-US"/>
              <a:pPr/>
              <a:t>‹#›</a:t>
            </a:fld>
            <a:endParaRPr lang="en-US"/>
          </a:p>
        </p:txBody>
      </p:sp>
    </p:spTree>
    <p:extLst>
      <p:ext uri="{BB962C8B-B14F-4D97-AF65-F5344CB8AC3E}">
        <p14:creationId xmlns:p14="http://schemas.microsoft.com/office/powerpoint/2010/main" val="1919206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sldNum" sz="quarter" idx="11"/>
          </p:nvPr>
        </p:nvSpPr>
        <p:spPr>
          <a:ln/>
        </p:spPr>
        <p:txBody>
          <a:bodyPr/>
          <a:lstStyle>
            <a:lvl1pPr>
              <a:defRPr/>
            </a:lvl1pPr>
          </a:lstStyle>
          <a:p>
            <a:fld id="{1530827B-61E5-D449-B1B5-72D165638457}" type="slidenum">
              <a:rPr lang="en-US"/>
              <a:pPr/>
              <a:t>‹#›</a:t>
            </a:fld>
            <a:endParaRPr lang="en-US"/>
          </a:p>
        </p:txBody>
      </p:sp>
    </p:spTree>
    <p:extLst>
      <p:ext uri="{BB962C8B-B14F-4D97-AF65-F5344CB8AC3E}">
        <p14:creationId xmlns:p14="http://schemas.microsoft.com/office/powerpoint/2010/main" val="12988754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sldNum" sz="quarter" idx="11"/>
          </p:nvPr>
        </p:nvSpPr>
        <p:spPr>
          <a:ln/>
        </p:spPr>
        <p:txBody>
          <a:bodyPr/>
          <a:lstStyle>
            <a:lvl1pPr>
              <a:defRPr/>
            </a:lvl1pPr>
          </a:lstStyle>
          <a:p>
            <a:fld id="{99E1F8D0-1DC5-9847-B90C-019BF6071B64}" type="slidenum">
              <a:rPr lang="en-US"/>
              <a:pPr/>
              <a:t>‹#›</a:t>
            </a:fld>
            <a:endParaRPr lang="en-US"/>
          </a:p>
        </p:txBody>
      </p:sp>
    </p:spTree>
    <p:extLst>
      <p:ext uri="{BB962C8B-B14F-4D97-AF65-F5344CB8AC3E}">
        <p14:creationId xmlns:p14="http://schemas.microsoft.com/office/powerpoint/2010/main" val="21932666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sldNum" sz="quarter" idx="11"/>
          </p:nvPr>
        </p:nvSpPr>
        <p:spPr>
          <a:ln/>
        </p:spPr>
        <p:txBody>
          <a:bodyPr/>
          <a:lstStyle>
            <a:lvl1pPr>
              <a:defRPr/>
            </a:lvl1pPr>
          </a:lstStyle>
          <a:p>
            <a:fld id="{1FC3B006-FD8E-E440-8104-1E281E4F4823}" type="slidenum">
              <a:rPr lang="en-US"/>
              <a:pPr/>
              <a:t>‹#›</a:t>
            </a:fld>
            <a:endParaRPr lang="en-US"/>
          </a:p>
        </p:txBody>
      </p:sp>
    </p:spTree>
    <p:extLst>
      <p:ext uri="{BB962C8B-B14F-4D97-AF65-F5344CB8AC3E}">
        <p14:creationId xmlns:p14="http://schemas.microsoft.com/office/powerpoint/2010/main" val="13418879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sldNum" sz="quarter" idx="11"/>
          </p:nvPr>
        </p:nvSpPr>
        <p:spPr>
          <a:ln/>
        </p:spPr>
        <p:txBody>
          <a:bodyPr/>
          <a:lstStyle>
            <a:lvl1pPr>
              <a:defRPr/>
            </a:lvl1pPr>
          </a:lstStyle>
          <a:p>
            <a:fld id="{F7D93262-3228-4343-8D9B-95F6BDE3CAFA}" type="slidenum">
              <a:rPr lang="en-US"/>
              <a:pPr/>
              <a:t>‹#›</a:t>
            </a:fld>
            <a:endParaRPr lang="en-US"/>
          </a:p>
        </p:txBody>
      </p:sp>
    </p:spTree>
    <p:extLst>
      <p:ext uri="{BB962C8B-B14F-4D97-AF65-F5344CB8AC3E}">
        <p14:creationId xmlns:p14="http://schemas.microsoft.com/office/powerpoint/2010/main" val="40504753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sldNum" sz="quarter" idx="11"/>
          </p:nvPr>
        </p:nvSpPr>
        <p:spPr>
          <a:ln/>
        </p:spPr>
        <p:txBody>
          <a:bodyPr/>
          <a:lstStyle>
            <a:lvl1pPr>
              <a:defRPr/>
            </a:lvl1pPr>
          </a:lstStyle>
          <a:p>
            <a:fld id="{CAF8F8C1-2A1B-FA4C-BB82-3E63ADD54DB0}" type="slidenum">
              <a:rPr lang="en-US"/>
              <a:pPr/>
              <a:t>‹#›</a:t>
            </a:fld>
            <a:endParaRPr lang="en-US"/>
          </a:p>
        </p:txBody>
      </p:sp>
    </p:spTree>
    <p:extLst>
      <p:ext uri="{BB962C8B-B14F-4D97-AF65-F5344CB8AC3E}">
        <p14:creationId xmlns:p14="http://schemas.microsoft.com/office/powerpoint/2010/main" val="41371901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6863" y="190500"/>
            <a:ext cx="2024062" cy="58007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190500"/>
            <a:ext cx="5922963" cy="5800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sldNum" sz="quarter" idx="11"/>
          </p:nvPr>
        </p:nvSpPr>
        <p:spPr>
          <a:ln/>
        </p:spPr>
        <p:txBody>
          <a:bodyPr/>
          <a:lstStyle>
            <a:lvl1pPr>
              <a:defRPr/>
            </a:lvl1pPr>
          </a:lstStyle>
          <a:p>
            <a:fld id="{CF195CA2-6484-6049-8A61-E1099D36F860}" type="slidenum">
              <a:rPr lang="en-US"/>
              <a:pPr/>
              <a:t>‹#›</a:t>
            </a:fld>
            <a:endParaRPr lang="en-US"/>
          </a:p>
        </p:txBody>
      </p:sp>
    </p:spTree>
    <p:extLst>
      <p:ext uri="{BB962C8B-B14F-4D97-AF65-F5344CB8AC3E}">
        <p14:creationId xmlns:p14="http://schemas.microsoft.com/office/powerpoint/2010/main" val="3377260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Clip" r:id="rId2" imgW="0" imgH="0" progId="MS_ClipArt_Gallery.2">
                  <p:embed/>
                </p:oleObj>
              </mc:Choice>
              <mc:Fallback>
                <p:oleObj name="Clip" r:id="rId2" imgW="0" imgH="0" progId="MS_ClipArt_Gallery.2">
                  <p:embed/>
                  <p:pic>
                    <p:nvPicPr>
                      <p:cNvPr id="4"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p>
            <a:pPr algn="ctr">
              <a:spcBef>
                <a:spcPct val="50000"/>
              </a:spcBef>
              <a:defRPr/>
            </a:pPr>
            <a:r>
              <a:rPr lang="en-US" sz="1600" b="1">
                <a:solidFill>
                  <a:srgbClr val="CC3300"/>
                </a:solidFill>
              </a:rPr>
              <a:t>Database System Concepts, 6</a:t>
            </a:r>
            <a:r>
              <a:rPr lang="en-US" sz="1600" b="1" baseline="30000">
                <a:solidFill>
                  <a:srgbClr val="CC3300"/>
                </a:solidFill>
              </a:rPr>
              <a:t>th</a:t>
            </a:r>
            <a:r>
              <a:rPr lang="en-US" sz="1600" b="1">
                <a:solidFill>
                  <a:srgbClr val="CC3300"/>
                </a:solidFill>
              </a:rPr>
              <a:t> Ed</a:t>
            </a:r>
            <a:r>
              <a:rPr lang="en-US" sz="1600">
                <a:solidFill>
                  <a:srgbClr val="CC3300"/>
                </a:solidFill>
              </a:rPr>
              <a:t>.</a:t>
            </a:r>
          </a:p>
          <a:p>
            <a:pPr algn="ctr">
              <a:spcBef>
                <a:spcPct val="50000"/>
              </a:spcBef>
              <a:defRPr/>
            </a:pPr>
            <a:r>
              <a:rPr lang="en-US" sz="1200" b="1">
                <a:solidFill>
                  <a:srgbClr val="CC3300"/>
                </a:solidFill>
              </a:rPr>
              <a:t>©Silberschatz, Korth and Sudarshan</a:t>
            </a:r>
            <a:br>
              <a:rPr lang="en-US" sz="1200" b="1">
                <a:solidFill>
                  <a:srgbClr val="CC3300"/>
                </a:solidFill>
              </a:rPr>
            </a:br>
            <a:r>
              <a:rPr lang="en-US" sz="1200" b="1">
                <a:solidFill>
                  <a:srgbClr val="CC3300"/>
                </a:solidFill>
              </a:rPr>
              <a:t>See </a:t>
            </a:r>
            <a:r>
              <a:rPr lang="en-US" sz="1200" b="1">
                <a:solidFill>
                  <a:srgbClr val="CC3300"/>
                </a:solidFill>
                <a:hlinkClick r:id="rId3"/>
              </a:rPr>
              <a:t>www.db-book.com</a:t>
            </a:r>
            <a:r>
              <a:rPr lang="en-US" sz="1200" b="1">
                <a:solidFill>
                  <a:srgbClr val="CC3300"/>
                </a:solidFill>
              </a:rPr>
              <a:t> for conditions on re-use </a:t>
            </a:r>
          </a:p>
        </p:txBody>
      </p:sp>
      <p:pic>
        <p:nvPicPr>
          <p:cNvPr id="6" name="Picture 8" descr="Cover-6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94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4894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249713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02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B60D4FDA-8686-004B-BF6F-708E437D7683}" type="slidenum">
              <a:rPr lang="en-US"/>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29265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9079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4032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334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3340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9564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208061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7966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7033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420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BA4789E-F75E-4C45-8BC1-DC9EB787DAA0}" type="slidenum">
              <a:rPr lang="en-US"/>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grpSp>
        <p:nvGrpSpPr>
          <p:cNvPr id="5" name="Group 16"/>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7" name="Freeform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1" name="Date Placeholder 29"/>
          <p:cNvSpPr>
            <a:spLocks noGrp="1"/>
          </p:cNvSpPr>
          <p:nvPr>
            <p:ph type="dt" sz="half" idx="10"/>
          </p:nvPr>
        </p:nvSpPr>
        <p:spPr/>
        <p:txBody>
          <a:bodyPr/>
          <a:lstStyle>
            <a:lvl1pPr>
              <a:defRPr>
                <a:solidFill>
                  <a:srgbClr val="FFFFFF"/>
                </a:solidFill>
              </a:defRPr>
            </a:lvl1pPr>
          </a:lstStyle>
          <a:p>
            <a:pPr>
              <a:defRPr/>
            </a:pPr>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lstStyle>
          <a:p>
            <a:pPr>
              <a:defRPr/>
            </a:pPr>
            <a:endParaRPr lang="en-US"/>
          </a:p>
        </p:txBody>
      </p:sp>
      <p:sp>
        <p:nvSpPr>
          <p:cNvPr id="13" name="Slide Number Placeholder 26"/>
          <p:cNvSpPr>
            <a:spLocks noGrp="1"/>
          </p:cNvSpPr>
          <p:nvPr>
            <p:ph type="sldNum" sz="quarter" idx="12"/>
          </p:nvPr>
        </p:nvSpPr>
        <p:spPr/>
        <p:txBody>
          <a:bodyPr/>
          <a:lstStyle>
            <a:lvl1pPr>
              <a:defRPr>
                <a:solidFill>
                  <a:srgbClr val="FFFFFF"/>
                </a:solidFill>
              </a:defRPr>
            </a:lvl1pPr>
          </a:lstStyle>
          <a:p>
            <a:pPr>
              <a:defRPr/>
            </a:pPr>
            <a:fld id="{A6B9715B-3A11-2C48-B19C-30C7BEB71776}" type="slidenum">
              <a:rPr lang="en-US"/>
              <a:pPr>
                <a:defRPr/>
              </a:pPr>
              <a:t>‹#›</a:t>
            </a:fld>
            <a:endParaRPr lang="en-US"/>
          </a:p>
        </p:txBody>
      </p:sp>
    </p:spTree>
    <p:extLst>
      <p:ext uri="{BB962C8B-B14F-4D97-AF65-F5344CB8AC3E}">
        <p14:creationId xmlns:p14="http://schemas.microsoft.com/office/powerpoint/2010/main" val="41199254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FABF394F-57AC-C945-98D2-A636F93979D2}" type="slidenum">
              <a:rPr lang="en-US"/>
              <a:pPr>
                <a:defRPr/>
              </a:pPr>
              <a:t>‹#›</a:t>
            </a:fld>
            <a:endParaRPr lang="en-US"/>
          </a:p>
        </p:txBody>
      </p:sp>
    </p:spTree>
    <p:extLst>
      <p:ext uri="{BB962C8B-B14F-4D97-AF65-F5344CB8AC3E}">
        <p14:creationId xmlns:p14="http://schemas.microsoft.com/office/powerpoint/2010/main" val="20138452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37728A6-4FEE-9A43-B57A-F2241816A440}" type="slidenum">
              <a:rPr lang="en-US"/>
              <a:pPr>
                <a:defRPr/>
              </a:pPr>
              <a:t>‹#›</a:t>
            </a:fld>
            <a:endParaRPr lang="en-US"/>
          </a:p>
        </p:txBody>
      </p:sp>
    </p:spTree>
    <p:extLst>
      <p:ext uri="{BB962C8B-B14F-4D97-AF65-F5344CB8AC3E}">
        <p14:creationId xmlns:p14="http://schemas.microsoft.com/office/powerpoint/2010/main" val="23510408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BABC88D-6A69-E848-9501-D0E315AF96A4}" type="slidenum">
              <a:rPr lang="en-US"/>
              <a:pPr>
                <a:defRPr/>
              </a:pPr>
              <a:t>‹#›</a:t>
            </a:fld>
            <a:endParaRPr lang="en-US"/>
          </a:p>
        </p:txBody>
      </p:sp>
    </p:spTree>
    <p:extLst>
      <p:ext uri="{BB962C8B-B14F-4D97-AF65-F5344CB8AC3E}">
        <p14:creationId xmlns:p14="http://schemas.microsoft.com/office/powerpoint/2010/main" val="294574177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38DEF31-968E-1C44-BE37-10FB9B3436DA}" type="slidenum">
              <a:rPr lang="en-US"/>
              <a:pPr>
                <a:defRPr/>
              </a:pPr>
              <a:t>‹#›</a:t>
            </a:fld>
            <a:endParaRPr lang="en-US"/>
          </a:p>
        </p:txBody>
      </p:sp>
    </p:spTree>
    <p:extLst>
      <p:ext uri="{BB962C8B-B14F-4D97-AF65-F5344CB8AC3E}">
        <p14:creationId xmlns:p14="http://schemas.microsoft.com/office/powerpoint/2010/main" val="149283448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50B2C38-2D33-3948-8ED5-14168988AD3D}" type="slidenum">
              <a:rPr lang="en-US"/>
              <a:pPr>
                <a:defRPr/>
              </a:pPr>
              <a:t>‹#›</a:t>
            </a:fld>
            <a:endParaRPr lang="en-US"/>
          </a:p>
        </p:txBody>
      </p:sp>
    </p:spTree>
    <p:extLst>
      <p:ext uri="{BB962C8B-B14F-4D97-AF65-F5344CB8AC3E}">
        <p14:creationId xmlns:p14="http://schemas.microsoft.com/office/powerpoint/2010/main" val="3176046640"/>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E1CAB2DD-7416-7E45-AAD9-6B88B3CF255F}" type="slidenum">
              <a:rPr lang="en-US"/>
              <a:pPr>
                <a:defRPr/>
              </a:pPr>
              <a:t>‹#›</a:t>
            </a:fld>
            <a:endParaRPr lang="en-US"/>
          </a:p>
        </p:txBody>
      </p:sp>
    </p:spTree>
    <p:extLst>
      <p:ext uri="{BB962C8B-B14F-4D97-AF65-F5344CB8AC3E}">
        <p14:creationId xmlns:p14="http://schemas.microsoft.com/office/powerpoint/2010/main" val="31432441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FA7A51D-3ED7-5347-9D4B-9406F17E59BA}" type="slidenum">
              <a:rPr lang="en-US"/>
              <a:pPr>
                <a:defRPr/>
              </a:pPr>
              <a:t>‹#›</a:t>
            </a:fld>
            <a:endParaRPr lang="en-US"/>
          </a:p>
        </p:txBody>
      </p:sp>
    </p:spTree>
    <p:extLst>
      <p:ext uri="{BB962C8B-B14F-4D97-AF65-F5344CB8AC3E}">
        <p14:creationId xmlns:p14="http://schemas.microsoft.com/office/powerpoint/2010/main" val="2855205072"/>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6" name="Freeform 5"/>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7" name="Right Triangle 6"/>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hangingPunct="1">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lstStyle>
          <a:p>
            <a:pPr>
              <a:defRPr/>
            </a:pPr>
            <a:endParaRPr lang="en-US"/>
          </a:p>
        </p:txBody>
      </p:sp>
      <p:sp>
        <p:nvSpPr>
          <p:cNvPr id="13" name="Slide Number Placeholder 6"/>
          <p:cNvSpPr>
            <a:spLocks noGrp="1"/>
          </p:cNvSpPr>
          <p:nvPr>
            <p:ph type="sldNum" sz="quarter" idx="12"/>
          </p:nvPr>
        </p:nvSpPr>
        <p:spPr/>
        <p:txBody>
          <a:bodyPr/>
          <a:lstStyle>
            <a:lvl1pPr>
              <a:defRPr>
                <a:solidFill>
                  <a:schemeClr val="tx1"/>
                </a:solidFill>
              </a:defRPr>
            </a:lvl1pPr>
          </a:lstStyle>
          <a:p>
            <a:pPr>
              <a:defRPr/>
            </a:pPr>
            <a:fld id="{3945AA8A-0341-1D41-A870-A17D065D4BD7}" type="slidenum">
              <a:rPr lang="en-US"/>
              <a:pPr>
                <a:defRPr/>
              </a:pPr>
              <a:t>‹#›</a:t>
            </a:fld>
            <a:endParaRPr lang="en-US"/>
          </a:p>
        </p:txBody>
      </p:sp>
    </p:spTree>
    <p:extLst>
      <p:ext uri="{BB962C8B-B14F-4D97-AF65-F5344CB8AC3E}">
        <p14:creationId xmlns:p14="http://schemas.microsoft.com/office/powerpoint/2010/main" val="2036548830"/>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6A7E0CB2-6DB5-FF4A-AD3C-2CED91CF47C4}" type="slidenum">
              <a:rPr lang="en-US"/>
              <a:pPr>
                <a:defRPr/>
              </a:pPr>
              <a:t>‹#›</a:t>
            </a:fld>
            <a:endParaRPr lang="en-US"/>
          </a:p>
        </p:txBody>
      </p:sp>
    </p:spTree>
    <p:extLst>
      <p:ext uri="{BB962C8B-B14F-4D97-AF65-F5344CB8AC3E}">
        <p14:creationId xmlns:p14="http://schemas.microsoft.com/office/powerpoint/2010/main" val="312248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C365151A-6FDA-E747-AA74-B6E2D3300BB0}" type="slidenum">
              <a:rPr lang="en-US"/>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5836C481-3D7C-D14C-8D96-70DEA2042147}" type="slidenum">
              <a:rPr lang="en-US"/>
              <a:pPr>
                <a:defRPr/>
              </a:pPr>
              <a:t>‹#›</a:t>
            </a:fld>
            <a:endParaRPr lang="en-US"/>
          </a:p>
        </p:txBody>
      </p:sp>
    </p:spTree>
    <p:extLst>
      <p:ext uri="{BB962C8B-B14F-4D97-AF65-F5344CB8AC3E}">
        <p14:creationId xmlns:p14="http://schemas.microsoft.com/office/powerpoint/2010/main" val="38353082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020762"/>
          </a:xfrm>
        </p:spPr>
        <p:txBody>
          <a:bodyPr/>
          <a:lstStyle/>
          <a:p>
            <a:r>
              <a:rPr lang="en-US"/>
              <a:t>Click to edit Master title style</a:t>
            </a:r>
          </a:p>
        </p:txBody>
      </p:sp>
      <p:sp>
        <p:nvSpPr>
          <p:cNvPr id="3" name="Text Placeholder 2"/>
          <p:cNvSpPr>
            <a:spLocks noGrp="1"/>
          </p:cNvSpPr>
          <p:nvPr>
            <p:ph type="body" sz="half" idx="1"/>
          </p:nvPr>
        </p:nvSpPr>
        <p:spPr>
          <a:xfrm>
            <a:off x="457200" y="1524000"/>
            <a:ext cx="40386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29690B8C-2C65-4D4D-972F-FCD85BF27198}" type="slidenum">
              <a:rPr lang="en-US"/>
              <a:pPr>
                <a:defRPr/>
              </a:pPr>
              <a:t>‹#›</a:t>
            </a:fld>
            <a:endParaRPr lang="en-US"/>
          </a:p>
        </p:txBody>
      </p:sp>
    </p:spTree>
    <p:extLst>
      <p:ext uri="{BB962C8B-B14F-4D97-AF65-F5344CB8AC3E}">
        <p14:creationId xmlns:p14="http://schemas.microsoft.com/office/powerpoint/2010/main" val="28900326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0500"/>
            <a:ext cx="9144000" cy="7239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2192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38481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24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1.jpe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297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82979" name="Rectangle 3"/>
          <p:cNvSpPr>
            <a:spLocks noGrp="1" noChangeArrowheads="1"/>
          </p:cNvSpPr>
          <p:nvPr>
            <p:ph type="title"/>
          </p:nvPr>
        </p:nvSpPr>
        <p:spPr bwMode="auto">
          <a:xfrm>
            <a:off x="457200" y="122238"/>
            <a:ext cx="7543800" cy="1020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82980" name="Rectangle 4"/>
          <p:cNvSpPr>
            <a:spLocks noGrp="1" noChangeArrowheads="1"/>
          </p:cNvSpPr>
          <p:nvPr>
            <p:ph type="body" idx="1"/>
          </p:nvPr>
        </p:nvSpPr>
        <p:spPr bwMode="auto">
          <a:xfrm>
            <a:off x="457200" y="1524000"/>
            <a:ext cx="8229600" cy="3733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298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lvl1pPr>
          </a:lstStyle>
          <a:p>
            <a:endParaRPr lang="en-US"/>
          </a:p>
        </p:txBody>
      </p:sp>
      <p:sp>
        <p:nvSpPr>
          <p:cNvPr id="38298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38298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fld id="{DF640892-6C52-0146-9C0E-A3FB8A35C3B7}" type="slidenum">
              <a:rPr lang="en-US"/>
              <a:pPr/>
              <a:t>‹#›</a:t>
            </a:fld>
            <a:endParaRPr lang="en-US"/>
          </a:p>
        </p:txBody>
      </p:sp>
      <p:grpSp>
        <p:nvGrpSpPr>
          <p:cNvPr id="382984" name="Group 8"/>
          <p:cNvGrpSpPr>
            <a:grpSpLocks/>
          </p:cNvGrpSpPr>
          <p:nvPr/>
        </p:nvGrpSpPr>
        <p:grpSpPr bwMode="auto">
          <a:xfrm>
            <a:off x="8153400" y="152400"/>
            <a:ext cx="792163" cy="1295400"/>
            <a:chOff x="5136" y="960"/>
            <a:chExt cx="528" cy="864"/>
          </a:xfrm>
        </p:grpSpPr>
        <p:sp>
          <p:nvSpPr>
            <p:cNvPr id="382985"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86" name="Oval 10"/>
            <p:cNvSpPr>
              <a:spLocks noChangeArrowheads="1"/>
            </p:cNvSpPr>
            <p:nvPr/>
          </p:nvSpPr>
          <p:spPr bwMode="auto">
            <a:xfrm>
              <a:off x="5248"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87" name="Oval 11"/>
            <p:cNvSpPr>
              <a:spLocks noChangeArrowheads="1"/>
            </p:cNvSpPr>
            <p:nvPr/>
          </p:nvSpPr>
          <p:spPr bwMode="auto">
            <a:xfrm>
              <a:off x="5360"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88" name="Oval 12"/>
            <p:cNvSpPr>
              <a:spLocks noChangeArrowheads="1"/>
            </p:cNvSpPr>
            <p:nvPr/>
          </p:nvSpPr>
          <p:spPr bwMode="auto">
            <a:xfrm>
              <a:off x="5136"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89" name="Oval 13"/>
            <p:cNvSpPr>
              <a:spLocks noChangeArrowheads="1"/>
            </p:cNvSpPr>
            <p:nvPr/>
          </p:nvSpPr>
          <p:spPr bwMode="auto">
            <a:xfrm>
              <a:off x="5248"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90" name="Oval 14"/>
            <p:cNvSpPr>
              <a:spLocks noChangeArrowheads="1"/>
            </p:cNvSpPr>
            <p:nvPr/>
          </p:nvSpPr>
          <p:spPr bwMode="auto">
            <a:xfrm>
              <a:off x="5360"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91" name="Oval 15"/>
            <p:cNvSpPr>
              <a:spLocks noChangeArrowheads="1"/>
            </p:cNvSpPr>
            <p:nvPr/>
          </p:nvSpPr>
          <p:spPr bwMode="auto">
            <a:xfrm>
              <a:off x="5472" y="1072"/>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2992" name="Oval 16"/>
            <p:cNvSpPr>
              <a:spLocks noChangeArrowheads="1"/>
            </p:cNvSpPr>
            <p:nvPr/>
          </p:nvSpPr>
          <p:spPr bwMode="auto">
            <a:xfrm>
              <a:off x="5136" y="1184"/>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93" name="Oval 17"/>
            <p:cNvSpPr>
              <a:spLocks noChangeArrowheads="1"/>
            </p:cNvSpPr>
            <p:nvPr/>
          </p:nvSpPr>
          <p:spPr bwMode="auto">
            <a:xfrm>
              <a:off x="5248" y="1184"/>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94" name="Oval 18"/>
            <p:cNvSpPr>
              <a:spLocks noChangeArrowheads="1"/>
            </p:cNvSpPr>
            <p:nvPr/>
          </p:nvSpPr>
          <p:spPr bwMode="auto">
            <a:xfrm>
              <a:off x="5360" y="1184"/>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2995" name="Oval 19"/>
            <p:cNvSpPr>
              <a:spLocks noChangeArrowheads="1"/>
            </p:cNvSpPr>
            <p:nvPr/>
          </p:nvSpPr>
          <p:spPr bwMode="auto">
            <a:xfrm>
              <a:off x="5472" y="1184"/>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2996" name="Oval 20"/>
            <p:cNvSpPr>
              <a:spLocks noChangeArrowheads="1"/>
            </p:cNvSpPr>
            <p:nvPr/>
          </p:nvSpPr>
          <p:spPr bwMode="auto">
            <a:xfrm>
              <a:off x="5584" y="1184"/>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2997"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p>
          </p:txBody>
        </p:sp>
        <p:sp>
          <p:nvSpPr>
            <p:cNvPr id="382998" name="Oval 22"/>
            <p:cNvSpPr>
              <a:spLocks noChangeArrowheads="1"/>
            </p:cNvSpPr>
            <p:nvPr/>
          </p:nvSpPr>
          <p:spPr bwMode="auto">
            <a:xfrm>
              <a:off x="5248" y="1296"/>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2999" name="Oval 23"/>
            <p:cNvSpPr>
              <a:spLocks noChangeArrowheads="1"/>
            </p:cNvSpPr>
            <p:nvPr/>
          </p:nvSpPr>
          <p:spPr bwMode="auto">
            <a:xfrm>
              <a:off x="5360" y="1296"/>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3000" name="Oval 24"/>
            <p:cNvSpPr>
              <a:spLocks noChangeArrowheads="1"/>
            </p:cNvSpPr>
            <p:nvPr/>
          </p:nvSpPr>
          <p:spPr bwMode="auto">
            <a:xfrm>
              <a:off x="5472" y="1296"/>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01"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3002" name="Oval 26"/>
            <p:cNvSpPr>
              <a:spLocks noChangeArrowheads="1"/>
            </p:cNvSpPr>
            <p:nvPr/>
          </p:nvSpPr>
          <p:spPr bwMode="auto">
            <a:xfrm>
              <a:off x="5248" y="1408"/>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3003" name="Oval 27"/>
            <p:cNvSpPr>
              <a:spLocks noChangeArrowheads="1"/>
            </p:cNvSpPr>
            <p:nvPr/>
          </p:nvSpPr>
          <p:spPr bwMode="auto">
            <a:xfrm>
              <a:off x="5360" y="1408"/>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04" name="Oval 28"/>
            <p:cNvSpPr>
              <a:spLocks noChangeArrowheads="1"/>
            </p:cNvSpPr>
            <p:nvPr/>
          </p:nvSpPr>
          <p:spPr bwMode="auto">
            <a:xfrm>
              <a:off x="5472" y="1408"/>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05"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3006" name="Oval 30"/>
            <p:cNvSpPr>
              <a:spLocks noChangeArrowheads="1"/>
            </p:cNvSpPr>
            <p:nvPr/>
          </p:nvSpPr>
          <p:spPr bwMode="auto">
            <a:xfrm>
              <a:off x="5136" y="1520"/>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p>
          </p:txBody>
        </p:sp>
        <p:sp>
          <p:nvSpPr>
            <p:cNvPr id="383007" name="Oval 31"/>
            <p:cNvSpPr>
              <a:spLocks noChangeArrowheads="1"/>
            </p:cNvSpPr>
            <p:nvPr/>
          </p:nvSpPr>
          <p:spPr bwMode="auto">
            <a:xfrm>
              <a:off x="5248" y="1520"/>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08" name="Oval 32"/>
            <p:cNvSpPr>
              <a:spLocks noChangeArrowheads="1"/>
            </p:cNvSpPr>
            <p:nvPr/>
          </p:nvSpPr>
          <p:spPr bwMode="auto">
            <a:xfrm>
              <a:off x="5360" y="1520"/>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09" name="Oval 33"/>
            <p:cNvSpPr>
              <a:spLocks noChangeArrowheads="1"/>
            </p:cNvSpPr>
            <p:nvPr/>
          </p:nvSpPr>
          <p:spPr bwMode="auto">
            <a:xfrm>
              <a:off x="5472" y="1520"/>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3010" name="Oval 34"/>
            <p:cNvSpPr>
              <a:spLocks noChangeArrowheads="1"/>
            </p:cNvSpPr>
            <p:nvPr/>
          </p:nvSpPr>
          <p:spPr bwMode="auto">
            <a:xfrm>
              <a:off x="5136" y="1632"/>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11" name="Oval 35"/>
            <p:cNvSpPr>
              <a:spLocks noChangeArrowheads="1"/>
            </p:cNvSpPr>
            <p:nvPr/>
          </p:nvSpPr>
          <p:spPr bwMode="auto">
            <a:xfrm>
              <a:off x="5248" y="1632"/>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p>
          </p:txBody>
        </p:sp>
        <p:sp>
          <p:nvSpPr>
            <p:cNvPr id="383012" name="Oval 36"/>
            <p:cNvSpPr>
              <a:spLocks noChangeArrowheads="1"/>
            </p:cNvSpPr>
            <p:nvPr/>
          </p:nvSpPr>
          <p:spPr bwMode="auto">
            <a:xfrm>
              <a:off x="5360" y="1632"/>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3013" name="Oval 37"/>
            <p:cNvSpPr>
              <a:spLocks noChangeArrowheads="1"/>
            </p:cNvSpPr>
            <p:nvPr/>
          </p:nvSpPr>
          <p:spPr bwMode="auto">
            <a:xfrm>
              <a:off x="5472" y="1632"/>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3014" name="Oval 38"/>
            <p:cNvSpPr>
              <a:spLocks noChangeArrowheads="1"/>
            </p:cNvSpPr>
            <p:nvPr/>
          </p:nvSpPr>
          <p:spPr bwMode="auto">
            <a:xfrm>
              <a:off x="5248" y="1744"/>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sp>
          <p:nvSpPr>
            <p:cNvPr id="383015" name="Oval 39"/>
            <p:cNvSpPr>
              <a:spLocks noChangeArrowheads="1"/>
            </p:cNvSpPr>
            <p:nvPr/>
          </p:nvSpPr>
          <p:spPr bwMode="auto">
            <a:xfrm>
              <a:off x="5472" y="1744"/>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Rounded MT Bold" charset="0"/>
        </a:defRPr>
      </a:lvl2pPr>
      <a:lvl3pPr algn="l" rtl="0" fontAlgn="base">
        <a:spcBef>
          <a:spcPct val="0"/>
        </a:spcBef>
        <a:spcAft>
          <a:spcPct val="0"/>
        </a:spcAft>
        <a:defRPr sz="3900" b="1">
          <a:solidFill>
            <a:schemeClr val="tx2"/>
          </a:solidFill>
          <a:latin typeface="Arial Rounded MT Bold" charset="0"/>
        </a:defRPr>
      </a:lvl3pPr>
      <a:lvl4pPr algn="l" rtl="0" fontAlgn="base">
        <a:spcBef>
          <a:spcPct val="0"/>
        </a:spcBef>
        <a:spcAft>
          <a:spcPct val="0"/>
        </a:spcAft>
        <a:defRPr sz="3900" b="1">
          <a:solidFill>
            <a:schemeClr val="tx2"/>
          </a:solidFill>
          <a:latin typeface="Arial Rounded MT Bold" charset="0"/>
        </a:defRPr>
      </a:lvl4pPr>
      <a:lvl5pPr algn="l" rtl="0" fontAlgn="base">
        <a:spcBef>
          <a:spcPct val="0"/>
        </a:spcBef>
        <a:spcAft>
          <a:spcPct val="0"/>
        </a:spcAft>
        <a:defRPr sz="3900" b="1">
          <a:solidFill>
            <a:schemeClr val="tx2"/>
          </a:solidFill>
          <a:latin typeface="Arial Rounded MT Bold" charset="0"/>
        </a:defRPr>
      </a:lvl5pPr>
      <a:lvl6pPr marL="457200" algn="l" rtl="0" fontAlgn="base">
        <a:spcBef>
          <a:spcPct val="0"/>
        </a:spcBef>
        <a:spcAft>
          <a:spcPct val="0"/>
        </a:spcAft>
        <a:defRPr sz="3900" b="1">
          <a:solidFill>
            <a:schemeClr val="tx2"/>
          </a:solidFill>
          <a:latin typeface="Arial Rounded MT Bold" charset="0"/>
        </a:defRPr>
      </a:lvl6pPr>
      <a:lvl7pPr marL="914400" algn="l" rtl="0" fontAlgn="base">
        <a:spcBef>
          <a:spcPct val="0"/>
        </a:spcBef>
        <a:spcAft>
          <a:spcPct val="0"/>
        </a:spcAft>
        <a:defRPr sz="3900" b="1">
          <a:solidFill>
            <a:schemeClr val="tx2"/>
          </a:solidFill>
          <a:latin typeface="Arial Rounded MT Bold" charset="0"/>
        </a:defRPr>
      </a:lvl7pPr>
      <a:lvl8pPr marL="1371600" algn="l" rtl="0" fontAlgn="base">
        <a:spcBef>
          <a:spcPct val="0"/>
        </a:spcBef>
        <a:spcAft>
          <a:spcPct val="0"/>
        </a:spcAft>
        <a:defRPr sz="3900" b="1">
          <a:solidFill>
            <a:schemeClr val="tx2"/>
          </a:solidFill>
          <a:latin typeface="Arial Rounded MT Bold" charset="0"/>
        </a:defRPr>
      </a:lvl8pPr>
      <a:lvl9pPr marL="1828800" algn="l" rtl="0" fontAlgn="base">
        <a:spcBef>
          <a:spcPct val="0"/>
        </a:spcBef>
        <a:spcAft>
          <a:spcPct val="0"/>
        </a:spcAft>
        <a:defRPr sz="3900" b="1">
          <a:solidFill>
            <a:schemeClr val="tx2"/>
          </a:solidFill>
          <a:latin typeface="Arial Rounded MT Bold" charset="0"/>
        </a:defRPr>
      </a:lvl9pPr>
    </p:titleStyle>
    <p:bodyStyle>
      <a:lvl1pPr marL="342900" indent="-342900" algn="l" rtl="0" fontAlgn="base">
        <a:spcBef>
          <a:spcPct val="20000"/>
        </a:spcBef>
        <a:spcAft>
          <a:spcPct val="0"/>
        </a:spcAft>
        <a:buClr>
          <a:schemeClr val="tx2"/>
        </a:buClr>
        <a:buSzPct val="70000"/>
        <a:buFont typeface="Wingdings"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128"/>
        </a:defRPr>
      </a:lvl2pPr>
      <a:lvl3pPr marL="987425" indent="-293688" algn="l" rtl="0" fontAlgn="base">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128"/>
        </a:defRPr>
      </a:lvl3pPr>
      <a:lvl4pPr marL="1281113" indent="-292100" algn="l" rtl="0" fontAlgn="base">
        <a:spcBef>
          <a:spcPct val="20000"/>
        </a:spcBef>
        <a:spcAft>
          <a:spcPct val="0"/>
        </a:spcAft>
        <a:buClr>
          <a:schemeClr val="tx2"/>
        </a:buClr>
        <a:buSzPct val="75000"/>
        <a:buFont typeface="Wingdings" charset="2"/>
        <a:buChar char="§"/>
        <a:defRPr sz="2000">
          <a:solidFill>
            <a:schemeClr val="tx1"/>
          </a:solidFill>
          <a:latin typeface="+mn-lt"/>
          <a:ea typeface="ＭＳ Ｐゴシック" charset="-128"/>
        </a:defRPr>
      </a:lvl4pPr>
      <a:lvl5pPr marL="15986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bwMode="auto">
          <a:xfrm>
            <a:off x="304800" y="276225"/>
            <a:ext cx="7859713" cy="723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73507" name="Rectangle 3"/>
          <p:cNvSpPr>
            <a:spLocks noGrp="1" noChangeArrowheads="1"/>
          </p:cNvSpPr>
          <p:nvPr>
            <p:ph type="body" idx="1"/>
          </p:nvPr>
        </p:nvSpPr>
        <p:spPr bwMode="auto">
          <a:xfrm>
            <a:off x="381000" y="1095375"/>
            <a:ext cx="8458200" cy="409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73508" name="Rectangle 4"/>
          <p:cNvSpPr>
            <a:spLocks noGrp="1" noChangeArrowheads="1"/>
          </p:cNvSpPr>
          <p:nvPr>
            <p:ph type="dt" sz="half" idx="2"/>
          </p:nvPr>
        </p:nvSpPr>
        <p:spPr bwMode="auto">
          <a:xfrm>
            <a:off x="6858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bg1"/>
                </a:solidFill>
                <a:latin typeface="Times New Roman" charset="0"/>
              </a:defRPr>
            </a:lvl1pPr>
          </a:lstStyle>
          <a:p>
            <a:endParaRPr lang="en-US"/>
          </a:p>
        </p:txBody>
      </p:sp>
      <p:sp>
        <p:nvSpPr>
          <p:cNvPr id="1173509" name="Rectangle 5"/>
          <p:cNvSpPr>
            <a:spLocks noGrp="1" noChangeArrowheads="1"/>
          </p:cNvSpPr>
          <p:nvPr>
            <p:ph type="ftr" sz="quarter" idx="3"/>
          </p:nvPr>
        </p:nvSpPr>
        <p:spPr bwMode="auto">
          <a:xfrm>
            <a:off x="3124200" y="6305550"/>
            <a:ext cx="28956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ctr">
              <a:defRPr sz="1200">
                <a:solidFill>
                  <a:schemeClr val="bg1"/>
                </a:solidFill>
                <a:latin typeface="Times New Roman" charset="0"/>
              </a:defRPr>
            </a:lvl1pPr>
          </a:lstStyle>
          <a:p>
            <a:endParaRPr lang="en-US"/>
          </a:p>
        </p:txBody>
      </p:sp>
      <p:sp>
        <p:nvSpPr>
          <p:cNvPr id="1173510" name="Rectangle 6"/>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latin typeface="Times New Roman" charset="0"/>
              </a:defRPr>
            </a:lvl1pPr>
          </a:lstStyle>
          <a:p>
            <a:fld id="{F937B486-67E5-1F47-9D0A-61A1B679B817}"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4000" b="1">
          <a:solidFill>
            <a:srgbClr val="330066"/>
          </a:solidFill>
          <a:latin typeface="+mj-lt"/>
          <a:ea typeface="+mj-ea"/>
          <a:cs typeface="+mj-cs"/>
        </a:defRPr>
      </a:lvl1pPr>
      <a:lvl2pPr algn="l" rtl="0" fontAlgn="base">
        <a:spcBef>
          <a:spcPct val="0"/>
        </a:spcBef>
        <a:spcAft>
          <a:spcPct val="0"/>
        </a:spcAft>
        <a:defRPr sz="4000" b="1">
          <a:solidFill>
            <a:srgbClr val="330066"/>
          </a:solidFill>
          <a:latin typeface="Arial" charset="0"/>
        </a:defRPr>
      </a:lvl2pPr>
      <a:lvl3pPr algn="l" rtl="0" fontAlgn="base">
        <a:spcBef>
          <a:spcPct val="0"/>
        </a:spcBef>
        <a:spcAft>
          <a:spcPct val="0"/>
        </a:spcAft>
        <a:defRPr sz="4000" b="1">
          <a:solidFill>
            <a:srgbClr val="330066"/>
          </a:solidFill>
          <a:latin typeface="Arial" charset="0"/>
        </a:defRPr>
      </a:lvl3pPr>
      <a:lvl4pPr algn="l" rtl="0" fontAlgn="base">
        <a:spcBef>
          <a:spcPct val="0"/>
        </a:spcBef>
        <a:spcAft>
          <a:spcPct val="0"/>
        </a:spcAft>
        <a:defRPr sz="4000" b="1">
          <a:solidFill>
            <a:srgbClr val="330066"/>
          </a:solidFill>
          <a:latin typeface="Arial" charset="0"/>
        </a:defRPr>
      </a:lvl4pPr>
      <a:lvl5pPr algn="l" rtl="0" fontAlgn="base">
        <a:spcBef>
          <a:spcPct val="0"/>
        </a:spcBef>
        <a:spcAft>
          <a:spcPct val="0"/>
        </a:spcAft>
        <a:defRPr sz="4000" b="1">
          <a:solidFill>
            <a:srgbClr val="330066"/>
          </a:solidFill>
          <a:latin typeface="Arial" charset="0"/>
        </a:defRPr>
      </a:lvl5pPr>
      <a:lvl6pPr marL="457200" algn="l" rtl="0" fontAlgn="base">
        <a:spcBef>
          <a:spcPct val="0"/>
        </a:spcBef>
        <a:spcAft>
          <a:spcPct val="0"/>
        </a:spcAft>
        <a:defRPr sz="4000" b="1">
          <a:solidFill>
            <a:srgbClr val="330066"/>
          </a:solidFill>
          <a:latin typeface="Arial" charset="0"/>
        </a:defRPr>
      </a:lvl6pPr>
      <a:lvl7pPr marL="914400" algn="l" rtl="0" fontAlgn="base">
        <a:spcBef>
          <a:spcPct val="0"/>
        </a:spcBef>
        <a:spcAft>
          <a:spcPct val="0"/>
        </a:spcAft>
        <a:defRPr sz="4000" b="1">
          <a:solidFill>
            <a:srgbClr val="330066"/>
          </a:solidFill>
          <a:latin typeface="Arial" charset="0"/>
        </a:defRPr>
      </a:lvl7pPr>
      <a:lvl8pPr marL="1371600" algn="l" rtl="0" fontAlgn="base">
        <a:spcBef>
          <a:spcPct val="0"/>
        </a:spcBef>
        <a:spcAft>
          <a:spcPct val="0"/>
        </a:spcAft>
        <a:defRPr sz="4000" b="1">
          <a:solidFill>
            <a:srgbClr val="330066"/>
          </a:solidFill>
          <a:latin typeface="Arial" charset="0"/>
        </a:defRPr>
      </a:lvl8pPr>
      <a:lvl9pPr marL="1828800" algn="l" rtl="0" fontAlgn="base">
        <a:spcBef>
          <a:spcPct val="0"/>
        </a:spcBef>
        <a:spcAft>
          <a:spcPct val="0"/>
        </a:spcAft>
        <a:defRPr sz="4000" b="1">
          <a:solidFill>
            <a:srgbClr val="330066"/>
          </a:solidFill>
          <a:latin typeface="Arial" charset="0"/>
        </a:defRPr>
      </a:lvl9pPr>
    </p:titleStyle>
    <p:bodyStyle>
      <a:lvl1pPr marL="342900" indent="-342900" algn="l" rtl="0" fontAlgn="base">
        <a:spcBef>
          <a:spcPct val="20000"/>
        </a:spcBef>
        <a:spcAft>
          <a:spcPct val="0"/>
        </a:spcAft>
        <a:defRPr sz="2800">
          <a:solidFill>
            <a:schemeClr val="bg1"/>
          </a:solidFill>
          <a:latin typeface="+mn-lt"/>
          <a:ea typeface="+mn-ea"/>
          <a:cs typeface="+mn-cs"/>
        </a:defRPr>
      </a:lvl1pPr>
      <a:lvl2pPr marL="742950" indent="-285750" algn="l" rtl="0" fontAlgn="base">
        <a:spcBef>
          <a:spcPct val="20000"/>
        </a:spcBef>
        <a:spcAft>
          <a:spcPct val="0"/>
        </a:spcAft>
        <a:defRPr sz="2400" i="1">
          <a:solidFill>
            <a:schemeClr val="bg1"/>
          </a:solidFill>
          <a:latin typeface="+mn-lt"/>
          <a:ea typeface="ＭＳ Ｐゴシック" charset="-128"/>
        </a:defRPr>
      </a:lvl2pPr>
      <a:lvl3pPr marL="1143000" indent="-228600" algn="l" rtl="0" fontAlgn="base">
        <a:spcBef>
          <a:spcPct val="20000"/>
        </a:spcBef>
        <a:spcAft>
          <a:spcPct val="0"/>
        </a:spcAft>
        <a:buChar char="•"/>
        <a:defRPr sz="2400">
          <a:solidFill>
            <a:schemeClr val="bg1"/>
          </a:solidFill>
          <a:latin typeface="+mn-lt"/>
          <a:ea typeface="ＭＳ Ｐゴシック" charset="-128"/>
        </a:defRPr>
      </a:lvl3pPr>
      <a:lvl4pPr marL="1600200" indent="-228600" algn="l" rtl="0" fontAlgn="base">
        <a:spcBef>
          <a:spcPct val="20000"/>
        </a:spcBef>
        <a:spcAft>
          <a:spcPct val="0"/>
        </a:spcAft>
        <a:buChar char="–"/>
        <a:defRPr sz="2000">
          <a:solidFill>
            <a:schemeClr val="bg1"/>
          </a:solidFill>
          <a:latin typeface="+mn-lt"/>
          <a:ea typeface="ＭＳ Ｐゴシック" charset="-128"/>
        </a:defRPr>
      </a:lvl4pPr>
      <a:lvl5pPr marL="2057400" indent="-228600" algn="l" rtl="0" fontAlgn="base">
        <a:spcBef>
          <a:spcPct val="20000"/>
        </a:spcBef>
        <a:spcAft>
          <a:spcPct val="0"/>
        </a:spcAft>
        <a:buChar char="»"/>
        <a:defRPr sz="2000">
          <a:solidFill>
            <a:schemeClr val="bg1"/>
          </a:solidFill>
          <a:latin typeface="+mn-lt"/>
          <a:ea typeface="ＭＳ Ｐゴシック" charset="-128"/>
        </a:defRPr>
      </a:lvl5pPr>
      <a:lvl6pPr marL="2514600" indent="-228600" algn="l" rtl="0" fontAlgn="base">
        <a:spcBef>
          <a:spcPct val="20000"/>
        </a:spcBef>
        <a:spcAft>
          <a:spcPct val="0"/>
        </a:spcAft>
        <a:buChar char="»"/>
        <a:defRPr sz="2000">
          <a:solidFill>
            <a:schemeClr val="bg1"/>
          </a:solidFill>
          <a:latin typeface="+mn-lt"/>
          <a:ea typeface="ＭＳ Ｐゴシック" charset="-128"/>
        </a:defRPr>
      </a:lvl6pPr>
      <a:lvl7pPr marL="2971800" indent="-228600" algn="l" rtl="0" fontAlgn="base">
        <a:spcBef>
          <a:spcPct val="20000"/>
        </a:spcBef>
        <a:spcAft>
          <a:spcPct val="0"/>
        </a:spcAft>
        <a:buChar char="»"/>
        <a:defRPr sz="2000">
          <a:solidFill>
            <a:schemeClr val="bg1"/>
          </a:solidFill>
          <a:latin typeface="+mn-lt"/>
          <a:ea typeface="ＭＳ Ｐゴシック" charset="-128"/>
        </a:defRPr>
      </a:lvl7pPr>
      <a:lvl8pPr marL="3429000" indent="-228600" algn="l" rtl="0" fontAlgn="base">
        <a:spcBef>
          <a:spcPct val="20000"/>
        </a:spcBef>
        <a:spcAft>
          <a:spcPct val="0"/>
        </a:spcAft>
        <a:buChar char="»"/>
        <a:defRPr sz="2000">
          <a:solidFill>
            <a:schemeClr val="bg1"/>
          </a:solidFill>
          <a:latin typeface="+mn-lt"/>
          <a:ea typeface="ＭＳ Ｐゴシック" charset="-128"/>
        </a:defRPr>
      </a:lvl8pPr>
      <a:lvl9pPr marL="3886200" indent="-228600" algn="l" rtl="0" fontAlgn="base">
        <a:spcBef>
          <a:spcPct val="20000"/>
        </a:spcBef>
        <a:spcAft>
          <a:spcPct val="0"/>
        </a:spcAft>
        <a:buChar char="»"/>
        <a:defRPr sz="2000">
          <a:solidFill>
            <a:schemeClr val="bg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5"/>
          <p:cNvGrpSpPr>
            <a:grpSpLocks/>
          </p:cNvGrpSpPr>
          <p:nvPr userDrawn="1"/>
        </p:nvGrpSpPr>
        <p:grpSpPr bwMode="auto">
          <a:xfrm>
            <a:off x="-53975" y="5562600"/>
            <a:ext cx="5387975" cy="1309688"/>
            <a:chOff x="-53561" y="5001993"/>
            <a:chExt cx="4572000" cy="1870128"/>
          </a:xfrm>
        </p:grpSpPr>
        <p:grpSp>
          <p:nvGrpSpPr>
            <p:cNvPr id="1032" name="Group 10"/>
            <p:cNvGrpSpPr>
              <a:grpSpLocks/>
            </p:cNvGrpSpPr>
            <p:nvPr userDrawn="1"/>
          </p:nvGrpSpPr>
          <p:grpSpPr bwMode="auto">
            <a:xfrm>
              <a:off x="-53561" y="5001993"/>
              <a:ext cx="4572000" cy="1870128"/>
              <a:chOff x="-53561" y="5001993"/>
              <a:chExt cx="4572000" cy="1870128"/>
            </a:xfrm>
          </p:grpSpPr>
          <p:sp>
            <p:nvSpPr>
              <p:cNvPr id="13" name="Freeform 12"/>
              <p:cNvSpPr>
                <a:spLocks/>
              </p:cNvSpPr>
              <p:nvPr/>
            </p:nvSpPr>
            <p:spPr bwMode="auto">
              <a:xfrm>
                <a:off x="716971" y="5001993"/>
                <a:ext cx="3801468" cy="14439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2" name="Freeform 11"/>
              <p:cNvSpPr>
                <a:spLocks/>
              </p:cNvSpPr>
              <p:nvPr/>
            </p:nvSpPr>
            <p:spPr bwMode="auto">
              <a:xfrm>
                <a:off x="-53561" y="5784047"/>
                <a:ext cx="3801468" cy="838724"/>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gr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Placeholder 8"/>
          <p:cNvSpPr>
            <a:spLocks noGrp="1"/>
          </p:cNvSpPr>
          <p:nvPr>
            <p:ph type="title"/>
          </p:nvPr>
        </p:nvSpPr>
        <p:spPr>
          <a:xfrm>
            <a:off x="228600" y="152400"/>
            <a:ext cx="8458200" cy="731838"/>
          </a:xfrm>
          <a:prstGeom prst="rect">
            <a:avLst/>
          </a:prstGeom>
        </p:spPr>
        <p:txBody>
          <a:bodyPr vert="horz" anchor="ctr">
            <a:normAutofit/>
            <a:scene3d>
              <a:camera prst="orthographicFront"/>
              <a:lightRig rig="soft" dir="t"/>
            </a:scene3d>
            <a:sp3d prstMaterial="softEdge">
              <a:bevelT w="25400" h="25400"/>
            </a:sp3d>
          </a:bodyPr>
          <a:lstStyle/>
          <a:p>
            <a:r>
              <a:rPr lang="en-US" dirty="0"/>
              <a:t>Click to edit Master title style</a:t>
            </a:r>
          </a:p>
        </p:txBody>
      </p:sp>
      <p:sp>
        <p:nvSpPr>
          <p:cNvPr id="1028" name="Text Placeholder 29"/>
          <p:cNvSpPr>
            <a:spLocks noGrp="1"/>
          </p:cNvSpPr>
          <p:nvPr>
            <p:ph type="body" idx="1"/>
          </p:nvPr>
        </p:nvSpPr>
        <p:spPr bwMode="auto">
          <a:xfrm>
            <a:off x="228600" y="1066800"/>
            <a:ext cx="84582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a:defRPr/>
            </a:pPr>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lstStyle>
          <a:p>
            <a:pPr>
              <a:defRPr/>
            </a:pP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lstStyle>
          <a:p>
            <a:pPr>
              <a:defRPr/>
            </a:pPr>
            <a:fld id="{D7C11F1D-6124-AB42-9578-AABF7CF84412}" type="slidenum">
              <a:rPr lang="en-US"/>
              <a:pPr>
                <a:defRPr/>
              </a:pPr>
              <a:t>‹#›</a:t>
            </a:fld>
            <a:endParaRPr lang="en-US"/>
          </a:p>
        </p:txBody>
      </p:sp>
    </p:spTree>
    <p:extLst>
      <p:ext uri="{BB962C8B-B14F-4D97-AF65-F5344CB8AC3E}">
        <p14:creationId xmlns:p14="http://schemas.microsoft.com/office/powerpoint/2010/main" val="17221739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libri"/>
          <a:ea typeface="ＭＳ Ｐゴシック" charset="-128"/>
          <a:cs typeface="ＭＳ Ｐゴシック" charset="-128"/>
        </a:defRPr>
      </a:lvl1pPr>
      <a:lvl2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2pPr>
      <a:lvl3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3pPr>
      <a:lvl4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4pPr>
      <a:lvl5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5pPr>
      <a:lvl6pPr marL="457200" algn="l" rtl="0" fontAlgn="base">
        <a:spcBef>
          <a:spcPct val="0"/>
        </a:spcBef>
        <a:spcAft>
          <a:spcPct val="0"/>
        </a:spcAft>
        <a:defRPr sz="4100" b="1">
          <a:solidFill>
            <a:schemeClr val="tx2"/>
          </a:solidFill>
          <a:latin typeface="Calibri" charset="0"/>
          <a:ea typeface="ＭＳ Ｐゴシック" charset="-128"/>
          <a:cs typeface="ＭＳ Ｐゴシック" charset="-128"/>
        </a:defRPr>
      </a:lvl6pPr>
      <a:lvl7pPr marL="914400" algn="l" rtl="0" fontAlgn="base">
        <a:spcBef>
          <a:spcPct val="0"/>
        </a:spcBef>
        <a:spcAft>
          <a:spcPct val="0"/>
        </a:spcAft>
        <a:defRPr sz="4100" b="1">
          <a:solidFill>
            <a:schemeClr val="tx2"/>
          </a:solidFill>
          <a:latin typeface="Calibri" charset="0"/>
          <a:ea typeface="ＭＳ Ｐゴシック" charset="-128"/>
          <a:cs typeface="ＭＳ Ｐゴシック" charset="-128"/>
        </a:defRPr>
      </a:lvl7pPr>
      <a:lvl8pPr marL="1371600" algn="l" rtl="0" fontAlgn="base">
        <a:spcBef>
          <a:spcPct val="0"/>
        </a:spcBef>
        <a:spcAft>
          <a:spcPct val="0"/>
        </a:spcAft>
        <a:defRPr sz="4100" b="1">
          <a:solidFill>
            <a:schemeClr val="tx2"/>
          </a:solidFill>
          <a:latin typeface="Calibri" charset="0"/>
          <a:ea typeface="ＭＳ Ｐゴシック" charset="-128"/>
          <a:cs typeface="ＭＳ Ｐゴシック" charset="-128"/>
        </a:defRPr>
      </a:lvl8pPr>
      <a:lvl9pPr marL="1828800" algn="l" rtl="0" fontAlgn="base">
        <a:spcBef>
          <a:spcPct val="0"/>
        </a:spcBef>
        <a:spcAft>
          <a:spcPct val="0"/>
        </a:spcAft>
        <a:defRPr sz="4100" b="1">
          <a:solidFill>
            <a:schemeClr val="tx2"/>
          </a:solidFill>
          <a:latin typeface="Calibri" charset="0"/>
          <a:ea typeface="ＭＳ Ｐゴシック" charset="-128"/>
          <a:cs typeface="ＭＳ Ｐゴシック" charset="-128"/>
        </a:defRPr>
      </a:lvl9pPr>
    </p:titleStyle>
    <p:bodyStyle>
      <a:lvl1pPr marL="365125" indent="-255588" algn="l" rtl="0" eaLnBrk="0" fontAlgn="base" hangingPunct="0">
        <a:spcBef>
          <a:spcPts val="400"/>
        </a:spcBef>
        <a:spcAft>
          <a:spcPct val="0"/>
        </a:spcAft>
        <a:buClr>
          <a:schemeClr val="accent1"/>
        </a:buClr>
        <a:buSzPct val="68000"/>
        <a:buFont typeface="Wingdings 3" charset="2"/>
        <a:buChar char=""/>
        <a:defRPr sz="2700" kern="1200">
          <a:solidFill>
            <a:schemeClr val="tx1"/>
          </a:solidFill>
          <a:latin typeface="Calibri"/>
          <a:ea typeface="ＭＳ Ｐゴシック" charset="-128"/>
          <a:cs typeface="ＭＳ Ｐゴシック" charset="-128"/>
        </a:defRPr>
      </a:lvl1pPr>
      <a:lvl2pPr marL="620713" indent="-228600" algn="l" rtl="0" eaLnBrk="0" fontAlgn="base" hangingPunct="0">
        <a:spcBef>
          <a:spcPts val="325"/>
        </a:spcBef>
        <a:spcAft>
          <a:spcPct val="0"/>
        </a:spcAft>
        <a:buClr>
          <a:schemeClr val="accent1"/>
        </a:buClr>
        <a:buFont typeface="Verdana" charset="0"/>
        <a:buChar char="◦"/>
        <a:defRPr sz="2300" kern="1200">
          <a:solidFill>
            <a:schemeClr val="tx1"/>
          </a:solidFill>
          <a:latin typeface="Calibri"/>
          <a:ea typeface="ＭＳ Ｐゴシック" charset="-128"/>
          <a:cs typeface="+mn-cs"/>
        </a:defRPr>
      </a:lvl2pPr>
      <a:lvl3pPr marL="858838" indent="-228600" algn="l" rtl="0" eaLnBrk="0" fontAlgn="base" hangingPunct="0">
        <a:spcBef>
          <a:spcPts val="350"/>
        </a:spcBef>
        <a:spcAft>
          <a:spcPct val="0"/>
        </a:spcAft>
        <a:buClr>
          <a:schemeClr val="accent2"/>
        </a:buClr>
        <a:buSzPct val="100000"/>
        <a:buFont typeface="Wingdings 2" charset="2"/>
        <a:buChar char=""/>
        <a:defRPr sz="2100" kern="1200">
          <a:solidFill>
            <a:schemeClr val="tx1"/>
          </a:solidFill>
          <a:latin typeface="Calibri"/>
          <a:ea typeface="ＭＳ Ｐゴシック" charset="-128"/>
          <a:cs typeface="+mn-cs"/>
        </a:defRPr>
      </a:lvl3pPr>
      <a:lvl4pPr marL="1143000" indent="-228600" algn="l" rtl="0" eaLnBrk="0" fontAlgn="base" hangingPunct="0">
        <a:spcBef>
          <a:spcPts val="350"/>
        </a:spcBef>
        <a:spcAft>
          <a:spcPct val="0"/>
        </a:spcAft>
        <a:buClr>
          <a:schemeClr val="accent2"/>
        </a:buClr>
        <a:buFont typeface="Wingdings 2" charset="2"/>
        <a:buChar char=""/>
        <a:defRPr sz="1900" kern="1200">
          <a:solidFill>
            <a:schemeClr val="tx1"/>
          </a:solidFill>
          <a:latin typeface="Calibri"/>
          <a:ea typeface="ＭＳ Ｐゴシック" charset="-128"/>
          <a:cs typeface="+mn-cs"/>
        </a:defRPr>
      </a:lvl4pPr>
      <a:lvl5pPr marL="1371600" indent="-228600" algn="l" rtl="0" eaLnBrk="0" fontAlgn="base" hangingPunct="0">
        <a:spcBef>
          <a:spcPts val="350"/>
        </a:spcBef>
        <a:spcAft>
          <a:spcPct val="0"/>
        </a:spcAft>
        <a:buClr>
          <a:schemeClr val="accent2"/>
        </a:buClr>
        <a:buFont typeface="Wingdings 2" charset="2"/>
        <a:buChar char=""/>
        <a:defRPr sz="2000" kern="1200">
          <a:solidFill>
            <a:schemeClr val="tx1"/>
          </a:solidFill>
          <a:latin typeface="Calibri"/>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297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82979" name="Rectangle 3"/>
          <p:cNvSpPr>
            <a:spLocks noGrp="1" noChangeArrowheads="1"/>
          </p:cNvSpPr>
          <p:nvPr>
            <p:ph type="title"/>
          </p:nvPr>
        </p:nvSpPr>
        <p:spPr bwMode="auto">
          <a:xfrm>
            <a:off x="457200" y="122238"/>
            <a:ext cx="7543800" cy="1020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82980" name="Rectangle 4"/>
          <p:cNvSpPr>
            <a:spLocks noGrp="1" noChangeArrowheads="1"/>
          </p:cNvSpPr>
          <p:nvPr>
            <p:ph type="body" idx="1"/>
          </p:nvPr>
        </p:nvSpPr>
        <p:spPr bwMode="auto">
          <a:xfrm>
            <a:off x="457200" y="1524000"/>
            <a:ext cx="8229600" cy="3733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298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lvl1pPr>
          </a:lstStyle>
          <a:p>
            <a:endParaRPr lang="en-US">
              <a:solidFill>
                <a:srgbClr val="000000"/>
              </a:solidFill>
            </a:endParaRPr>
          </a:p>
        </p:txBody>
      </p:sp>
      <p:sp>
        <p:nvSpPr>
          <p:cNvPr id="38298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solidFill>
                <a:srgbClr val="000000"/>
              </a:solidFill>
            </a:endParaRPr>
          </a:p>
        </p:txBody>
      </p:sp>
      <p:sp>
        <p:nvSpPr>
          <p:cNvPr id="38298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fld id="{5A04750C-216D-E74E-BC57-22DD1613E895}" type="slidenum">
              <a:rPr lang="en-US">
                <a:solidFill>
                  <a:srgbClr val="000000"/>
                </a:solidFill>
              </a:rPr>
              <a:pPr/>
              <a:t>‹#›</a:t>
            </a:fld>
            <a:endParaRPr lang="en-US">
              <a:solidFill>
                <a:srgbClr val="000000"/>
              </a:solidFill>
            </a:endParaRPr>
          </a:p>
        </p:txBody>
      </p:sp>
      <p:grpSp>
        <p:nvGrpSpPr>
          <p:cNvPr id="382984" name="Group 8"/>
          <p:cNvGrpSpPr>
            <a:grpSpLocks/>
          </p:cNvGrpSpPr>
          <p:nvPr/>
        </p:nvGrpSpPr>
        <p:grpSpPr bwMode="auto">
          <a:xfrm>
            <a:off x="8153400" y="152400"/>
            <a:ext cx="792163" cy="1295400"/>
            <a:chOff x="5136" y="960"/>
            <a:chExt cx="528" cy="864"/>
          </a:xfrm>
        </p:grpSpPr>
        <p:sp>
          <p:nvSpPr>
            <p:cNvPr id="382985"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86" name="Oval 10"/>
            <p:cNvSpPr>
              <a:spLocks noChangeArrowheads="1"/>
            </p:cNvSpPr>
            <p:nvPr/>
          </p:nvSpPr>
          <p:spPr bwMode="auto">
            <a:xfrm>
              <a:off x="5248"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87" name="Oval 11"/>
            <p:cNvSpPr>
              <a:spLocks noChangeArrowheads="1"/>
            </p:cNvSpPr>
            <p:nvPr/>
          </p:nvSpPr>
          <p:spPr bwMode="auto">
            <a:xfrm>
              <a:off x="5360" y="960"/>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88" name="Oval 12"/>
            <p:cNvSpPr>
              <a:spLocks noChangeArrowheads="1"/>
            </p:cNvSpPr>
            <p:nvPr/>
          </p:nvSpPr>
          <p:spPr bwMode="auto">
            <a:xfrm>
              <a:off x="5136"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89" name="Oval 13"/>
            <p:cNvSpPr>
              <a:spLocks noChangeArrowheads="1"/>
            </p:cNvSpPr>
            <p:nvPr/>
          </p:nvSpPr>
          <p:spPr bwMode="auto">
            <a:xfrm>
              <a:off x="5248"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0" name="Oval 14"/>
            <p:cNvSpPr>
              <a:spLocks noChangeArrowheads="1"/>
            </p:cNvSpPr>
            <p:nvPr/>
          </p:nvSpPr>
          <p:spPr bwMode="auto">
            <a:xfrm>
              <a:off x="5360" y="1072"/>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1" name="Oval 15"/>
            <p:cNvSpPr>
              <a:spLocks noChangeArrowheads="1"/>
            </p:cNvSpPr>
            <p:nvPr/>
          </p:nvSpPr>
          <p:spPr bwMode="auto">
            <a:xfrm>
              <a:off x="5472" y="1072"/>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2" name="Oval 16"/>
            <p:cNvSpPr>
              <a:spLocks noChangeArrowheads="1"/>
            </p:cNvSpPr>
            <p:nvPr/>
          </p:nvSpPr>
          <p:spPr bwMode="auto">
            <a:xfrm>
              <a:off x="5136" y="1184"/>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3" name="Oval 17"/>
            <p:cNvSpPr>
              <a:spLocks noChangeArrowheads="1"/>
            </p:cNvSpPr>
            <p:nvPr/>
          </p:nvSpPr>
          <p:spPr bwMode="auto">
            <a:xfrm>
              <a:off x="5248" y="1184"/>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4" name="Oval 18"/>
            <p:cNvSpPr>
              <a:spLocks noChangeArrowheads="1"/>
            </p:cNvSpPr>
            <p:nvPr/>
          </p:nvSpPr>
          <p:spPr bwMode="auto">
            <a:xfrm>
              <a:off x="5360" y="1184"/>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5" name="Oval 19"/>
            <p:cNvSpPr>
              <a:spLocks noChangeArrowheads="1"/>
            </p:cNvSpPr>
            <p:nvPr/>
          </p:nvSpPr>
          <p:spPr bwMode="auto">
            <a:xfrm>
              <a:off x="5472" y="1184"/>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6" name="Oval 20"/>
            <p:cNvSpPr>
              <a:spLocks noChangeArrowheads="1"/>
            </p:cNvSpPr>
            <p:nvPr/>
          </p:nvSpPr>
          <p:spPr bwMode="auto">
            <a:xfrm>
              <a:off x="5584" y="1184"/>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7"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8" name="Oval 22"/>
            <p:cNvSpPr>
              <a:spLocks noChangeArrowheads="1"/>
            </p:cNvSpPr>
            <p:nvPr/>
          </p:nvSpPr>
          <p:spPr bwMode="auto">
            <a:xfrm>
              <a:off x="5248" y="1296"/>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2999" name="Oval 23"/>
            <p:cNvSpPr>
              <a:spLocks noChangeArrowheads="1"/>
            </p:cNvSpPr>
            <p:nvPr/>
          </p:nvSpPr>
          <p:spPr bwMode="auto">
            <a:xfrm>
              <a:off x="5360" y="1296"/>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0" name="Oval 24"/>
            <p:cNvSpPr>
              <a:spLocks noChangeArrowheads="1"/>
            </p:cNvSpPr>
            <p:nvPr/>
          </p:nvSpPr>
          <p:spPr bwMode="auto">
            <a:xfrm>
              <a:off x="5472" y="1296"/>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1"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2" name="Oval 26"/>
            <p:cNvSpPr>
              <a:spLocks noChangeArrowheads="1"/>
            </p:cNvSpPr>
            <p:nvPr/>
          </p:nvSpPr>
          <p:spPr bwMode="auto">
            <a:xfrm>
              <a:off x="5248" y="1408"/>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3" name="Oval 27"/>
            <p:cNvSpPr>
              <a:spLocks noChangeArrowheads="1"/>
            </p:cNvSpPr>
            <p:nvPr/>
          </p:nvSpPr>
          <p:spPr bwMode="auto">
            <a:xfrm>
              <a:off x="5360" y="1408"/>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4" name="Oval 28"/>
            <p:cNvSpPr>
              <a:spLocks noChangeArrowheads="1"/>
            </p:cNvSpPr>
            <p:nvPr/>
          </p:nvSpPr>
          <p:spPr bwMode="auto">
            <a:xfrm>
              <a:off x="5472" y="1408"/>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5"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6" name="Oval 30"/>
            <p:cNvSpPr>
              <a:spLocks noChangeArrowheads="1"/>
            </p:cNvSpPr>
            <p:nvPr/>
          </p:nvSpPr>
          <p:spPr bwMode="auto">
            <a:xfrm>
              <a:off x="5136" y="1520"/>
              <a:ext cx="80" cy="80"/>
            </a:xfrm>
            <a:prstGeom prst="ellipse">
              <a:avLst/>
            </a:prstGeom>
            <a:solidFill>
              <a:schemeClr val="accent2"/>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7" name="Oval 31"/>
            <p:cNvSpPr>
              <a:spLocks noChangeArrowheads="1"/>
            </p:cNvSpPr>
            <p:nvPr/>
          </p:nvSpPr>
          <p:spPr bwMode="auto">
            <a:xfrm>
              <a:off x="5248" y="1520"/>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8" name="Oval 32"/>
            <p:cNvSpPr>
              <a:spLocks noChangeArrowheads="1"/>
            </p:cNvSpPr>
            <p:nvPr/>
          </p:nvSpPr>
          <p:spPr bwMode="auto">
            <a:xfrm>
              <a:off x="5360" y="1520"/>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09" name="Oval 33"/>
            <p:cNvSpPr>
              <a:spLocks noChangeArrowheads="1"/>
            </p:cNvSpPr>
            <p:nvPr/>
          </p:nvSpPr>
          <p:spPr bwMode="auto">
            <a:xfrm>
              <a:off x="5472" y="1520"/>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0" name="Oval 34"/>
            <p:cNvSpPr>
              <a:spLocks noChangeArrowheads="1"/>
            </p:cNvSpPr>
            <p:nvPr/>
          </p:nvSpPr>
          <p:spPr bwMode="auto">
            <a:xfrm>
              <a:off x="5136" y="1632"/>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1" name="Oval 35"/>
            <p:cNvSpPr>
              <a:spLocks noChangeArrowheads="1"/>
            </p:cNvSpPr>
            <p:nvPr/>
          </p:nvSpPr>
          <p:spPr bwMode="auto">
            <a:xfrm>
              <a:off x="5248" y="1632"/>
              <a:ext cx="80" cy="80"/>
            </a:xfrm>
            <a:prstGeom prst="ellipse">
              <a:avLst/>
            </a:prstGeom>
            <a:solidFill>
              <a:schemeClr val="accent1"/>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2" name="Oval 36"/>
            <p:cNvSpPr>
              <a:spLocks noChangeArrowheads="1"/>
            </p:cNvSpPr>
            <p:nvPr/>
          </p:nvSpPr>
          <p:spPr bwMode="auto">
            <a:xfrm>
              <a:off x="5360" y="1632"/>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3" name="Oval 37"/>
            <p:cNvSpPr>
              <a:spLocks noChangeArrowheads="1"/>
            </p:cNvSpPr>
            <p:nvPr/>
          </p:nvSpPr>
          <p:spPr bwMode="auto">
            <a:xfrm>
              <a:off x="5472" y="1632"/>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4" name="Oval 38"/>
            <p:cNvSpPr>
              <a:spLocks noChangeArrowheads="1"/>
            </p:cNvSpPr>
            <p:nvPr/>
          </p:nvSpPr>
          <p:spPr bwMode="auto">
            <a:xfrm>
              <a:off x="5248" y="1744"/>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sp>
          <p:nvSpPr>
            <p:cNvPr id="383015" name="Oval 39"/>
            <p:cNvSpPr>
              <a:spLocks noChangeArrowheads="1"/>
            </p:cNvSpPr>
            <p:nvPr/>
          </p:nvSpPr>
          <p:spPr bwMode="auto">
            <a:xfrm>
              <a:off x="5472" y="1744"/>
              <a:ext cx="80" cy="80"/>
            </a:xfrm>
            <a:prstGeom prst="ellipse">
              <a:avLst/>
            </a:prstGeom>
            <a:solidFill>
              <a:schemeClr val="folHlink"/>
            </a:solidFill>
            <a:ln w="9525">
              <a:noFill/>
              <a:round/>
              <a:headEnd/>
              <a:tailEnd/>
            </a:ln>
            <a:effectLst/>
          </p:spPr>
          <p:txBody>
            <a:bodyPr wrap="none" anchor="ctr">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391012992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Rounded MT Bold" charset="0"/>
        </a:defRPr>
      </a:lvl2pPr>
      <a:lvl3pPr algn="l" rtl="0" fontAlgn="base">
        <a:spcBef>
          <a:spcPct val="0"/>
        </a:spcBef>
        <a:spcAft>
          <a:spcPct val="0"/>
        </a:spcAft>
        <a:defRPr sz="3900" b="1">
          <a:solidFill>
            <a:schemeClr val="tx2"/>
          </a:solidFill>
          <a:latin typeface="Arial Rounded MT Bold" charset="0"/>
        </a:defRPr>
      </a:lvl3pPr>
      <a:lvl4pPr algn="l" rtl="0" fontAlgn="base">
        <a:spcBef>
          <a:spcPct val="0"/>
        </a:spcBef>
        <a:spcAft>
          <a:spcPct val="0"/>
        </a:spcAft>
        <a:defRPr sz="3900" b="1">
          <a:solidFill>
            <a:schemeClr val="tx2"/>
          </a:solidFill>
          <a:latin typeface="Arial Rounded MT Bold" charset="0"/>
        </a:defRPr>
      </a:lvl4pPr>
      <a:lvl5pPr algn="l" rtl="0" fontAlgn="base">
        <a:spcBef>
          <a:spcPct val="0"/>
        </a:spcBef>
        <a:spcAft>
          <a:spcPct val="0"/>
        </a:spcAft>
        <a:defRPr sz="3900" b="1">
          <a:solidFill>
            <a:schemeClr val="tx2"/>
          </a:solidFill>
          <a:latin typeface="Arial Rounded MT Bold" charset="0"/>
        </a:defRPr>
      </a:lvl5pPr>
      <a:lvl6pPr marL="457200" algn="l" rtl="0" fontAlgn="base">
        <a:spcBef>
          <a:spcPct val="0"/>
        </a:spcBef>
        <a:spcAft>
          <a:spcPct val="0"/>
        </a:spcAft>
        <a:defRPr sz="3900" b="1">
          <a:solidFill>
            <a:schemeClr val="tx2"/>
          </a:solidFill>
          <a:latin typeface="Arial Rounded MT Bold" charset="0"/>
        </a:defRPr>
      </a:lvl6pPr>
      <a:lvl7pPr marL="914400" algn="l" rtl="0" fontAlgn="base">
        <a:spcBef>
          <a:spcPct val="0"/>
        </a:spcBef>
        <a:spcAft>
          <a:spcPct val="0"/>
        </a:spcAft>
        <a:defRPr sz="3900" b="1">
          <a:solidFill>
            <a:schemeClr val="tx2"/>
          </a:solidFill>
          <a:latin typeface="Arial Rounded MT Bold" charset="0"/>
        </a:defRPr>
      </a:lvl7pPr>
      <a:lvl8pPr marL="1371600" algn="l" rtl="0" fontAlgn="base">
        <a:spcBef>
          <a:spcPct val="0"/>
        </a:spcBef>
        <a:spcAft>
          <a:spcPct val="0"/>
        </a:spcAft>
        <a:defRPr sz="3900" b="1">
          <a:solidFill>
            <a:schemeClr val="tx2"/>
          </a:solidFill>
          <a:latin typeface="Arial Rounded MT Bold" charset="0"/>
        </a:defRPr>
      </a:lvl8pPr>
      <a:lvl9pPr marL="1828800" algn="l" rtl="0" fontAlgn="base">
        <a:spcBef>
          <a:spcPct val="0"/>
        </a:spcBef>
        <a:spcAft>
          <a:spcPct val="0"/>
        </a:spcAft>
        <a:defRPr sz="3900" b="1">
          <a:solidFill>
            <a:schemeClr val="tx2"/>
          </a:solidFill>
          <a:latin typeface="Arial Rounded MT Bold" charset="0"/>
        </a:defRPr>
      </a:lvl9pPr>
    </p:titleStyle>
    <p:bodyStyle>
      <a:lvl1pPr marL="342900" indent="-342900" algn="l" rtl="0" fontAlgn="base">
        <a:spcBef>
          <a:spcPct val="20000"/>
        </a:spcBef>
        <a:spcAft>
          <a:spcPct val="0"/>
        </a:spcAft>
        <a:buClr>
          <a:schemeClr val="tx2"/>
        </a:buClr>
        <a:buSzPct val="70000"/>
        <a:buFont typeface="Wingdings"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128"/>
        </a:defRPr>
      </a:lvl2pPr>
      <a:lvl3pPr marL="987425" indent="-293688" algn="l" rtl="0" fontAlgn="base">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128"/>
        </a:defRPr>
      </a:lvl3pPr>
      <a:lvl4pPr marL="1281113" indent="-292100" algn="l" rtl="0" fontAlgn="base">
        <a:spcBef>
          <a:spcPct val="20000"/>
        </a:spcBef>
        <a:spcAft>
          <a:spcPct val="0"/>
        </a:spcAft>
        <a:buClr>
          <a:schemeClr val="tx2"/>
        </a:buClr>
        <a:buSzPct val="75000"/>
        <a:buFont typeface="Wingdings" charset="2"/>
        <a:buChar char="§"/>
        <a:defRPr sz="2000">
          <a:solidFill>
            <a:schemeClr val="tx1"/>
          </a:solidFill>
          <a:latin typeface="+mn-lt"/>
          <a:ea typeface="ＭＳ Ｐゴシック" charset="-128"/>
        </a:defRPr>
      </a:lvl4pPr>
      <a:lvl5pPr marL="15986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4963" name="Rectangle 3"/>
          <p:cNvSpPr>
            <a:spLocks noGrp="1" noChangeArrowheads="1"/>
          </p:cNvSpPr>
          <p:nvPr>
            <p:ph type="body" idx="1"/>
          </p:nvPr>
        </p:nvSpPr>
        <p:spPr bwMode="auto">
          <a:xfrm>
            <a:off x="571500" y="1114425"/>
            <a:ext cx="7848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496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chemeClr val="bg2"/>
                </a:solidFill>
                <a:latin typeface="Times New Roman" charset="0"/>
              </a:defRPr>
            </a:lvl1pPr>
          </a:lstStyle>
          <a:p>
            <a:endParaRPr lang="en-US"/>
          </a:p>
        </p:txBody>
      </p:sp>
      <p:sp>
        <p:nvSpPr>
          <p:cNvPr id="424965"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charset="0"/>
              </a:defRPr>
            </a:lvl1pPr>
          </a:lstStyle>
          <a:p>
            <a:fld id="{0A8EF6BE-200D-F743-95D1-49AB78DD6AD4}" type="slidenum">
              <a:rPr lang="en-US"/>
              <a:pPr/>
              <a:t>‹#›</a:t>
            </a:fld>
            <a:endParaRPr lang="en-US"/>
          </a:p>
        </p:txBody>
      </p:sp>
      <p:sp>
        <p:nvSpPr>
          <p:cNvPr id="425002" name="Rectangle 42"/>
          <p:cNvSpPr>
            <a:spLocks noGrp="1" noChangeArrowheads="1"/>
          </p:cNvSpPr>
          <p:nvPr>
            <p:ph type="title"/>
          </p:nvPr>
        </p:nvSpPr>
        <p:spPr bwMode="auto">
          <a:xfrm>
            <a:off x="593725" y="19050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26346285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Wingdings 2" charset="2"/>
        <a:buChar char="ê"/>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0099"/>
        </a:buClr>
        <a:buSzPct val="85000"/>
        <a:buFont typeface="Wingdings" charset="2"/>
        <a:buChar char="Ø"/>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71500" y="1114425"/>
            <a:ext cx="78486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496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chemeClr val="bg2"/>
                </a:solidFill>
                <a:latin typeface="Times New Roman" charset="0"/>
              </a:defRPr>
            </a:lvl1pPr>
          </a:lstStyle>
          <a:p>
            <a:endParaRPr lang="en-US"/>
          </a:p>
        </p:txBody>
      </p:sp>
      <p:sp>
        <p:nvSpPr>
          <p:cNvPr id="424965"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charset="0"/>
              </a:defRPr>
            </a:lvl1pPr>
          </a:lstStyle>
          <a:p>
            <a:fld id="{F03EB677-0FCC-8847-90BC-2AD046616245}" type="slidenum">
              <a:rPr lang="en-US"/>
              <a:pPr/>
              <a:t>‹#›</a:t>
            </a:fld>
            <a:endParaRPr lang="en-US"/>
          </a:p>
        </p:txBody>
      </p:sp>
      <p:sp>
        <p:nvSpPr>
          <p:cNvPr id="425002" name="Rectangle 42"/>
          <p:cNvSpPr>
            <a:spLocks noGrp="1" noChangeArrowheads="1"/>
          </p:cNvSpPr>
          <p:nvPr>
            <p:ph type="title"/>
          </p:nvPr>
        </p:nvSpPr>
        <p:spPr bwMode="auto">
          <a:xfrm>
            <a:off x="593725" y="190500"/>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0525211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ＭＳ Ｐゴシック" charset="-128"/>
          <a:cs typeface="ＭＳ Ｐゴシック" charset="-128"/>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cs typeface="ＭＳ Ｐゴシック"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cs typeface="ＭＳ Ｐゴシック"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cs typeface="ＭＳ Ｐゴシック"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128"/>
          <a:cs typeface="ＭＳ Ｐゴシック"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0"/>
        <a:buChar char="n"/>
        <a:defRPr kumimoji="1" sz="2000">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105000"/>
        <a:buFont typeface="Wingdings 2" charset="0"/>
        <a:buChar char="ê"/>
        <a:defRPr kumimoji="1" sz="2800">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0099"/>
        </a:buClr>
        <a:buSzPct val="85000"/>
        <a:buFont typeface="Wingdings" charset="0"/>
        <a:buChar char="Ø"/>
        <a:defRPr kumimoji="1" sz="2400">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Char char="–"/>
        <a:defRPr kumimoji="1" sz="2000">
          <a:solidFill>
            <a:schemeClr val="tx1"/>
          </a:solidFill>
          <a:latin typeface="+mn-lt"/>
          <a:ea typeface="ＭＳ Ｐゴシック" charset="-128"/>
        </a:defRPr>
      </a:lvl4pPr>
      <a:lvl5pPr marL="1771650" indent="-228600" algn="l" rtl="0" eaLnBrk="0" fontAlgn="base" hangingPunct="0">
        <a:spcBef>
          <a:spcPct val="35000"/>
        </a:spcBef>
        <a:spcAft>
          <a:spcPct val="0"/>
        </a:spcAft>
        <a:buClr>
          <a:schemeClr val="tx2"/>
        </a:buClr>
        <a:buChar char="»"/>
        <a:defRPr kumimoji="1" sz="200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8452" name="Text Box 4"/>
          <p:cNvSpPr txBox="1">
            <a:spLocks noChangeArrowheads="1"/>
          </p:cNvSpPr>
          <p:nvPr/>
        </p:nvSpPr>
        <p:spPr bwMode="auto">
          <a:xfrm>
            <a:off x="6762750" y="6613525"/>
            <a:ext cx="238125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CC3300"/>
                </a:solidFill>
              </a:rPr>
              <a:t>©Silberschatz, Korth and Sudarshan</a:t>
            </a:r>
          </a:p>
        </p:txBody>
      </p:sp>
      <p:sp>
        <p:nvSpPr>
          <p:cNvPr id="488453" name="Text Box 5"/>
          <p:cNvSpPr txBox="1">
            <a:spLocks noChangeArrowheads="1"/>
          </p:cNvSpPr>
          <p:nvPr/>
        </p:nvSpPr>
        <p:spPr bwMode="auto">
          <a:xfrm>
            <a:off x="4446588" y="6613525"/>
            <a:ext cx="514350" cy="244475"/>
          </a:xfrm>
          <a:prstGeom prst="rect">
            <a:avLst/>
          </a:prstGeom>
          <a:noFill/>
          <a:ln w="9525">
            <a:noFill/>
            <a:miter lim="800000"/>
            <a:headEnd/>
            <a:tailEnd/>
          </a:ln>
          <a:effec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algn="ctr">
              <a:spcBef>
                <a:spcPct val="50000"/>
              </a:spcBef>
            </a:pPr>
            <a:r>
              <a:rPr lang="en-US" sz="1000" b="1">
                <a:solidFill>
                  <a:srgbClr val="CC3300"/>
                </a:solidFill>
              </a:rPr>
              <a:t>19.</a:t>
            </a:r>
            <a:fld id="{FA5C156C-F8DD-2246-9FB8-8D1ACBDEE3E6}" type="slidenum">
              <a:rPr lang="en-US" sz="1000" b="1" smtClean="0">
                <a:solidFill>
                  <a:srgbClr val="CC3300"/>
                </a:solidFill>
              </a:rPr>
              <a:pPr algn="ctr">
                <a:spcBef>
                  <a:spcPct val="50000"/>
                </a:spcBef>
              </a:pPr>
              <a:t>‹#›</a:t>
            </a:fld>
            <a:endParaRPr lang="en-US" sz="1000" b="1">
              <a:solidFill>
                <a:srgbClr val="CC3300"/>
              </a:solidFill>
            </a:endParaRPr>
          </a:p>
        </p:txBody>
      </p:sp>
      <p:sp>
        <p:nvSpPr>
          <p:cNvPr id="488454" name="Rectangle 6"/>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88455" name="Text Box 7"/>
          <p:cNvSpPr txBox="1">
            <a:spLocks noChangeArrowheads="1"/>
          </p:cNvSpPr>
          <p:nvPr/>
        </p:nvSpPr>
        <p:spPr bwMode="auto">
          <a:xfrm>
            <a:off x="0" y="6613525"/>
            <a:ext cx="2571750"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CC3300"/>
                </a:solidFill>
              </a:rPr>
              <a:t>Database System Concepts - 6</a:t>
            </a:r>
            <a:r>
              <a:rPr lang="en-US" sz="1000" b="1" baseline="30000">
                <a:solidFill>
                  <a:srgbClr val="CC3300"/>
                </a:solidFill>
              </a:rPr>
              <a:t>th</a:t>
            </a:r>
            <a:r>
              <a:rPr lang="en-US" sz="1000" b="1">
                <a:solidFill>
                  <a:srgbClr val="CC3300"/>
                </a:solidFill>
              </a:rPr>
              <a:t> Edition</a:t>
            </a:r>
          </a:p>
        </p:txBody>
      </p:sp>
      <p:sp>
        <p:nvSpPr>
          <p:cNvPr id="488456" name="Freeform 8"/>
          <p:cNvSpPr>
            <a:spLocks/>
          </p:cNvSpPr>
          <p:nvPr/>
        </p:nvSpPr>
        <p:spPr bwMode="auto">
          <a:xfrm>
            <a:off x="8916988" y="5445125"/>
            <a:ext cx="227012" cy="47625"/>
          </a:xfrm>
          <a:custGeom>
            <a:avLst/>
            <a:gdLst/>
            <a:ahLst/>
            <a:cxnLst>
              <a:cxn ang="0">
                <a:pos x="0" y="59"/>
              </a:cxn>
              <a:cxn ang="0">
                <a:pos x="2" y="48"/>
              </a:cxn>
              <a:cxn ang="0">
                <a:pos x="9" y="34"/>
              </a:cxn>
              <a:cxn ang="0">
                <a:pos x="17" y="25"/>
              </a:cxn>
              <a:cxn ang="0">
                <a:pos x="30" y="17"/>
              </a:cxn>
              <a:cxn ang="0">
                <a:pos x="45" y="10"/>
              </a:cxn>
              <a:cxn ang="0">
                <a:pos x="57" y="6"/>
              </a:cxn>
              <a:cxn ang="0">
                <a:pos x="70" y="2"/>
              </a:cxn>
              <a:cxn ang="0">
                <a:pos x="85" y="0"/>
              </a:cxn>
              <a:cxn ang="0">
                <a:pos x="100" y="0"/>
              </a:cxn>
              <a:cxn ang="0">
                <a:pos x="118" y="0"/>
              </a:cxn>
              <a:cxn ang="0">
                <a:pos x="137" y="0"/>
              </a:cxn>
              <a:cxn ang="0">
                <a:pos x="154" y="2"/>
              </a:cxn>
              <a:cxn ang="0">
                <a:pos x="173" y="6"/>
              </a:cxn>
              <a:cxn ang="0">
                <a:pos x="192" y="8"/>
              </a:cxn>
              <a:cxn ang="0">
                <a:pos x="209" y="12"/>
              </a:cxn>
              <a:cxn ang="0">
                <a:pos x="224" y="15"/>
              </a:cxn>
              <a:cxn ang="0">
                <a:pos x="239" y="19"/>
              </a:cxn>
              <a:cxn ang="0">
                <a:pos x="254" y="23"/>
              </a:cxn>
              <a:cxn ang="0">
                <a:pos x="266" y="25"/>
              </a:cxn>
              <a:cxn ang="0">
                <a:pos x="273" y="27"/>
              </a:cxn>
              <a:cxn ang="0">
                <a:pos x="283" y="31"/>
              </a:cxn>
              <a:cxn ang="0">
                <a:pos x="279" y="44"/>
              </a:cxn>
              <a:cxn ang="0">
                <a:pos x="273" y="42"/>
              </a:cxn>
              <a:cxn ang="0">
                <a:pos x="260" y="40"/>
              </a:cxn>
              <a:cxn ang="0">
                <a:pos x="241" y="36"/>
              </a:cxn>
              <a:cxn ang="0">
                <a:pos x="230" y="34"/>
              </a:cxn>
              <a:cxn ang="0">
                <a:pos x="218" y="32"/>
              </a:cxn>
              <a:cxn ang="0">
                <a:pos x="207" y="31"/>
              </a:cxn>
              <a:cxn ang="0">
                <a:pos x="196" y="29"/>
              </a:cxn>
              <a:cxn ang="0">
                <a:pos x="182" y="27"/>
              </a:cxn>
              <a:cxn ang="0">
                <a:pos x="173" y="25"/>
              </a:cxn>
              <a:cxn ang="0">
                <a:pos x="163" y="23"/>
              </a:cxn>
              <a:cxn ang="0">
                <a:pos x="154" y="21"/>
              </a:cxn>
              <a:cxn ang="0">
                <a:pos x="142" y="19"/>
              </a:cxn>
              <a:cxn ang="0">
                <a:pos x="110" y="15"/>
              </a:cxn>
              <a:cxn ang="0">
                <a:pos x="83" y="21"/>
              </a:cxn>
              <a:cxn ang="0">
                <a:pos x="59" y="29"/>
              </a:cxn>
              <a:cxn ang="0">
                <a:pos x="53" y="31"/>
              </a:cxn>
              <a:cxn ang="0">
                <a:pos x="43" y="34"/>
              </a:cxn>
              <a:cxn ang="0">
                <a:pos x="32" y="38"/>
              </a:cxn>
              <a:cxn ang="0">
                <a:pos x="23" y="44"/>
              </a:cxn>
              <a:cxn ang="0">
                <a:pos x="7" y="55"/>
              </a:cxn>
              <a:cxn ang="0">
                <a:pos x="2" y="61"/>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lnTo>
                  <a:pt x="2" y="61"/>
                </a:lnTo>
                <a:close/>
              </a:path>
            </a:pathLst>
          </a:custGeom>
          <a:solidFill>
            <a:srgbClr val="FFFFFF"/>
          </a:solidFill>
          <a:ln w="9525">
            <a:noFill/>
            <a:round/>
            <a:headEnd/>
            <a:tailEnd/>
          </a:ln>
        </p:spPr>
        <p:txBody>
          <a:bodyPr/>
          <a:lstStyle/>
          <a:p>
            <a:pPr>
              <a:defRPr/>
            </a:pPr>
            <a:endParaRPr lang="en-US" sz="1600">
              <a:solidFill>
                <a:srgbClr val="000000"/>
              </a:solidFill>
            </a:endParaRPr>
          </a:p>
        </p:txBody>
      </p:sp>
      <p:pic>
        <p:nvPicPr>
          <p:cNvPr id="1032" name="Picture 9" descr="Cover-6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668338" cy="81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9656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ＭＳ Ｐゴシック" charset="0"/>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0"/>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0"/>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0"/>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charset="0"/>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0"/>
        <a:buChar char="n"/>
        <a:defRPr kumimoji="1">
          <a:solidFill>
            <a:schemeClr val="tx1"/>
          </a:solidFill>
          <a:latin typeface="+mn-lt"/>
          <a:ea typeface="ＭＳ Ｐゴシック" charset="0"/>
          <a:cs typeface="ＭＳ Ｐゴシック" charset="0"/>
        </a:defRPr>
      </a:lvl1pPr>
      <a:lvl2pPr marL="742950" indent="-285750" algn="l" rtl="0" eaLnBrk="0" fontAlgn="base" hangingPunct="0">
        <a:spcBef>
          <a:spcPct val="35000"/>
        </a:spcBef>
        <a:spcAft>
          <a:spcPct val="0"/>
        </a:spcAft>
        <a:buClr>
          <a:schemeClr val="folHlink"/>
        </a:buClr>
        <a:buSzPct val="80000"/>
        <a:buFont typeface="Monotype Sorts" charset="0"/>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33CC33"/>
        </a:buClr>
        <a:buSzPct val="75000"/>
        <a:buFont typeface="Webdings" charset="0"/>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Font typeface="Times New Roman" charset="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5"/>
          <p:cNvGrpSpPr>
            <a:grpSpLocks/>
          </p:cNvGrpSpPr>
          <p:nvPr userDrawn="1"/>
        </p:nvGrpSpPr>
        <p:grpSpPr bwMode="auto">
          <a:xfrm>
            <a:off x="-53975" y="5562600"/>
            <a:ext cx="5387975" cy="1309688"/>
            <a:chOff x="-53561" y="5001993"/>
            <a:chExt cx="4572000" cy="1870128"/>
          </a:xfrm>
        </p:grpSpPr>
        <p:grpSp>
          <p:nvGrpSpPr>
            <p:cNvPr id="1032" name="Group 10"/>
            <p:cNvGrpSpPr>
              <a:grpSpLocks/>
            </p:cNvGrpSpPr>
            <p:nvPr userDrawn="1"/>
          </p:nvGrpSpPr>
          <p:grpSpPr bwMode="auto">
            <a:xfrm>
              <a:off x="-53561" y="5001993"/>
              <a:ext cx="4572000" cy="1870128"/>
              <a:chOff x="-53561" y="5001993"/>
              <a:chExt cx="4572000" cy="1870128"/>
            </a:xfrm>
          </p:grpSpPr>
          <p:sp>
            <p:nvSpPr>
              <p:cNvPr id="13" name="Freeform 12"/>
              <p:cNvSpPr>
                <a:spLocks/>
              </p:cNvSpPr>
              <p:nvPr/>
            </p:nvSpPr>
            <p:spPr bwMode="auto">
              <a:xfrm>
                <a:off x="716971" y="5001993"/>
                <a:ext cx="3801468" cy="144396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2" name="Freeform 11"/>
              <p:cNvSpPr>
                <a:spLocks/>
              </p:cNvSpPr>
              <p:nvPr/>
            </p:nvSpPr>
            <p:spPr bwMode="auto">
              <a:xfrm>
                <a:off x="-53561" y="5784047"/>
                <a:ext cx="3801468" cy="838724"/>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a:defRPr/>
                </a:pPr>
                <a:endParaRPr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gr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Placeholder 8"/>
          <p:cNvSpPr>
            <a:spLocks noGrp="1"/>
          </p:cNvSpPr>
          <p:nvPr>
            <p:ph type="title"/>
          </p:nvPr>
        </p:nvSpPr>
        <p:spPr>
          <a:xfrm>
            <a:off x="228600" y="152400"/>
            <a:ext cx="8458200" cy="731838"/>
          </a:xfrm>
          <a:prstGeom prst="rect">
            <a:avLst/>
          </a:prstGeom>
        </p:spPr>
        <p:txBody>
          <a:bodyPr vert="horz" anchor="ctr">
            <a:normAutofit/>
            <a:scene3d>
              <a:camera prst="orthographicFront"/>
              <a:lightRig rig="soft" dir="t"/>
            </a:scene3d>
            <a:sp3d prstMaterial="softEdge">
              <a:bevelT w="25400" h="25400"/>
            </a:sp3d>
          </a:bodyPr>
          <a:lstStyle/>
          <a:p>
            <a:r>
              <a:rPr lang="en-US" dirty="0"/>
              <a:t>Click to edit Master title style</a:t>
            </a:r>
          </a:p>
        </p:txBody>
      </p:sp>
      <p:sp>
        <p:nvSpPr>
          <p:cNvPr id="1028" name="Text Placeholder 29"/>
          <p:cNvSpPr>
            <a:spLocks noGrp="1"/>
          </p:cNvSpPr>
          <p:nvPr>
            <p:ph type="body" idx="1"/>
          </p:nvPr>
        </p:nvSpPr>
        <p:spPr bwMode="auto">
          <a:xfrm>
            <a:off x="228600" y="1066800"/>
            <a:ext cx="84582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lstStyle>
          <a:p>
            <a:pPr>
              <a:defRPr/>
            </a:pPr>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lstStyle>
          <a:p>
            <a:pPr>
              <a:defRPr/>
            </a:pP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lstStyle>
          <a:p>
            <a:pPr>
              <a:defRPr/>
            </a:pPr>
            <a:fld id="{D7C11F1D-6124-AB42-9578-AABF7CF84412}" type="slidenum">
              <a:rPr lang="en-US"/>
              <a:pPr>
                <a:defRPr/>
              </a:pPr>
              <a:t>‹#›</a:t>
            </a:fld>
            <a:endParaRPr lang="en-US"/>
          </a:p>
        </p:txBody>
      </p:sp>
    </p:spTree>
    <p:extLst>
      <p:ext uri="{BB962C8B-B14F-4D97-AF65-F5344CB8AC3E}">
        <p14:creationId xmlns:p14="http://schemas.microsoft.com/office/powerpoint/2010/main" val="90764746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libri"/>
          <a:ea typeface="ＭＳ Ｐゴシック" charset="-128"/>
          <a:cs typeface="ＭＳ Ｐゴシック" charset="-128"/>
        </a:defRPr>
      </a:lvl1pPr>
      <a:lvl2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2pPr>
      <a:lvl3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3pPr>
      <a:lvl4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4pPr>
      <a:lvl5pPr algn="l" rtl="0" eaLnBrk="0" fontAlgn="base" hangingPunct="0">
        <a:spcBef>
          <a:spcPct val="0"/>
        </a:spcBef>
        <a:spcAft>
          <a:spcPct val="0"/>
        </a:spcAft>
        <a:defRPr sz="4100" b="1">
          <a:solidFill>
            <a:schemeClr val="tx2"/>
          </a:solidFill>
          <a:latin typeface="Calibri" charset="0"/>
          <a:ea typeface="ＭＳ Ｐゴシック" charset="-128"/>
          <a:cs typeface="ＭＳ Ｐゴシック" charset="-128"/>
        </a:defRPr>
      </a:lvl5pPr>
      <a:lvl6pPr marL="457200" algn="l" rtl="0" fontAlgn="base">
        <a:spcBef>
          <a:spcPct val="0"/>
        </a:spcBef>
        <a:spcAft>
          <a:spcPct val="0"/>
        </a:spcAft>
        <a:defRPr sz="4100" b="1">
          <a:solidFill>
            <a:schemeClr val="tx2"/>
          </a:solidFill>
          <a:latin typeface="Calibri" charset="0"/>
          <a:ea typeface="ＭＳ Ｐゴシック" charset="-128"/>
          <a:cs typeface="ＭＳ Ｐゴシック" charset="-128"/>
        </a:defRPr>
      </a:lvl6pPr>
      <a:lvl7pPr marL="914400" algn="l" rtl="0" fontAlgn="base">
        <a:spcBef>
          <a:spcPct val="0"/>
        </a:spcBef>
        <a:spcAft>
          <a:spcPct val="0"/>
        </a:spcAft>
        <a:defRPr sz="4100" b="1">
          <a:solidFill>
            <a:schemeClr val="tx2"/>
          </a:solidFill>
          <a:latin typeface="Calibri" charset="0"/>
          <a:ea typeface="ＭＳ Ｐゴシック" charset="-128"/>
          <a:cs typeface="ＭＳ Ｐゴシック" charset="-128"/>
        </a:defRPr>
      </a:lvl7pPr>
      <a:lvl8pPr marL="1371600" algn="l" rtl="0" fontAlgn="base">
        <a:spcBef>
          <a:spcPct val="0"/>
        </a:spcBef>
        <a:spcAft>
          <a:spcPct val="0"/>
        </a:spcAft>
        <a:defRPr sz="4100" b="1">
          <a:solidFill>
            <a:schemeClr val="tx2"/>
          </a:solidFill>
          <a:latin typeface="Calibri" charset="0"/>
          <a:ea typeface="ＭＳ Ｐゴシック" charset="-128"/>
          <a:cs typeface="ＭＳ Ｐゴシック" charset="-128"/>
        </a:defRPr>
      </a:lvl8pPr>
      <a:lvl9pPr marL="1828800" algn="l" rtl="0" fontAlgn="base">
        <a:spcBef>
          <a:spcPct val="0"/>
        </a:spcBef>
        <a:spcAft>
          <a:spcPct val="0"/>
        </a:spcAft>
        <a:defRPr sz="4100" b="1">
          <a:solidFill>
            <a:schemeClr val="tx2"/>
          </a:solidFill>
          <a:latin typeface="Calibri" charset="0"/>
          <a:ea typeface="ＭＳ Ｐゴシック" charset="-128"/>
          <a:cs typeface="ＭＳ Ｐゴシック" charset="-128"/>
        </a:defRPr>
      </a:lvl9pPr>
    </p:titleStyle>
    <p:bodyStyle>
      <a:lvl1pPr marL="365125" indent="-255588" algn="l" rtl="0" eaLnBrk="0" fontAlgn="base" hangingPunct="0">
        <a:spcBef>
          <a:spcPts val="400"/>
        </a:spcBef>
        <a:spcAft>
          <a:spcPct val="0"/>
        </a:spcAft>
        <a:buClr>
          <a:schemeClr val="accent1"/>
        </a:buClr>
        <a:buSzPct val="68000"/>
        <a:buFont typeface="Wingdings 3" charset="2"/>
        <a:buChar char=""/>
        <a:defRPr sz="2700" kern="1200">
          <a:solidFill>
            <a:schemeClr val="tx1"/>
          </a:solidFill>
          <a:latin typeface="Calibri"/>
          <a:ea typeface="ＭＳ Ｐゴシック" charset="-128"/>
          <a:cs typeface="ＭＳ Ｐゴシック" charset="-128"/>
        </a:defRPr>
      </a:lvl1pPr>
      <a:lvl2pPr marL="620713" indent="-228600" algn="l" rtl="0" eaLnBrk="0" fontAlgn="base" hangingPunct="0">
        <a:spcBef>
          <a:spcPts val="325"/>
        </a:spcBef>
        <a:spcAft>
          <a:spcPct val="0"/>
        </a:spcAft>
        <a:buClr>
          <a:schemeClr val="accent1"/>
        </a:buClr>
        <a:buFont typeface="Verdana" charset="0"/>
        <a:buChar char="◦"/>
        <a:defRPr sz="2300" kern="1200">
          <a:solidFill>
            <a:schemeClr val="tx1"/>
          </a:solidFill>
          <a:latin typeface="Calibri"/>
          <a:ea typeface="ＭＳ Ｐゴシック" charset="-128"/>
          <a:cs typeface="+mn-cs"/>
        </a:defRPr>
      </a:lvl2pPr>
      <a:lvl3pPr marL="858838" indent="-228600" algn="l" rtl="0" eaLnBrk="0" fontAlgn="base" hangingPunct="0">
        <a:spcBef>
          <a:spcPts val="350"/>
        </a:spcBef>
        <a:spcAft>
          <a:spcPct val="0"/>
        </a:spcAft>
        <a:buClr>
          <a:schemeClr val="accent2"/>
        </a:buClr>
        <a:buSzPct val="100000"/>
        <a:buFont typeface="Wingdings 2" charset="2"/>
        <a:buChar char=""/>
        <a:defRPr sz="2100" kern="1200">
          <a:solidFill>
            <a:schemeClr val="tx1"/>
          </a:solidFill>
          <a:latin typeface="Calibri"/>
          <a:ea typeface="ＭＳ Ｐゴシック" charset="-128"/>
          <a:cs typeface="+mn-cs"/>
        </a:defRPr>
      </a:lvl3pPr>
      <a:lvl4pPr marL="1143000" indent="-228600" algn="l" rtl="0" eaLnBrk="0" fontAlgn="base" hangingPunct="0">
        <a:spcBef>
          <a:spcPts val="350"/>
        </a:spcBef>
        <a:spcAft>
          <a:spcPct val="0"/>
        </a:spcAft>
        <a:buClr>
          <a:schemeClr val="accent2"/>
        </a:buClr>
        <a:buFont typeface="Wingdings 2" charset="2"/>
        <a:buChar char=""/>
        <a:defRPr sz="1900" kern="1200">
          <a:solidFill>
            <a:schemeClr val="tx1"/>
          </a:solidFill>
          <a:latin typeface="Calibri"/>
          <a:ea typeface="ＭＳ Ｐゴシック" charset="-128"/>
          <a:cs typeface="+mn-cs"/>
        </a:defRPr>
      </a:lvl4pPr>
      <a:lvl5pPr marL="1371600" indent="-228600" algn="l" rtl="0" eaLnBrk="0" fontAlgn="base" hangingPunct="0">
        <a:spcBef>
          <a:spcPts val="350"/>
        </a:spcBef>
        <a:spcAft>
          <a:spcPct val="0"/>
        </a:spcAft>
        <a:buClr>
          <a:schemeClr val="accent2"/>
        </a:buClr>
        <a:buFont typeface="Wingdings 2" charset="2"/>
        <a:buChar char=""/>
        <a:defRPr sz="2000" kern="1200">
          <a:solidFill>
            <a:schemeClr val="tx1"/>
          </a:solidFill>
          <a:latin typeface="Calibri"/>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oleObject" Target="../embeddings/oleObject4.bin"/></Relationships>
</file>

<file path=ppt/slides/_rels/slide14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5.xml"/><Relationship Id="rId1" Type="http://schemas.openxmlformats.org/officeDocument/2006/relationships/slideLayout" Target="../slideLayouts/slideLayout35.xml"/><Relationship Id="rId4" Type="http://schemas.openxmlformats.org/officeDocument/2006/relationships/image" Target="../media/image70.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6.xml"/><Relationship Id="rId1" Type="http://schemas.openxmlformats.org/officeDocument/2006/relationships/slideLayout" Target="../slideLayouts/slideLayout46.xml"/><Relationship Id="rId5" Type="http://schemas.openxmlformats.org/officeDocument/2006/relationships/oleObject" Target="../embeddings/oleObject8.bin"/><Relationship Id="rId4" Type="http://schemas.openxmlformats.org/officeDocument/2006/relationships/image" Target="../media/image72.wmf"/></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0.xml"/><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6.xml"/></Relationships>
</file>

<file path=ppt/slides/_rels/slide19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6.xml"/></Relationships>
</file>

<file path=ppt/slides/_rels/slide1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46.xml"/><Relationship Id="rId4" Type="http://schemas.openxmlformats.org/officeDocument/2006/relationships/image" Target="../media/image76.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6.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6.xml"/></Relationships>
</file>

<file path=ppt/slides/_rels/slide20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6.xml"/><Relationship Id="rId5" Type="http://schemas.openxmlformats.org/officeDocument/2006/relationships/image" Target="../media/image80.svg"/><Relationship Id="rId4" Type="http://schemas.openxmlformats.org/officeDocument/2006/relationships/image" Target="../media/image79.png"/></Relationships>
</file>

<file path=ppt/slides/_rels/slide2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20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4.xml"/><Relationship Id="rId1" Type="http://schemas.openxmlformats.org/officeDocument/2006/relationships/slideLayout" Target="../slideLayouts/slideLayout46.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8.xml"/><Relationship Id="rId1" Type="http://schemas.openxmlformats.org/officeDocument/2006/relationships/slideLayout" Target="../slideLayouts/slideLayout50.xml"/></Relationships>
</file>

<file path=ppt/slides/_rels/slide2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9.xml"/><Relationship Id="rId1" Type="http://schemas.openxmlformats.org/officeDocument/2006/relationships/slideLayout" Target="../slideLayouts/slideLayout50.xml"/></Relationships>
</file>

<file path=ppt/slides/_rels/slide2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5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6.xml"/></Relationships>
</file>

<file path=ppt/slides/_rels/slide2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56.xml"/></Relationships>
</file>

<file path=ppt/slides/_rels/slide2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5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25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19.xml"/><Relationship Id="rId1" Type="http://schemas.openxmlformats.org/officeDocument/2006/relationships/slideLayout" Target="../slideLayouts/slideLayout5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8.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4.xml"/><Relationship Id="rId1" Type="http://schemas.openxmlformats.org/officeDocument/2006/relationships/slideLayout" Target="../slideLayouts/slideLayout7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3.xml"/></Relationships>
</file>

<file path=ppt/slides/_rels/slide26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26.xml"/><Relationship Id="rId1" Type="http://schemas.openxmlformats.org/officeDocument/2006/relationships/slideLayout" Target="../slideLayouts/slideLayout7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30.xml"/><Relationship Id="rId1" Type="http://schemas.openxmlformats.org/officeDocument/2006/relationships/slideLayout" Target="../slideLayouts/slideLayout7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7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 y="914400"/>
            <a:ext cx="83058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Tree>
    <p:extLst>
      <p:ext uri="{BB962C8B-B14F-4D97-AF65-F5344CB8AC3E}">
        <p14:creationId xmlns:p14="http://schemas.microsoft.com/office/powerpoint/2010/main" val="21934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en-US"/>
              <a:t>Storage Hierarchy: Cache</a:t>
            </a:r>
          </a:p>
        </p:txBody>
      </p:sp>
      <p:sp>
        <p:nvSpPr>
          <p:cNvPr id="1312771" name="Rectangle 3"/>
          <p:cNvSpPr>
            <a:spLocks noGrp="1" noChangeArrowheads="1"/>
          </p:cNvSpPr>
          <p:nvPr>
            <p:ph type="body" idx="1"/>
          </p:nvPr>
        </p:nvSpPr>
        <p:spPr>
          <a:xfrm>
            <a:off x="457200" y="1524000"/>
            <a:ext cx="8382000" cy="3733800"/>
          </a:xfrm>
        </p:spPr>
        <p:txBody>
          <a:bodyPr/>
          <a:lstStyle/>
          <a:p>
            <a:pPr>
              <a:lnSpc>
                <a:spcPct val="130000"/>
              </a:lnSpc>
            </a:pPr>
            <a:r>
              <a:rPr lang="en-US" sz="2100" dirty="0"/>
              <a:t>Cache </a:t>
            </a:r>
          </a:p>
          <a:p>
            <a:pPr lvl="1">
              <a:lnSpc>
                <a:spcPct val="130000"/>
              </a:lnSpc>
            </a:pPr>
            <a:r>
              <a:rPr lang="en-US" sz="2000" dirty="0"/>
              <a:t>Super fast; volatile; Typically on chip</a:t>
            </a:r>
          </a:p>
          <a:p>
            <a:pPr lvl="1">
              <a:lnSpc>
                <a:spcPct val="130000"/>
              </a:lnSpc>
            </a:pPr>
            <a:r>
              <a:rPr lang="en-US" sz="2000" dirty="0"/>
              <a:t>L1 vs L2 vs L3 caches ???</a:t>
            </a:r>
          </a:p>
          <a:p>
            <a:pPr lvl="2">
              <a:lnSpc>
                <a:spcPct val="130000"/>
              </a:lnSpc>
            </a:pPr>
            <a:r>
              <a:rPr lang="en-US" sz="1700" dirty="0"/>
              <a:t>L1 about 64KB or so; L2 about 1MB; L3 8MB (on chip) to 256MB (off chip)</a:t>
            </a:r>
          </a:p>
          <a:p>
            <a:pPr lvl="2">
              <a:lnSpc>
                <a:spcPct val="130000"/>
              </a:lnSpc>
            </a:pPr>
            <a:r>
              <a:rPr lang="en-US" sz="1900" dirty="0"/>
              <a:t>Huge L3 caches available now-a-days</a:t>
            </a:r>
          </a:p>
          <a:p>
            <a:pPr lvl="1">
              <a:lnSpc>
                <a:spcPct val="130000"/>
              </a:lnSpc>
            </a:pPr>
            <a:r>
              <a:rPr lang="en-US" sz="2000" dirty="0"/>
              <a:t>Becoming more and more important to care about this</a:t>
            </a:r>
          </a:p>
          <a:p>
            <a:pPr lvl="2">
              <a:lnSpc>
                <a:spcPct val="130000"/>
              </a:lnSpc>
            </a:pPr>
            <a:r>
              <a:rPr lang="en-US" sz="1900" dirty="0"/>
              <a:t>Cache misses are expensive</a:t>
            </a:r>
          </a:p>
          <a:p>
            <a:pPr lvl="1">
              <a:lnSpc>
                <a:spcPct val="130000"/>
              </a:lnSpc>
            </a:pPr>
            <a:r>
              <a:rPr lang="en-US" sz="2000" dirty="0"/>
              <a:t>Similar tradeoffs as were seen between main memory and disks</a:t>
            </a:r>
          </a:p>
          <a:p>
            <a:pPr lvl="1">
              <a:lnSpc>
                <a:spcPct val="130000"/>
              </a:lnSpc>
              <a:buNone/>
            </a:pPr>
            <a:endParaRPr lang="en-US" sz="2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Book Chapters</a:t>
            </a:r>
          </a:p>
          <a:p>
            <a:pPr lvl="1"/>
            <a:r>
              <a:rPr lang="en-US" dirty="0">
                <a:latin typeface="Calibri" charset="0"/>
              </a:rPr>
              <a:t>12.1, 12.2, 12.3, 12.4, 12.5, 12.6</a:t>
            </a:r>
          </a:p>
          <a:p>
            <a:r>
              <a:rPr lang="en-US" dirty="0">
                <a:latin typeface="Calibri" charset="0"/>
              </a:rPr>
              <a:t>Key topics:</a:t>
            </a:r>
          </a:p>
          <a:p>
            <a:pPr lvl="1"/>
            <a:r>
              <a:rPr lang="en-US" dirty="0">
                <a:latin typeface="Calibri" charset="0"/>
              </a:rPr>
              <a:t>Main steps in Query Processing</a:t>
            </a:r>
          </a:p>
          <a:p>
            <a:pPr lvl="1"/>
            <a:r>
              <a:rPr lang="en-US" dirty="0">
                <a:latin typeface="Calibri" charset="0"/>
              </a:rPr>
              <a:t>How to measure the ”cost” of an operation so we can compare alternatives?</a:t>
            </a:r>
          </a:p>
          <a:p>
            <a:pPr lvl="1"/>
            <a:r>
              <a:rPr lang="en-US" dirty="0">
                <a:latin typeface="Calibri" charset="0"/>
              </a:rPr>
              <a:t>Different types of operations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Overview and Cost Measures</a:t>
            </a:r>
          </a:p>
        </p:txBody>
      </p:sp>
    </p:spTree>
    <p:extLst>
      <p:ext uri="{BB962C8B-B14F-4D97-AF65-F5344CB8AC3E}">
        <p14:creationId xmlns:p14="http://schemas.microsoft.com/office/powerpoint/2010/main" val="552618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152400" y="0"/>
            <a:ext cx="7543800" cy="685800"/>
          </a:xfrm>
        </p:spPr>
        <p:txBody>
          <a:bodyPr/>
          <a:lstStyle/>
          <a:p>
            <a:pPr>
              <a:defRPr/>
            </a:pPr>
            <a:r>
              <a:rPr lang="en-US" dirty="0"/>
              <a:t>Query Processing/Storage</a:t>
            </a:r>
          </a:p>
        </p:txBody>
      </p:sp>
      <p:sp>
        <p:nvSpPr>
          <p:cNvPr id="5" name="Rounded Rectangle 4"/>
          <p:cNvSpPr/>
          <p:nvPr/>
        </p:nvSpPr>
        <p:spPr bwMode="auto">
          <a:xfrm>
            <a:off x="609600" y="5562600"/>
            <a:ext cx="3505200" cy="838200"/>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Space Management on Persistent Storage (e.g., Disks)</a:t>
            </a:r>
          </a:p>
        </p:txBody>
      </p:sp>
      <p:sp>
        <p:nvSpPr>
          <p:cNvPr id="6" name="Rounded Rectangle 5"/>
          <p:cNvSpPr/>
          <p:nvPr/>
        </p:nvSpPr>
        <p:spPr bwMode="auto">
          <a:xfrm>
            <a:off x="609600" y="4114800"/>
            <a:ext cx="3505200" cy="457200"/>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Buffer Management</a:t>
            </a:r>
          </a:p>
        </p:txBody>
      </p:sp>
      <p:sp>
        <p:nvSpPr>
          <p:cNvPr id="7" name="Rounded Rectangle 6"/>
          <p:cNvSpPr/>
          <p:nvPr/>
        </p:nvSpPr>
        <p:spPr bwMode="auto">
          <a:xfrm>
            <a:off x="609600" y="2133600"/>
            <a:ext cx="3505200" cy="457200"/>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Query Processing Engine</a:t>
            </a:r>
          </a:p>
        </p:txBody>
      </p:sp>
      <p:sp>
        <p:nvSpPr>
          <p:cNvPr id="8" name="TextBox 7"/>
          <p:cNvSpPr txBox="1"/>
          <p:nvPr/>
        </p:nvSpPr>
        <p:spPr>
          <a:xfrm>
            <a:off x="4495816" y="5486400"/>
            <a:ext cx="184666" cy="923330"/>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TextBox 8"/>
          <p:cNvSpPr txBox="1"/>
          <p:nvPr/>
        </p:nvSpPr>
        <p:spPr>
          <a:xfrm>
            <a:off x="4572000" y="5486400"/>
            <a:ext cx="4532010" cy="923330"/>
          </a:xfrm>
          <a:prstGeom prst="rect">
            <a:avLst/>
          </a:prstGeom>
          <a:noFill/>
        </p:spPr>
        <p:txBody>
          <a:bodyPr wrap="non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Storage hierarchy</a:t>
            </a: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How are relations mapped to files?</a:t>
            </a: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How are </a:t>
            </a:r>
            <a:r>
              <a:rPr kumimoji="0" lang="en-US" sz="1800" b="0" i="0" u="none" strike="noStrike" kern="1200" cap="none" spc="0" normalizeH="0" baseline="0" noProof="0" dirty="0" err="1">
                <a:ln>
                  <a:noFill/>
                </a:ln>
                <a:solidFill>
                  <a:srgbClr val="000000"/>
                </a:solidFill>
                <a:effectLst/>
                <a:uLnTx/>
                <a:uFillTx/>
                <a:latin typeface="Arial" charset="0"/>
                <a:ea typeface="+mn-ea"/>
                <a:cs typeface="+mn-cs"/>
              </a:rPr>
              <a:t>tuples</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 mapped to disk blocks?</a:t>
            </a:r>
          </a:p>
        </p:txBody>
      </p:sp>
      <p:sp>
        <p:nvSpPr>
          <p:cNvPr id="10" name="TextBox 9"/>
          <p:cNvSpPr txBox="1"/>
          <p:nvPr/>
        </p:nvSpPr>
        <p:spPr>
          <a:xfrm>
            <a:off x="4572000" y="3886200"/>
            <a:ext cx="4267200" cy="646331"/>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Bringing pages from disk to memory</a:t>
            </a: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Managing the limited memory</a:t>
            </a:r>
          </a:p>
        </p:txBody>
      </p:sp>
      <p:sp>
        <p:nvSpPr>
          <p:cNvPr id="11" name="TextBox 10"/>
          <p:cNvSpPr txBox="1"/>
          <p:nvPr/>
        </p:nvSpPr>
        <p:spPr>
          <a:xfrm>
            <a:off x="4648200" y="1524000"/>
            <a:ext cx="4267200" cy="1754327"/>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Given an input user query, decide how to “execute” it</a:t>
            </a: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Specify sequence of pages to be brought in memory</a:t>
            </a:r>
          </a:p>
          <a:p>
            <a:pPr marL="342900" marR="0" lvl="0" indent="-342900" algn="l" defTabSz="914400" rtl="0" eaLnBrk="0" fontAlgn="base" latinLnBrk="0" hangingPunct="0">
              <a:lnSpc>
                <a:spcPct val="100000"/>
              </a:lnSpc>
              <a:spcBef>
                <a:spcPct val="0"/>
              </a:spcBef>
              <a:spcAft>
                <a:spcPct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Operate upon the </a:t>
            </a:r>
            <a:r>
              <a:rPr kumimoji="0" lang="en-US" sz="1800" b="0" i="0" u="none" strike="noStrike" kern="1200" cap="none" spc="0" normalizeH="0" baseline="0" noProof="0" dirty="0" err="1">
                <a:ln>
                  <a:noFill/>
                </a:ln>
                <a:solidFill>
                  <a:srgbClr val="000000"/>
                </a:solidFill>
                <a:effectLst/>
                <a:uLnTx/>
                <a:uFillTx/>
                <a:latin typeface="Arial" charset="0"/>
                <a:ea typeface="+mn-ea"/>
                <a:cs typeface="+mn-cs"/>
              </a:rPr>
              <a:t>tuples</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 to produce results</a:t>
            </a:r>
          </a:p>
        </p:txBody>
      </p:sp>
      <p:grpSp>
        <p:nvGrpSpPr>
          <p:cNvPr id="2" name="Group 24"/>
          <p:cNvGrpSpPr/>
          <p:nvPr/>
        </p:nvGrpSpPr>
        <p:grpSpPr>
          <a:xfrm>
            <a:off x="-99988" y="1371600"/>
            <a:ext cx="1496170" cy="4038600"/>
            <a:chOff x="-99988" y="1371600"/>
            <a:chExt cx="1496170" cy="4038600"/>
          </a:xfrm>
        </p:grpSpPr>
        <p:cxnSp>
          <p:nvCxnSpPr>
            <p:cNvPr id="13" name="Straight Arrow Connector 12"/>
            <p:cNvCxnSpPr/>
            <p:nvPr/>
          </p:nvCxnSpPr>
          <p:spPr bwMode="auto">
            <a:xfrm rot="5400000">
              <a:off x="990600" y="1751806"/>
              <a:ext cx="609600" cy="1588"/>
            </a:xfrm>
            <a:prstGeom prst="straightConnector1">
              <a:avLst/>
            </a:prstGeom>
            <a:noFill/>
            <a:ln w="38100" cap="flat" cmpd="sng" algn="ctr">
              <a:solidFill>
                <a:srgbClr val="0000FF"/>
              </a:solidFill>
              <a:prstDash val="solid"/>
              <a:round/>
              <a:headEnd type="none" w="med" len="med"/>
              <a:tailEnd type="arrow"/>
            </a:ln>
            <a:effectLst/>
          </p:spPr>
        </p:cxnSp>
        <p:sp>
          <p:nvSpPr>
            <p:cNvPr id="14" name="TextBox 13"/>
            <p:cNvSpPr txBox="1"/>
            <p:nvPr/>
          </p:nvSpPr>
          <p:spPr>
            <a:xfrm>
              <a:off x="-99988" y="1371600"/>
              <a:ext cx="1275259" cy="369332"/>
            </a:xfrm>
            <a:prstGeom prst="rect">
              <a:avLst/>
            </a:prstGeom>
            <a:solidFill>
              <a:schemeClr val="accent1">
                <a:lumMod val="60000"/>
                <a:lumOff val="40000"/>
              </a:schemeClr>
            </a:solid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user query</a:t>
              </a:r>
            </a:p>
          </p:txBody>
        </p:sp>
        <p:cxnSp>
          <p:nvCxnSpPr>
            <p:cNvPr id="15" name="Straight Arrow Connector 14"/>
            <p:cNvCxnSpPr/>
            <p:nvPr/>
          </p:nvCxnSpPr>
          <p:spPr bwMode="auto">
            <a:xfrm rot="5400000">
              <a:off x="1090588" y="3504406"/>
              <a:ext cx="609600" cy="1588"/>
            </a:xfrm>
            <a:prstGeom prst="straightConnector1">
              <a:avLst/>
            </a:prstGeom>
            <a:noFill/>
            <a:ln w="38100" cap="flat" cmpd="sng" algn="ctr">
              <a:solidFill>
                <a:srgbClr val="0000FF"/>
              </a:solidFill>
              <a:prstDash val="solid"/>
              <a:round/>
              <a:headEnd type="none" w="med" len="med"/>
              <a:tailEnd type="arrow"/>
            </a:ln>
            <a:effectLst/>
          </p:spPr>
        </p:cxnSp>
        <p:sp>
          <p:nvSpPr>
            <p:cNvPr id="16" name="TextBox 15"/>
            <p:cNvSpPr txBox="1"/>
            <p:nvPr/>
          </p:nvSpPr>
          <p:spPr>
            <a:xfrm>
              <a:off x="0" y="3048000"/>
              <a:ext cx="1210587" cy="646331"/>
            </a:xfrm>
            <a:prstGeom prst="rect">
              <a:avLst/>
            </a:prstGeom>
            <a:solidFill>
              <a:schemeClr val="accent1">
                <a:lumMod val="60000"/>
                <a:lumOff val="40000"/>
              </a:schemeClr>
            </a:solid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page requests</a:t>
              </a:r>
            </a:p>
          </p:txBody>
        </p:sp>
        <p:cxnSp>
          <p:nvCxnSpPr>
            <p:cNvPr id="17" name="Straight Arrow Connector 16"/>
            <p:cNvCxnSpPr/>
            <p:nvPr/>
          </p:nvCxnSpPr>
          <p:spPr bwMode="auto">
            <a:xfrm rot="5400000">
              <a:off x="1090588" y="5104606"/>
              <a:ext cx="609600" cy="1588"/>
            </a:xfrm>
            <a:prstGeom prst="straightConnector1">
              <a:avLst/>
            </a:prstGeom>
            <a:noFill/>
            <a:ln w="38100" cap="flat" cmpd="sng" algn="ctr">
              <a:solidFill>
                <a:srgbClr val="0000FF"/>
              </a:solidFill>
              <a:prstDash val="solid"/>
              <a:round/>
              <a:headEnd type="none" w="med" len="med"/>
              <a:tailEnd type="arrow"/>
            </a:ln>
            <a:effectLst/>
          </p:spPr>
        </p:cxnSp>
        <p:sp>
          <p:nvSpPr>
            <p:cNvPr id="18" name="TextBox 17"/>
            <p:cNvSpPr txBox="1"/>
            <p:nvPr/>
          </p:nvSpPr>
          <p:spPr>
            <a:xfrm>
              <a:off x="0" y="4648200"/>
              <a:ext cx="1210587" cy="646331"/>
            </a:xfrm>
            <a:prstGeom prst="rect">
              <a:avLst/>
            </a:prstGeom>
            <a:solidFill>
              <a:schemeClr val="accent1">
                <a:lumMod val="60000"/>
                <a:lumOff val="40000"/>
              </a:schemeClr>
            </a:solid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block requests</a:t>
              </a:r>
            </a:p>
          </p:txBody>
        </p:sp>
      </p:grpSp>
      <p:grpSp>
        <p:nvGrpSpPr>
          <p:cNvPr id="3" name="Group 25"/>
          <p:cNvGrpSpPr/>
          <p:nvPr/>
        </p:nvGrpSpPr>
        <p:grpSpPr>
          <a:xfrm>
            <a:off x="2438400" y="1447800"/>
            <a:ext cx="1296988" cy="4038600"/>
            <a:chOff x="2438400" y="1447800"/>
            <a:chExt cx="1296988" cy="4038600"/>
          </a:xfrm>
        </p:grpSpPr>
        <p:cxnSp>
          <p:nvCxnSpPr>
            <p:cNvPr id="19" name="Straight Arrow Connector 18"/>
            <p:cNvCxnSpPr/>
            <p:nvPr/>
          </p:nvCxnSpPr>
          <p:spPr bwMode="auto">
            <a:xfrm rot="5400000">
              <a:off x="3329806" y="1828006"/>
              <a:ext cx="609600" cy="1588"/>
            </a:xfrm>
            <a:prstGeom prst="straightConnector1">
              <a:avLst/>
            </a:prstGeom>
            <a:noFill/>
            <a:ln w="38100" cap="flat" cmpd="sng" algn="ctr">
              <a:solidFill>
                <a:srgbClr val="0000FF"/>
              </a:solidFill>
              <a:prstDash val="solid"/>
              <a:round/>
              <a:headEnd type="arrow" w="med" len="med"/>
              <a:tailEnd type="none"/>
            </a:ln>
            <a:effectLst/>
          </p:spPr>
        </p:cxnSp>
        <p:sp>
          <p:nvSpPr>
            <p:cNvPr id="20" name="TextBox 19"/>
            <p:cNvSpPr txBox="1"/>
            <p:nvPr/>
          </p:nvSpPr>
          <p:spPr>
            <a:xfrm>
              <a:off x="2649942" y="1447800"/>
              <a:ext cx="864540" cy="369332"/>
            </a:xfrm>
            <a:prstGeom prst="rect">
              <a:avLst/>
            </a:prstGeom>
            <a:solidFill>
              <a:srgbClr val="669999"/>
            </a:solid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results</a:t>
              </a:r>
            </a:p>
          </p:txBody>
        </p:sp>
        <p:cxnSp>
          <p:nvCxnSpPr>
            <p:cNvPr id="21" name="Straight Arrow Connector 20"/>
            <p:cNvCxnSpPr/>
            <p:nvPr/>
          </p:nvCxnSpPr>
          <p:spPr bwMode="auto">
            <a:xfrm rot="5400000">
              <a:off x="3429794" y="3580606"/>
              <a:ext cx="609600" cy="1588"/>
            </a:xfrm>
            <a:prstGeom prst="straightConnector1">
              <a:avLst/>
            </a:prstGeom>
            <a:noFill/>
            <a:ln w="38100" cap="flat" cmpd="sng" algn="ctr">
              <a:solidFill>
                <a:srgbClr val="0000FF"/>
              </a:solidFill>
              <a:prstDash val="solid"/>
              <a:round/>
              <a:headEnd type="arrow" w="med" len="med"/>
              <a:tailEnd type="none"/>
            </a:ln>
            <a:effectLst/>
          </p:spPr>
        </p:cxnSp>
        <p:sp>
          <p:nvSpPr>
            <p:cNvPr id="22" name="TextBox 21"/>
            <p:cNvSpPr txBox="1"/>
            <p:nvPr/>
          </p:nvSpPr>
          <p:spPr>
            <a:xfrm>
              <a:off x="2438400" y="3124200"/>
              <a:ext cx="1111393" cy="646331"/>
            </a:xfrm>
            <a:prstGeom prst="rect">
              <a:avLst/>
            </a:prstGeom>
            <a:solidFill>
              <a:srgbClr val="669999"/>
            </a:solid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pointers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to pages</a:t>
              </a:r>
            </a:p>
          </p:txBody>
        </p:sp>
        <p:cxnSp>
          <p:nvCxnSpPr>
            <p:cNvPr id="23" name="Straight Arrow Connector 22"/>
            <p:cNvCxnSpPr/>
            <p:nvPr/>
          </p:nvCxnSpPr>
          <p:spPr bwMode="auto">
            <a:xfrm rot="5400000">
              <a:off x="3429794" y="5180806"/>
              <a:ext cx="609600" cy="1588"/>
            </a:xfrm>
            <a:prstGeom prst="straightConnector1">
              <a:avLst/>
            </a:prstGeom>
            <a:noFill/>
            <a:ln w="38100" cap="flat" cmpd="sng" algn="ctr">
              <a:solidFill>
                <a:srgbClr val="0000FF"/>
              </a:solidFill>
              <a:prstDash val="solid"/>
              <a:round/>
              <a:headEnd type="arrow" w="med" len="med"/>
              <a:tailEnd type="none"/>
            </a:ln>
            <a:effectLst/>
          </p:spPr>
        </p:cxnSp>
        <p:sp>
          <p:nvSpPr>
            <p:cNvPr id="24" name="TextBox 23"/>
            <p:cNvSpPr txBox="1"/>
            <p:nvPr/>
          </p:nvSpPr>
          <p:spPr>
            <a:xfrm>
              <a:off x="2819400" y="4953000"/>
              <a:ext cx="753387" cy="369332"/>
            </a:xfrm>
            <a:prstGeom prst="rect">
              <a:avLst/>
            </a:prstGeom>
            <a:solidFill>
              <a:srgbClr val="669999"/>
            </a:solid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data</a:t>
              </a:r>
            </a:p>
          </p:txBody>
        </p:sp>
      </p:grpSp>
    </p:spTree>
    <p:extLst>
      <p:ext uri="{BB962C8B-B14F-4D97-AF65-F5344CB8AC3E}">
        <p14:creationId xmlns:p14="http://schemas.microsoft.com/office/powerpoint/2010/main" val="63944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a:xfrm>
            <a:off x="0" y="-276225"/>
            <a:ext cx="7543800" cy="1020763"/>
          </a:xfrm>
        </p:spPr>
        <p:txBody>
          <a:bodyPr/>
          <a:lstStyle/>
          <a:p>
            <a:r>
              <a:rPr lang="en-US" sz="2800" dirty="0"/>
              <a:t>Getting Deeper into Query Processing</a:t>
            </a:r>
          </a:p>
        </p:txBody>
      </p:sp>
      <p:grpSp>
        <p:nvGrpSpPr>
          <p:cNvPr id="1402900" name="Group 20"/>
          <p:cNvGrpSpPr>
            <a:grpSpLocks/>
          </p:cNvGrpSpPr>
          <p:nvPr/>
        </p:nvGrpSpPr>
        <p:grpSpPr bwMode="auto">
          <a:xfrm>
            <a:off x="2193925" y="752475"/>
            <a:ext cx="1476375" cy="1141413"/>
            <a:chOff x="1382" y="474"/>
            <a:chExt cx="930" cy="719"/>
          </a:xfrm>
        </p:grpSpPr>
        <p:sp>
          <p:nvSpPr>
            <p:cNvPr id="1402885" name="Text Box 5"/>
            <p:cNvSpPr txBox="1">
              <a:spLocks noChangeArrowheads="1"/>
            </p:cNvSpPr>
            <p:nvPr/>
          </p:nvSpPr>
          <p:spPr bwMode="auto">
            <a:xfrm>
              <a:off x="1382" y="474"/>
              <a:ext cx="436"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a:ln>
                    <a:noFill/>
                  </a:ln>
                  <a:solidFill>
                    <a:srgbClr val="000000"/>
                  </a:solidFill>
                  <a:effectLst/>
                  <a:uLnTx/>
                  <a:uFillTx/>
                  <a:latin typeface="Arial" charset="0"/>
                  <a:ea typeface="+mn-ea"/>
                  <a:cs typeface="+mn-cs"/>
                </a:rPr>
                <a:t>User</a:t>
              </a:r>
            </a:p>
          </p:txBody>
        </p:sp>
        <p:sp>
          <p:nvSpPr>
            <p:cNvPr id="1402886" name="Line 6"/>
            <p:cNvSpPr>
              <a:spLocks noChangeShapeType="1"/>
            </p:cNvSpPr>
            <p:nvPr/>
          </p:nvSpPr>
          <p:spPr bwMode="auto">
            <a:xfrm>
              <a:off x="1608" y="761"/>
              <a:ext cx="0" cy="336"/>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87" name="Text Box 7"/>
            <p:cNvSpPr txBox="1">
              <a:spLocks noChangeArrowheads="1"/>
            </p:cNvSpPr>
            <p:nvPr/>
          </p:nvSpPr>
          <p:spPr bwMode="auto">
            <a:xfrm>
              <a:off x="1724" y="713"/>
              <a:ext cx="588" cy="480"/>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select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from R, 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where</a:t>
              </a:r>
              <a:r>
                <a:rPr kumimoji="0" lang="en-US" sz="1600" b="0" i="1" u="none" strike="noStrike" kern="1200" cap="none" spc="0" normalizeH="0" baseline="0" noProof="0">
                  <a:ln>
                    <a:noFill/>
                  </a:ln>
                  <a:solidFill>
                    <a:srgbClr val="000000"/>
                  </a:solidFill>
                  <a:effectLst/>
                  <a:uLnTx/>
                  <a:uFillTx/>
                  <a:latin typeface="Arial" charset="0"/>
                  <a:ea typeface="+mn-ea"/>
                  <a:cs typeface="+mn-cs"/>
                </a:rPr>
                <a:t> …</a:t>
              </a:r>
            </a:p>
          </p:txBody>
        </p:sp>
      </p:grpSp>
      <p:grpSp>
        <p:nvGrpSpPr>
          <p:cNvPr id="1402901" name="Group 21"/>
          <p:cNvGrpSpPr>
            <a:grpSpLocks/>
          </p:cNvGrpSpPr>
          <p:nvPr/>
        </p:nvGrpSpPr>
        <p:grpSpPr bwMode="auto">
          <a:xfrm>
            <a:off x="481013" y="5357813"/>
            <a:ext cx="4659312" cy="1301750"/>
            <a:chOff x="303" y="3375"/>
            <a:chExt cx="2935" cy="820"/>
          </a:xfrm>
        </p:grpSpPr>
        <p:sp>
          <p:nvSpPr>
            <p:cNvPr id="1402892" name="Line 12"/>
            <p:cNvSpPr>
              <a:spLocks noChangeShapeType="1"/>
            </p:cNvSpPr>
            <p:nvPr/>
          </p:nvSpPr>
          <p:spPr bwMode="auto">
            <a:xfrm>
              <a:off x="303" y="3375"/>
              <a:ext cx="2935" cy="0"/>
            </a:xfrm>
            <a:prstGeom prst="line">
              <a:avLst/>
            </a:prstGeom>
            <a:noFill/>
            <a:ln w="38100" cap="rnd">
              <a:solidFill>
                <a:srgbClr val="0000FF"/>
              </a:solidFill>
              <a:prstDash val="sysDot"/>
              <a:round/>
              <a:headEnd/>
              <a:tailEn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93" name="Rectangle 13"/>
            <p:cNvSpPr>
              <a:spLocks noChangeArrowheads="1"/>
            </p:cNvSpPr>
            <p:nvPr/>
          </p:nvSpPr>
          <p:spPr bwMode="auto">
            <a:xfrm>
              <a:off x="691" y="3646"/>
              <a:ext cx="1981" cy="549"/>
            </a:xfrm>
            <a:prstGeom prst="rect">
              <a:avLst/>
            </a:prstGeom>
            <a:noFill/>
            <a:ln w="38100">
              <a:solidFill>
                <a:srgbClr val="FF0000"/>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R, B+Tree on R.a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S, Hash Index on S.a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a:t>
              </a:r>
            </a:p>
          </p:txBody>
        </p:sp>
      </p:grpSp>
      <p:grpSp>
        <p:nvGrpSpPr>
          <p:cNvPr id="1402905" name="Group 25"/>
          <p:cNvGrpSpPr>
            <a:grpSpLocks/>
          </p:cNvGrpSpPr>
          <p:nvPr/>
        </p:nvGrpSpPr>
        <p:grpSpPr bwMode="auto">
          <a:xfrm>
            <a:off x="3603625" y="1077913"/>
            <a:ext cx="2203450" cy="3167062"/>
            <a:chOff x="2270" y="679"/>
            <a:chExt cx="1388" cy="1995"/>
          </a:xfrm>
        </p:grpSpPr>
        <p:sp>
          <p:nvSpPr>
            <p:cNvPr id="1402898" name="Freeform 18"/>
            <p:cNvSpPr>
              <a:spLocks/>
            </p:cNvSpPr>
            <p:nvPr/>
          </p:nvSpPr>
          <p:spPr bwMode="auto">
            <a:xfrm>
              <a:off x="2270" y="679"/>
              <a:ext cx="852" cy="1995"/>
            </a:xfrm>
            <a:custGeom>
              <a:avLst/>
              <a:gdLst/>
              <a:ahLst/>
              <a:cxnLst>
                <a:cxn ang="0">
                  <a:pos x="329" y="1995"/>
                </a:cxn>
                <a:cxn ang="0">
                  <a:pos x="788" y="1241"/>
                </a:cxn>
                <a:cxn ang="0">
                  <a:pos x="713" y="411"/>
                </a:cxn>
                <a:cxn ang="0">
                  <a:pos x="0" y="0"/>
                </a:cxn>
              </a:cxnLst>
              <a:rect l="0" t="0" r="r" b="b"/>
              <a:pathLst>
                <a:path w="852" h="1995">
                  <a:moveTo>
                    <a:pt x="329" y="1995"/>
                  </a:moveTo>
                  <a:cubicBezTo>
                    <a:pt x="526" y="1750"/>
                    <a:pt x="724" y="1505"/>
                    <a:pt x="788" y="1241"/>
                  </a:cubicBezTo>
                  <a:cubicBezTo>
                    <a:pt x="852" y="977"/>
                    <a:pt x="844" y="618"/>
                    <a:pt x="713" y="411"/>
                  </a:cubicBezTo>
                  <a:cubicBezTo>
                    <a:pt x="582" y="204"/>
                    <a:pt x="291" y="102"/>
                    <a:pt x="0" y="0"/>
                  </a:cubicBezTo>
                </a:path>
              </a:pathLst>
            </a:custGeom>
            <a:noFill/>
            <a:ln w="38100" cap="flat" cmpd="sng">
              <a:solidFill>
                <a:srgbClr val="0000FF"/>
              </a:solidFill>
              <a:prstDash val="solid"/>
              <a:round/>
              <a:headEnd type="none" w="med" len="me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99" name="Text Box 19"/>
            <p:cNvSpPr txBox="1">
              <a:spLocks noChangeArrowheads="1"/>
            </p:cNvSpPr>
            <p:nvPr/>
          </p:nvSpPr>
          <p:spPr bwMode="auto">
            <a:xfrm>
              <a:off x="3062" y="1922"/>
              <a:ext cx="596"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Results</a:t>
              </a:r>
            </a:p>
          </p:txBody>
        </p:sp>
      </p:grpSp>
      <p:grpSp>
        <p:nvGrpSpPr>
          <p:cNvPr id="1402909" name="Group 29"/>
          <p:cNvGrpSpPr>
            <a:grpSpLocks/>
          </p:cNvGrpSpPr>
          <p:nvPr/>
        </p:nvGrpSpPr>
        <p:grpSpPr bwMode="auto">
          <a:xfrm>
            <a:off x="1030288" y="1181100"/>
            <a:ext cx="7675562" cy="1757363"/>
            <a:chOff x="649" y="744"/>
            <a:chExt cx="4835" cy="1107"/>
          </a:xfrm>
        </p:grpSpPr>
        <p:grpSp>
          <p:nvGrpSpPr>
            <p:cNvPr id="1402902" name="Group 22"/>
            <p:cNvGrpSpPr>
              <a:grpSpLocks/>
            </p:cNvGrpSpPr>
            <p:nvPr/>
          </p:nvGrpSpPr>
          <p:grpSpPr bwMode="auto">
            <a:xfrm>
              <a:off x="649" y="1223"/>
              <a:ext cx="1968" cy="628"/>
              <a:chOff x="649" y="1223"/>
              <a:chExt cx="1968" cy="628"/>
            </a:xfrm>
          </p:grpSpPr>
          <p:sp>
            <p:nvSpPr>
              <p:cNvPr id="1402884" name="Rectangle 4"/>
              <p:cNvSpPr>
                <a:spLocks noChangeArrowheads="1"/>
              </p:cNvSpPr>
              <p:nvPr/>
            </p:nvSpPr>
            <p:spPr bwMode="auto">
              <a:xfrm>
                <a:off x="649" y="1223"/>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Parser</a:t>
                </a:r>
              </a:p>
            </p:txBody>
          </p:sp>
          <p:sp>
            <p:nvSpPr>
              <p:cNvPr id="1402889" name="Line 9"/>
              <p:cNvSpPr>
                <a:spLocks noChangeShapeType="1"/>
              </p:cNvSpPr>
              <p:nvPr/>
            </p:nvSpPr>
            <p:spPr bwMode="auto">
              <a:xfrm>
                <a:off x="1590" y="1657"/>
                <a:ext cx="0" cy="194"/>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02906" name="Text Box 26"/>
            <p:cNvSpPr txBox="1">
              <a:spLocks noChangeArrowheads="1"/>
            </p:cNvSpPr>
            <p:nvPr/>
          </p:nvSpPr>
          <p:spPr bwMode="auto">
            <a:xfrm>
              <a:off x="3929" y="744"/>
              <a:ext cx="1555" cy="903"/>
            </a:xfrm>
            <a:prstGeom prst="rect">
              <a:avLst/>
            </a:prstGeom>
            <a:solidFill>
              <a:schemeClr val="bg1"/>
            </a:solid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Resolve the references,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Syntax errors etc.</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Converts the query to an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internal format</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a:t>
              </a:r>
              <a:r>
                <a:rPr kumimoji="0" lang="en-US" sz="1600" b="0" i="1" u="none" strike="noStrike" kern="1200" cap="none" spc="0" normalizeH="0" baseline="0" noProof="0">
                  <a:ln>
                    <a:noFill/>
                  </a:ln>
                  <a:solidFill>
                    <a:srgbClr val="000000"/>
                  </a:solidFill>
                  <a:effectLst/>
                  <a:uLnTx/>
                  <a:uFillTx/>
                  <a:latin typeface="Arial" charset="0"/>
                  <a:ea typeface="+mn-ea"/>
                  <a:cs typeface="+mn-cs"/>
                </a:rPr>
                <a:t>relational algebra like</a:t>
              </a:r>
              <a:r>
                <a:rPr kumimoji="0" lang="en-US" sz="1600" b="0" i="0" u="none" strike="noStrike" kern="1200" cap="none" spc="0" normalizeH="0" baseline="0" noProof="0">
                  <a:ln>
                    <a:noFill/>
                  </a:ln>
                  <a:solidFill>
                    <a:srgbClr val="000000"/>
                  </a:solidFill>
                  <a:effectLst/>
                  <a:uLnTx/>
                  <a:uFillTx/>
                  <a:latin typeface="Arial" charset="0"/>
                  <a:ea typeface="+mn-ea"/>
                  <a:cs typeface="+mn-cs"/>
                </a:rPr>
                <a:t> </a:t>
              </a:r>
            </a:p>
          </p:txBody>
        </p:sp>
      </p:grpSp>
      <p:grpSp>
        <p:nvGrpSpPr>
          <p:cNvPr id="1402912" name="Group 32"/>
          <p:cNvGrpSpPr>
            <a:grpSpLocks/>
          </p:cNvGrpSpPr>
          <p:nvPr/>
        </p:nvGrpSpPr>
        <p:grpSpPr bwMode="auto">
          <a:xfrm>
            <a:off x="1011238" y="2933700"/>
            <a:ext cx="8107362" cy="1760538"/>
            <a:chOff x="637" y="1848"/>
            <a:chExt cx="5107" cy="1109"/>
          </a:xfrm>
        </p:grpSpPr>
        <p:sp>
          <p:nvSpPr>
            <p:cNvPr id="1402888" name="Rectangle 8"/>
            <p:cNvSpPr>
              <a:spLocks noChangeArrowheads="1"/>
            </p:cNvSpPr>
            <p:nvPr/>
          </p:nvSpPr>
          <p:spPr bwMode="auto">
            <a:xfrm>
              <a:off x="637" y="1848"/>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Optimizer</a:t>
              </a:r>
            </a:p>
          </p:txBody>
        </p:sp>
        <p:sp>
          <p:nvSpPr>
            <p:cNvPr id="1402891" name="Line 11"/>
            <p:cNvSpPr>
              <a:spLocks noChangeShapeType="1"/>
            </p:cNvSpPr>
            <p:nvPr/>
          </p:nvSpPr>
          <p:spPr bwMode="auto">
            <a:xfrm>
              <a:off x="1584" y="2275"/>
              <a:ext cx="0" cy="194"/>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907" name="Text Box 27"/>
            <p:cNvSpPr txBox="1">
              <a:spLocks noChangeArrowheads="1"/>
            </p:cNvSpPr>
            <p:nvPr/>
          </p:nvSpPr>
          <p:spPr bwMode="auto">
            <a:xfrm>
              <a:off x="3924" y="2054"/>
              <a:ext cx="1820" cy="903"/>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Find the </a:t>
              </a:r>
              <a:r>
                <a:rPr kumimoji="0" lang="en-US" sz="1600" b="0" i="1" u="none" strike="noStrike" kern="1200" cap="none" spc="0" normalizeH="0" baseline="0" noProof="0">
                  <a:ln>
                    <a:noFill/>
                  </a:ln>
                  <a:solidFill>
                    <a:srgbClr val="000000"/>
                  </a:solidFill>
                  <a:effectLst/>
                  <a:uLnTx/>
                  <a:uFillTx/>
                  <a:latin typeface="Arial" charset="0"/>
                  <a:ea typeface="+mn-ea"/>
                  <a:cs typeface="+mn-cs"/>
                </a:rPr>
                <a:t>best </a:t>
              </a:r>
              <a:r>
                <a:rPr kumimoji="0" lang="en-US" sz="1600" b="0" i="0" u="none" strike="noStrike" kern="1200" cap="none" spc="0" normalizeH="0" baseline="0" noProof="0">
                  <a:ln>
                    <a:noFill/>
                  </a:ln>
                  <a:solidFill>
                    <a:srgbClr val="000000"/>
                  </a:solidFill>
                  <a:effectLst/>
                  <a:uLnTx/>
                  <a:uFillTx/>
                  <a:latin typeface="Arial" charset="0"/>
                  <a:ea typeface="+mn-ea"/>
                  <a:cs typeface="+mn-cs"/>
                </a:rPr>
                <a:t>way to evaluate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the query</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Which index to use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What join method to use ?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 </a:t>
              </a:r>
            </a:p>
          </p:txBody>
        </p:sp>
      </p:grpSp>
      <p:grpSp>
        <p:nvGrpSpPr>
          <p:cNvPr id="1402911" name="Group 31"/>
          <p:cNvGrpSpPr>
            <a:grpSpLocks/>
          </p:cNvGrpSpPr>
          <p:nvPr/>
        </p:nvGrpSpPr>
        <p:grpSpPr bwMode="auto">
          <a:xfrm>
            <a:off x="1014413" y="3903663"/>
            <a:ext cx="8050212" cy="2439987"/>
            <a:chOff x="639" y="2459"/>
            <a:chExt cx="5071" cy="1537"/>
          </a:xfrm>
        </p:grpSpPr>
        <p:grpSp>
          <p:nvGrpSpPr>
            <p:cNvPr id="1402904" name="Group 24"/>
            <p:cNvGrpSpPr>
              <a:grpSpLocks/>
            </p:cNvGrpSpPr>
            <p:nvPr/>
          </p:nvGrpSpPr>
          <p:grpSpPr bwMode="auto">
            <a:xfrm>
              <a:off x="639" y="2459"/>
              <a:ext cx="1968" cy="1182"/>
              <a:chOff x="639" y="2459"/>
              <a:chExt cx="1968" cy="1182"/>
            </a:xfrm>
          </p:grpSpPr>
          <p:sp>
            <p:nvSpPr>
              <p:cNvPr id="1402890" name="Rectangle 10"/>
              <p:cNvSpPr>
                <a:spLocks noChangeArrowheads="1"/>
              </p:cNvSpPr>
              <p:nvPr/>
            </p:nvSpPr>
            <p:spPr bwMode="auto">
              <a:xfrm>
                <a:off x="639" y="2459"/>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Processor</a:t>
                </a:r>
              </a:p>
            </p:txBody>
          </p:sp>
          <p:sp>
            <p:nvSpPr>
              <p:cNvPr id="1402896" name="Line 16"/>
              <p:cNvSpPr>
                <a:spLocks noChangeShapeType="1"/>
              </p:cNvSpPr>
              <p:nvPr/>
            </p:nvSpPr>
            <p:spPr bwMode="auto">
              <a:xfrm>
                <a:off x="1583" y="2894"/>
                <a:ext cx="0" cy="747"/>
              </a:xfrm>
              <a:prstGeom prst="line">
                <a:avLst/>
              </a:prstGeom>
              <a:noFill/>
              <a:ln w="38100">
                <a:solidFill>
                  <a:srgbClr val="0000FF"/>
                </a:solidFill>
                <a:round/>
                <a:headEnd type="triangle" w="med" len="me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02908" name="Text Box 28"/>
            <p:cNvSpPr txBox="1">
              <a:spLocks noChangeArrowheads="1"/>
            </p:cNvSpPr>
            <p:nvPr/>
          </p:nvSpPr>
          <p:spPr bwMode="auto">
            <a:xfrm>
              <a:off x="3800" y="3262"/>
              <a:ext cx="1910" cy="734"/>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Read the data from the files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Do the query processing</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a:t>
              </a:r>
              <a:r>
                <a:rPr kumimoji="0" lang="en-US" sz="1600" b="0" i="1" u="none" strike="noStrike" kern="1200" cap="none" spc="0" normalizeH="0" baseline="0" noProof="0">
                  <a:ln>
                    <a:noFill/>
                  </a:ln>
                  <a:solidFill>
                    <a:srgbClr val="000000"/>
                  </a:solidFill>
                  <a:effectLst/>
                  <a:uLnTx/>
                  <a:uFillTx/>
                  <a:latin typeface="Arial" charset="0"/>
                  <a:ea typeface="+mn-ea"/>
                  <a:cs typeface="+mn-cs"/>
                </a:rPr>
                <a:t>joins, selections, aggregates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Arial" charset="0"/>
                  <a:ea typeface="+mn-ea"/>
                  <a:cs typeface="+mn-cs"/>
                </a:rPr>
                <a:t>     …</a:t>
              </a: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a:xfrm>
            <a:off x="0" y="-276225"/>
            <a:ext cx="7543800" cy="1020763"/>
          </a:xfrm>
        </p:spPr>
        <p:txBody>
          <a:bodyPr/>
          <a:lstStyle/>
          <a:p>
            <a:r>
              <a:rPr lang="en-US" sz="2800" dirty="0"/>
              <a:t>Getting Deeper into Query Processing</a:t>
            </a:r>
          </a:p>
        </p:txBody>
      </p:sp>
      <p:pic>
        <p:nvPicPr>
          <p:cNvPr id="27" name="Picture 11">
            <a:extLst>
              <a:ext uri="{FF2B5EF4-FFF2-40B4-BE49-F238E27FC236}">
                <a16:creationId xmlns:a16="http://schemas.microsoft.com/office/drawing/2014/main" id="{42D3FCFA-4A1F-8849-81A2-05E9F4A8A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47" y="1695181"/>
            <a:ext cx="8157506" cy="489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53338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Rectangle 2"/>
          <p:cNvSpPr>
            <a:spLocks noGrp="1" noChangeArrowheads="1"/>
          </p:cNvSpPr>
          <p:nvPr>
            <p:ph type="title"/>
          </p:nvPr>
        </p:nvSpPr>
        <p:spPr/>
        <p:txBody>
          <a:bodyPr/>
          <a:lstStyle/>
          <a:p>
            <a:r>
              <a:rPr lang="en-US"/>
              <a:t>“Cost”</a:t>
            </a:r>
          </a:p>
        </p:txBody>
      </p:sp>
      <p:sp>
        <p:nvSpPr>
          <p:cNvPr id="1405955" name="Rectangle 3"/>
          <p:cNvSpPr>
            <a:spLocks noGrp="1" noChangeArrowheads="1"/>
          </p:cNvSpPr>
          <p:nvPr>
            <p:ph type="body" idx="1"/>
          </p:nvPr>
        </p:nvSpPr>
        <p:spPr>
          <a:xfrm>
            <a:off x="457199" y="1524000"/>
            <a:ext cx="8583769" cy="4966952"/>
          </a:xfrm>
        </p:spPr>
        <p:txBody>
          <a:bodyPr/>
          <a:lstStyle/>
          <a:p>
            <a:pPr>
              <a:lnSpc>
                <a:spcPct val="120000"/>
              </a:lnSpc>
            </a:pPr>
            <a:r>
              <a:rPr lang="en-US" sz="2000" dirty="0"/>
              <a:t>Complicated to compute, but very important to decide early on</a:t>
            </a:r>
          </a:p>
          <a:p>
            <a:pPr lvl="1">
              <a:lnSpc>
                <a:spcPct val="120000"/>
              </a:lnSpc>
            </a:pPr>
            <a:r>
              <a:rPr lang="en-US" sz="1800" dirty="0"/>
              <a:t>Need to know what you are “optimizing” for</a:t>
            </a:r>
          </a:p>
          <a:p>
            <a:pPr>
              <a:lnSpc>
                <a:spcPct val="120000"/>
              </a:lnSpc>
            </a:pPr>
            <a:r>
              <a:rPr lang="en-US" sz="2000" dirty="0"/>
              <a:t>Many competing factors in today’s computing environment</a:t>
            </a:r>
          </a:p>
          <a:p>
            <a:pPr lvl="1">
              <a:lnSpc>
                <a:spcPct val="120000"/>
              </a:lnSpc>
            </a:pPr>
            <a:r>
              <a:rPr lang="en-US" sz="1800" dirty="0"/>
              <a:t>CPU Instructions </a:t>
            </a:r>
          </a:p>
          <a:p>
            <a:pPr lvl="1">
              <a:lnSpc>
                <a:spcPct val="120000"/>
              </a:lnSpc>
            </a:pPr>
            <a:r>
              <a:rPr lang="en-US" sz="1800" dirty="0"/>
              <a:t>Disk I/</a:t>
            </a:r>
            <a:r>
              <a:rPr lang="en-US" sz="1800" dirty="0" err="1"/>
              <a:t>Os</a:t>
            </a:r>
            <a:endParaRPr lang="en-US" sz="1800" dirty="0"/>
          </a:p>
          <a:p>
            <a:pPr lvl="1">
              <a:lnSpc>
                <a:spcPct val="120000"/>
              </a:lnSpc>
            </a:pPr>
            <a:r>
              <a:rPr lang="en-US" sz="1800" dirty="0"/>
              <a:t>Network Usage – either peak or average (for distributed settings)</a:t>
            </a:r>
          </a:p>
          <a:p>
            <a:pPr lvl="1">
              <a:lnSpc>
                <a:spcPct val="120000"/>
              </a:lnSpc>
            </a:pPr>
            <a:r>
              <a:rPr lang="en-US" sz="1800" dirty="0"/>
              <a:t>Memory Usage</a:t>
            </a:r>
          </a:p>
          <a:p>
            <a:pPr lvl="1">
              <a:lnSpc>
                <a:spcPct val="120000"/>
              </a:lnSpc>
            </a:pPr>
            <a:r>
              <a:rPr lang="en-US" sz="1800" dirty="0"/>
              <a:t>Cache Misses</a:t>
            </a:r>
          </a:p>
          <a:p>
            <a:pPr lvl="1">
              <a:lnSpc>
                <a:spcPct val="120000"/>
              </a:lnSpc>
            </a:pPr>
            <a:r>
              <a:rPr lang="en-US" sz="1800" dirty="0"/>
              <a:t>… and so on</a:t>
            </a:r>
          </a:p>
          <a:p>
            <a:pPr>
              <a:lnSpc>
                <a:spcPct val="120000"/>
              </a:lnSpc>
            </a:pPr>
            <a:r>
              <a:rPr lang="en-US" sz="2000" dirty="0"/>
              <a:t>Want to pick the one (or combination) that’s actually a bottleneck</a:t>
            </a:r>
          </a:p>
          <a:p>
            <a:pPr lvl="1">
              <a:lnSpc>
                <a:spcPct val="120000"/>
              </a:lnSpc>
            </a:pPr>
            <a:r>
              <a:rPr lang="en-US" sz="1600" dirty="0"/>
              <a:t>No sense in optimizing for “memory usage” if you have a TB of memory and a single disk</a:t>
            </a:r>
          </a:p>
          <a:p>
            <a:pPr lvl="1">
              <a:lnSpc>
                <a:spcPct val="120000"/>
              </a:lnSpc>
            </a:pPr>
            <a:r>
              <a:rPr lang="en-US" sz="1600" dirty="0"/>
              <a:t>Can do combinations by doing a weighted sum: e.g., 10 * Memory + 50 * Disk I/</a:t>
            </a:r>
            <a:r>
              <a:rPr lang="en-US" sz="1600" dirty="0" err="1"/>
              <a:t>Os</a:t>
            </a:r>
            <a:endParaRPr lang="en-US" sz="1600" dirty="0"/>
          </a:p>
          <a:p>
            <a:pPr lvl="1">
              <a:lnSpc>
                <a:spcPct val="120000"/>
              </a:lnSpc>
            </a:pPr>
            <a:endParaRPr lang="en-US" sz="1800" dirty="0"/>
          </a:p>
          <a:p>
            <a:pPr lvl="1">
              <a:lnSpc>
                <a:spcPct val="120000"/>
              </a:lnSpc>
            </a:pP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5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59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59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59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59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59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59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595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0595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5955">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0595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59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955"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Rectangle 2"/>
          <p:cNvSpPr>
            <a:spLocks noGrp="1" noChangeArrowheads="1"/>
          </p:cNvSpPr>
          <p:nvPr>
            <p:ph type="title"/>
          </p:nvPr>
        </p:nvSpPr>
        <p:spPr/>
        <p:txBody>
          <a:bodyPr/>
          <a:lstStyle/>
          <a:p>
            <a:r>
              <a:rPr lang="en-US"/>
              <a:t>“Cost”</a:t>
            </a:r>
          </a:p>
        </p:txBody>
      </p:sp>
      <p:sp>
        <p:nvSpPr>
          <p:cNvPr id="1405955" name="Rectangle 3"/>
          <p:cNvSpPr>
            <a:spLocks noGrp="1" noChangeArrowheads="1"/>
          </p:cNvSpPr>
          <p:nvPr>
            <p:ph type="body" idx="1"/>
          </p:nvPr>
        </p:nvSpPr>
        <p:spPr>
          <a:xfrm>
            <a:off x="457200" y="1524000"/>
            <a:ext cx="8229600" cy="4419600"/>
          </a:xfrm>
        </p:spPr>
        <p:txBody>
          <a:bodyPr/>
          <a:lstStyle/>
          <a:p>
            <a:pPr>
              <a:lnSpc>
                <a:spcPct val="120000"/>
              </a:lnSpc>
            </a:pPr>
            <a:r>
              <a:rPr lang="en-US" sz="2100" dirty="0"/>
              <a:t>We will focus on counting the amount of data processed (in terms of disk blocks), and the CPU costs if appropriate</a:t>
            </a:r>
          </a:p>
          <a:p>
            <a:pPr lvl="1">
              <a:lnSpc>
                <a:spcPct val="120000"/>
              </a:lnSpc>
            </a:pPr>
            <a:r>
              <a:rPr lang="en-US" altLang="en-US" sz="1700" dirty="0">
                <a:solidFill>
                  <a:srgbClr val="FF0000"/>
                </a:solidFill>
                <a:ea typeface="ＭＳ Ｐゴシック" panose="020B0600070205080204" pitchFamily="34" charset="-128"/>
              </a:rPr>
              <a:t>Somewhat of a simplification</a:t>
            </a:r>
            <a:r>
              <a:rPr lang="en-US" altLang="en-US" sz="1700" dirty="0">
                <a:ea typeface="ＭＳ Ｐゴシック" panose="020B0600070205080204" pitchFamily="34" charset="-128"/>
              </a:rPr>
              <a:t>, but works okay</a:t>
            </a:r>
          </a:p>
          <a:p>
            <a:pPr lvl="1">
              <a:lnSpc>
                <a:spcPct val="120000"/>
              </a:lnSpc>
            </a:pPr>
            <a:r>
              <a:rPr lang="en-US" altLang="en-US" sz="1600" dirty="0">
                <a:ea typeface="ＭＳ Ｐゴシック" panose="020B0600070205080204" pitchFamily="34" charset="-128"/>
              </a:rPr>
              <a:t>In particular, it doesn’t account for random vs sequential access, or the tuple layouts (mostly)</a:t>
            </a:r>
          </a:p>
          <a:p>
            <a:pPr lvl="1">
              <a:lnSpc>
                <a:spcPct val="120000"/>
              </a:lnSpc>
            </a:pPr>
            <a:endParaRPr lang="en-US" altLang="en-US" sz="1600" dirty="0">
              <a:ea typeface="ＭＳ Ｐゴシック" panose="020B0600070205080204" pitchFamily="34" charset="-128"/>
            </a:endParaRPr>
          </a:p>
          <a:p>
            <a:pPr>
              <a:lnSpc>
                <a:spcPct val="120000"/>
              </a:lnSpc>
            </a:pPr>
            <a:r>
              <a:rPr lang="en-US" altLang="en-US" sz="2000" dirty="0">
                <a:ea typeface="ＭＳ Ｐゴシック" panose="020B0600070205080204" pitchFamily="34" charset="-128"/>
              </a:rPr>
              <a:t>Textbook uses a cost function that considers random vs sequential disk I/</a:t>
            </a:r>
            <a:r>
              <a:rPr lang="en-US" altLang="en-US" sz="2000" dirty="0" err="1">
                <a:ea typeface="ＭＳ Ｐゴシック" panose="020B0600070205080204" pitchFamily="34" charset="-128"/>
              </a:rPr>
              <a:t>Os</a:t>
            </a:r>
            <a:endParaRPr lang="en-US" altLang="en-US" sz="2000" dirty="0">
              <a:ea typeface="ＭＳ Ｐゴシック" panose="020B0600070205080204" pitchFamily="34" charset="-128"/>
            </a:endParaRPr>
          </a:p>
          <a:p>
            <a:pPr>
              <a:lnSpc>
                <a:spcPct val="120000"/>
              </a:lnSpc>
            </a:pPr>
            <a:endParaRPr lang="en-US" sz="2400" i="1" dirty="0"/>
          </a:p>
          <a:p>
            <a:pPr lvl="1">
              <a:lnSpc>
                <a:spcPct val="120000"/>
              </a:lnSpc>
            </a:pPr>
            <a:endParaRPr lang="en-US" sz="2000" dirty="0"/>
          </a:p>
        </p:txBody>
      </p:sp>
    </p:spTree>
    <p:extLst>
      <p:ext uri="{BB962C8B-B14F-4D97-AF65-F5344CB8AC3E}">
        <p14:creationId xmlns:p14="http://schemas.microsoft.com/office/powerpoint/2010/main" val="46962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p:cNvSpPr>
            <a:spLocks noGrp="1" noChangeArrowheads="1"/>
          </p:cNvSpPr>
          <p:nvPr>
            <p:ph type="title"/>
          </p:nvPr>
        </p:nvSpPr>
        <p:spPr/>
        <p:txBody>
          <a:bodyPr/>
          <a:lstStyle/>
          <a:p>
            <a:r>
              <a:rPr lang="en-US"/>
              <a:t>Selection Operation</a:t>
            </a:r>
          </a:p>
        </p:txBody>
      </p:sp>
      <p:sp>
        <p:nvSpPr>
          <p:cNvPr id="1406979" name="Rectangle 3"/>
          <p:cNvSpPr>
            <a:spLocks noGrp="1" noChangeArrowheads="1"/>
          </p:cNvSpPr>
          <p:nvPr>
            <p:ph type="body" idx="1"/>
          </p:nvPr>
        </p:nvSpPr>
        <p:spPr>
          <a:xfrm>
            <a:off x="457199" y="1562636"/>
            <a:ext cx="8519375" cy="5044225"/>
          </a:xfrm>
        </p:spPr>
        <p:txBody>
          <a:bodyPr/>
          <a:lstStyle/>
          <a:p>
            <a:pPr>
              <a:lnSpc>
                <a:spcPct val="110000"/>
              </a:lnSpc>
            </a:pPr>
            <a:r>
              <a:rPr lang="en-US" sz="2000" dirty="0"/>
              <a:t>select * from person where SSN = “123”</a:t>
            </a:r>
          </a:p>
          <a:p>
            <a:pPr>
              <a:lnSpc>
                <a:spcPct val="110000"/>
              </a:lnSpc>
            </a:pPr>
            <a:r>
              <a:rPr lang="en-US" sz="2000" dirty="0">
                <a:solidFill>
                  <a:srgbClr val="FF0000"/>
                </a:solidFill>
              </a:rPr>
              <a:t>Option 1:</a:t>
            </a:r>
            <a:r>
              <a:rPr lang="en-US" sz="2000" dirty="0"/>
              <a:t> </a:t>
            </a:r>
            <a:r>
              <a:rPr lang="en-US" sz="2000" u="sng" dirty="0"/>
              <a:t>Sequential Scan</a:t>
            </a:r>
          </a:p>
          <a:p>
            <a:pPr lvl="1">
              <a:lnSpc>
                <a:spcPct val="110000"/>
              </a:lnSpc>
            </a:pPr>
            <a:r>
              <a:rPr lang="en-US" sz="1800" dirty="0"/>
              <a:t>Read the relation start to end and look for “123”</a:t>
            </a:r>
          </a:p>
          <a:p>
            <a:pPr lvl="2">
              <a:lnSpc>
                <a:spcPct val="110000"/>
              </a:lnSpc>
            </a:pPr>
            <a:r>
              <a:rPr lang="en-US" sz="1800" dirty="0">
                <a:solidFill>
                  <a:srgbClr val="FF0000"/>
                </a:solidFill>
              </a:rPr>
              <a:t>Can always be used (not true for the other options)</a:t>
            </a:r>
          </a:p>
          <a:p>
            <a:pPr lvl="1">
              <a:lnSpc>
                <a:spcPct val="110000"/>
              </a:lnSpc>
            </a:pPr>
            <a:r>
              <a:rPr lang="en-US" sz="1800" dirty="0"/>
              <a:t>Cost ?</a:t>
            </a:r>
          </a:p>
          <a:p>
            <a:pPr lvl="2">
              <a:lnSpc>
                <a:spcPct val="110000"/>
              </a:lnSpc>
            </a:pPr>
            <a:r>
              <a:rPr lang="en-US" sz="1800" i="1" dirty="0"/>
              <a:t>Data transferred = </a:t>
            </a:r>
            <a:r>
              <a:rPr lang="en-US" sz="1800" i="1" dirty="0" err="1"/>
              <a:t>b</a:t>
            </a:r>
            <a:r>
              <a:rPr lang="en-US" sz="1800" i="1" baseline="-25000" dirty="0" err="1"/>
              <a:t>person</a:t>
            </a:r>
            <a:r>
              <a:rPr lang="en-US" sz="1800" i="1" baseline="-25000" dirty="0"/>
              <a:t> </a:t>
            </a:r>
            <a:r>
              <a:rPr lang="en-US" sz="1800" i="1" dirty="0"/>
              <a:t> = Number of relation blocks </a:t>
            </a:r>
          </a:p>
          <a:p>
            <a:pPr lvl="2">
              <a:lnSpc>
                <a:spcPct val="110000"/>
              </a:lnSpc>
            </a:pPr>
            <a:r>
              <a:rPr lang="en-US" sz="1800" i="1" dirty="0"/>
              <a:t>CPU cost = O(N), if N is the number of tuples</a:t>
            </a:r>
          </a:p>
          <a:p>
            <a:pPr>
              <a:lnSpc>
                <a:spcPct val="110000"/>
              </a:lnSpc>
            </a:pPr>
            <a:endParaRPr lang="en-US" sz="2500" i="1"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r>
              <a:rPr lang="en-US"/>
              <a:t>Selection Operation</a:t>
            </a:r>
          </a:p>
        </p:txBody>
      </p:sp>
      <p:sp>
        <p:nvSpPr>
          <p:cNvPr id="1409027" name="Rectangle 3"/>
          <p:cNvSpPr>
            <a:spLocks noGrp="1" noChangeArrowheads="1"/>
          </p:cNvSpPr>
          <p:nvPr>
            <p:ph type="body" idx="1"/>
          </p:nvPr>
        </p:nvSpPr>
        <p:spPr>
          <a:xfrm>
            <a:off x="457200" y="1524000"/>
            <a:ext cx="8229600" cy="5040313"/>
          </a:xfrm>
        </p:spPr>
        <p:txBody>
          <a:bodyPr/>
          <a:lstStyle/>
          <a:p>
            <a:pPr>
              <a:lnSpc>
                <a:spcPct val="130000"/>
              </a:lnSpc>
            </a:pPr>
            <a:r>
              <a:rPr lang="en-US" sz="2200" dirty="0"/>
              <a:t>select * from person where SSN = “123”</a:t>
            </a:r>
          </a:p>
          <a:p>
            <a:pPr>
              <a:lnSpc>
                <a:spcPct val="130000"/>
              </a:lnSpc>
            </a:pPr>
            <a:r>
              <a:rPr lang="en-US" sz="2200" dirty="0">
                <a:solidFill>
                  <a:srgbClr val="FF0000"/>
                </a:solidFill>
              </a:rPr>
              <a:t>Option 2 : </a:t>
            </a:r>
            <a:r>
              <a:rPr lang="en-US" sz="2200" u="sng" dirty="0"/>
              <a:t>Use a B+-tree Index</a:t>
            </a:r>
          </a:p>
          <a:p>
            <a:pPr lvl="1">
              <a:lnSpc>
                <a:spcPct val="130000"/>
              </a:lnSpc>
            </a:pPr>
            <a:r>
              <a:rPr lang="en-US" sz="2000" dirty="0"/>
              <a:t>Pre-condition:</a:t>
            </a:r>
          </a:p>
          <a:p>
            <a:pPr lvl="2">
              <a:lnSpc>
                <a:spcPct val="130000"/>
              </a:lnSpc>
            </a:pPr>
            <a:r>
              <a:rPr lang="en-US" sz="1700" i="1" dirty="0"/>
              <a:t>An appropriate index must exist</a:t>
            </a:r>
          </a:p>
          <a:p>
            <a:pPr lvl="1">
              <a:lnSpc>
                <a:spcPct val="130000"/>
              </a:lnSpc>
            </a:pPr>
            <a:r>
              <a:rPr lang="en-US" sz="2000" dirty="0"/>
              <a:t>Cost:</a:t>
            </a:r>
          </a:p>
          <a:p>
            <a:pPr lvl="2">
              <a:lnSpc>
                <a:spcPct val="130000"/>
              </a:lnSpc>
            </a:pPr>
            <a:r>
              <a:rPr lang="en-US" sz="1700" dirty="0"/>
              <a:t>n = the number of disk blocks containing data of interest</a:t>
            </a:r>
          </a:p>
          <a:p>
            <a:pPr lvl="3">
              <a:lnSpc>
                <a:spcPct val="130000"/>
              </a:lnSpc>
            </a:pPr>
            <a:r>
              <a:rPr lang="en-US" sz="1400" dirty="0"/>
              <a:t>For a secondary index, the data of interest spread out all over the relation</a:t>
            </a:r>
          </a:p>
          <a:p>
            <a:pPr lvl="2">
              <a:lnSpc>
                <a:spcPct val="130000"/>
              </a:lnSpc>
            </a:pPr>
            <a:r>
              <a:rPr lang="en-US" sz="1700" dirty="0"/>
              <a:t>h = height of the B+-tree index</a:t>
            </a:r>
          </a:p>
          <a:p>
            <a:pPr lvl="2">
              <a:lnSpc>
                <a:spcPct val="130000"/>
              </a:lnSpc>
            </a:pPr>
            <a:r>
              <a:rPr lang="en-US" sz="1700" dirty="0"/>
              <a:t>Data transferred: h + n</a:t>
            </a:r>
          </a:p>
          <a:p>
            <a:pPr lvl="2">
              <a:lnSpc>
                <a:spcPct val="130000"/>
              </a:lnSpc>
            </a:pPr>
            <a:r>
              <a:rPr lang="en-US" sz="1700" dirty="0"/>
              <a:t>CPU Cost: harder to calculate but comparatively lower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2"/>
          <p:cNvSpPr>
            <a:spLocks noGrp="1" noChangeArrowheads="1"/>
          </p:cNvSpPr>
          <p:nvPr>
            <p:ph type="title"/>
          </p:nvPr>
        </p:nvSpPr>
        <p:spPr/>
        <p:txBody>
          <a:bodyPr/>
          <a:lstStyle/>
          <a:p>
            <a:r>
              <a:rPr lang="en-US"/>
              <a:t>Selection Operation</a:t>
            </a:r>
          </a:p>
        </p:txBody>
      </p:sp>
      <p:sp>
        <p:nvSpPr>
          <p:cNvPr id="1412099" name="Rectangle 3"/>
          <p:cNvSpPr>
            <a:spLocks noGrp="1" noChangeArrowheads="1"/>
          </p:cNvSpPr>
          <p:nvPr>
            <p:ph type="body" idx="1"/>
          </p:nvPr>
        </p:nvSpPr>
        <p:spPr>
          <a:xfrm>
            <a:off x="457200" y="1524000"/>
            <a:ext cx="8229600" cy="5040313"/>
          </a:xfrm>
        </p:spPr>
        <p:txBody>
          <a:bodyPr/>
          <a:lstStyle/>
          <a:p>
            <a:pPr>
              <a:lnSpc>
                <a:spcPct val="130000"/>
              </a:lnSpc>
            </a:pPr>
            <a:r>
              <a:rPr lang="en-US" sz="2200" dirty="0"/>
              <a:t>Selections involving ranges</a:t>
            </a:r>
          </a:p>
          <a:p>
            <a:pPr lvl="1">
              <a:lnSpc>
                <a:spcPct val="130000"/>
              </a:lnSpc>
            </a:pPr>
            <a:r>
              <a:rPr lang="en-US" sz="2000" i="1" dirty="0"/>
              <a:t>select * from accounts where balance &gt; 100000</a:t>
            </a:r>
          </a:p>
          <a:p>
            <a:pPr lvl="1">
              <a:lnSpc>
                <a:spcPct val="130000"/>
              </a:lnSpc>
            </a:pPr>
            <a:r>
              <a:rPr lang="en-US" sz="2000" i="1" dirty="0"/>
              <a:t>select * from matches where </a:t>
            </a:r>
            <a:r>
              <a:rPr lang="en-US" sz="2000" i="1" dirty="0" err="1"/>
              <a:t>matchdate</a:t>
            </a:r>
            <a:r>
              <a:rPr lang="en-US" sz="2000" i="1" dirty="0"/>
              <a:t> between ’10/20/06’ and ’10/30/06’</a:t>
            </a:r>
          </a:p>
          <a:p>
            <a:pPr lvl="1">
              <a:lnSpc>
                <a:spcPct val="130000"/>
              </a:lnSpc>
            </a:pPr>
            <a:r>
              <a:rPr lang="en-US" sz="2000" dirty="0">
                <a:solidFill>
                  <a:srgbClr val="FF0000"/>
                </a:solidFill>
              </a:rPr>
              <a:t>Option 1:</a:t>
            </a:r>
            <a:r>
              <a:rPr lang="en-US" sz="2000" dirty="0"/>
              <a:t> Sequential scan</a:t>
            </a:r>
          </a:p>
          <a:p>
            <a:pPr lvl="1">
              <a:lnSpc>
                <a:spcPct val="130000"/>
              </a:lnSpc>
            </a:pPr>
            <a:r>
              <a:rPr lang="en-US" sz="2000" dirty="0">
                <a:solidFill>
                  <a:srgbClr val="FF0000"/>
                </a:solidFill>
              </a:rPr>
              <a:t>Option 2:</a:t>
            </a:r>
            <a:r>
              <a:rPr lang="en-US" sz="2000" dirty="0"/>
              <a:t> Using an appropriate index</a:t>
            </a:r>
          </a:p>
          <a:p>
            <a:pPr lvl="2">
              <a:lnSpc>
                <a:spcPct val="130000"/>
              </a:lnSpc>
            </a:pPr>
            <a:r>
              <a:rPr lang="en-US" sz="1900" dirty="0"/>
              <a:t>Can’t use hash indexes for this purpose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p:cNvSpPr>
            <a:spLocks noGrp="1" noChangeArrowheads="1"/>
          </p:cNvSpPr>
          <p:nvPr>
            <p:ph type="title"/>
          </p:nvPr>
        </p:nvSpPr>
        <p:spPr/>
        <p:txBody>
          <a:bodyPr/>
          <a:lstStyle/>
          <a:p>
            <a:r>
              <a:rPr lang="en-US"/>
              <a:t>Join</a:t>
            </a:r>
          </a:p>
        </p:txBody>
      </p:sp>
      <p:sp>
        <p:nvSpPr>
          <p:cNvPr id="1419267" name="Rectangle 3"/>
          <p:cNvSpPr>
            <a:spLocks noGrp="1" noChangeArrowheads="1"/>
          </p:cNvSpPr>
          <p:nvPr>
            <p:ph type="body" idx="1"/>
          </p:nvPr>
        </p:nvSpPr>
        <p:spPr>
          <a:xfrm>
            <a:off x="457200" y="1524000"/>
            <a:ext cx="8686800" cy="4953000"/>
          </a:xfrm>
        </p:spPr>
        <p:txBody>
          <a:bodyPr/>
          <a:lstStyle/>
          <a:p>
            <a:pPr>
              <a:lnSpc>
                <a:spcPct val="110000"/>
              </a:lnSpc>
            </a:pPr>
            <a:r>
              <a:rPr lang="en-US" sz="1900" i="1" dirty="0"/>
              <a:t>select * from R, S where </a:t>
            </a:r>
            <a:r>
              <a:rPr lang="en-US" sz="1900" i="1" dirty="0" err="1"/>
              <a:t>R.a</a:t>
            </a:r>
            <a:r>
              <a:rPr lang="en-US" sz="1900" i="1" dirty="0"/>
              <a:t> = </a:t>
            </a:r>
            <a:r>
              <a:rPr lang="en-US" sz="1900" i="1" dirty="0" err="1"/>
              <a:t>S.a</a:t>
            </a:r>
            <a:endParaRPr lang="en-US" sz="1900" i="1" dirty="0"/>
          </a:p>
          <a:p>
            <a:pPr lvl="1">
              <a:lnSpc>
                <a:spcPct val="110000"/>
              </a:lnSpc>
            </a:pPr>
            <a:r>
              <a:rPr lang="en-US" sz="1800" dirty="0"/>
              <a:t>Called an “</a:t>
            </a:r>
            <a:r>
              <a:rPr lang="en-US" sz="1800" i="1" dirty="0" err="1"/>
              <a:t>equi</a:t>
            </a:r>
            <a:r>
              <a:rPr lang="en-US" sz="1800" i="1" dirty="0"/>
              <a:t>-join”</a:t>
            </a:r>
          </a:p>
          <a:p>
            <a:pPr>
              <a:lnSpc>
                <a:spcPct val="110000"/>
              </a:lnSpc>
            </a:pPr>
            <a:r>
              <a:rPr lang="en-US" sz="1900" i="1" dirty="0"/>
              <a:t>select * from R, S where |</a:t>
            </a:r>
            <a:r>
              <a:rPr lang="en-US" sz="1900" i="1" dirty="0" err="1"/>
              <a:t>R.a</a:t>
            </a:r>
            <a:r>
              <a:rPr lang="en-US" sz="1900" i="1" dirty="0"/>
              <a:t> – </a:t>
            </a:r>
            <a:r>
              <a:rPr lang="en-US" sz="1900" i="1" dirty="0" err="1"/>
              <a:t>S.a</a:t>
            </a:r>
            <a:r>
              <a:rPr lang="en-US" sz="1900" i="1" dirty="0"/>
              <a:t> | &lt; 0.5</a:t>
            </a:r>
          </a:p>
          <a:p>
            <a:pPr lvl="1">
              <a:lnSpc>
                <a:spcPct val="110000"/>
              </a:lnSpc>
            </a:pPr>
            <a:r>
              <a:rPr lang="en-US" sz="1800" i="1" dirty="0"/>
              <a:t>Not an “</a:t>
            </a:r>
            <a:r>
              <a:rPr lang="en-US" sz="1800" i="1" dirty="0" err="1"/>
              <a:t>equi</a:t>
            </a:r>
            <a:r>
              <a:rPr lang="en-US" sz="1800" i="1" dirty="0"/>
              <a:t>-join”</a:t>
            </a:r>
          </a:p>
          <a:p>
            <a:pPr lvl="1">
              <a:lnSpc>
                <a:spcPct val="110000"/>
              </a:lnSpc>
            </a:pPr>
            <a:endParaRPr lang="en-US" sz="1800" i="1" dirty="0"/>
          </a:p>
          <a:p>
            <a:pPr>
              <a:lnSpc>
                <a:spcPct val="110000"/>
              </a:lnSpc>
            </a:pPr>
            <a:r>
              <a:rPr lang="en-US" sz="2000" i="1" dirty="0">
                <a:solidFill>
                  <a:srgbClr val="C00000"/>
                </a:solidFill>
              </a:rPr>
              <a:t>Goal: For each tuple r in R, find all “matching” tuples in S (or vice versa)</a:t>
            </a:r>
          </a:p>
          <a:p>
            <a:pPr>
              <a:lnSpc>
                <a:spcPct val="110000"/>
              </a:lnSpc>
            </a:pPr>
            <a:endParaRPr lang="en-US" sz="1900" dirty="0"/>
          </a:p>
          <a:p>
            <a:pPr>
              <a:lnSpc>
                <a:spcPct val="110000"/>
              </a:lnSpc>
            </a:pPr>
            <a:r>
              <a:rPr lang="en-US" sz="1900" dirty="0"/>
              <a:t>Simplest Algorithm (“nested loops” join)</a:t>
            </a:r>
            <a:endParaRPr lang="en-US" sz="1900" u="sng" dirty="0"/>
          </a:p>
          <a:p>
            <a:pPr>
              <a:lnSpc>
                <a:spcPct val="110000"/>
              </a:lnSpc>
              <a:buFont typeface="Wingdings" charset="2"/>
              <a:buNone/>
            </a:pPr>
            <a:r>
              <a:rPr lang="en-US" sz="1900" dirty="0"/>
              <a:t>        </a:t>
            </a:r>
            <a:r>
              <a:rPr lang="en-US" sz="1900" i="1" dirty="0">
                <a:solidFill>
                  <a:srgbClr val="FF0000"/>
                </a:solidFill>
              </a:rPr>
              <a:t>for</a:t>
            </a:r>
            <a:r>
              <a:rPr lang="en-US" sz="1900" i="1" dirty="0"/>
              <a:t> each tuple r</a:t>
            </a:r>
            <a:r>
              <a:rPr lang="en-US" sz="1900" i="1" dirty="0">
                <a:solidFill>
                  <a:srgbClr val="FF0000"/>
                </a:solidFill>
              </a:rPr>
              <a:t> in</a:t>
            </a:r>
            <a:r>
              <a:rPr lang="en-US" sz="1900" i="1" dirty="0"/>
              <a:t> R</a:t>
            </a:r>
          </a:p>
          <a:p>
            <a:pPr>
              <a:lnSpc>
                <a:spcPct val="110000"/>
              </a:lnSpc>
              <a:buFont typeface="Wingdings" charset="2"/>
              <a:buNone/>
            </a:pPr>
            <a:r>
              <a:rPr lang="en-US" sz="1900" i="1" dirty="0"/>
              <a:t>             </a:t>
            </a:r>
            <a:r>
              <a:rPr lang="en-US" sz="1900" i="1" dirty="0">
                <a:solidFill>
                  <a:srgbClr val="FF0000"/>
                </a:solidFill>
              </a:rPr>
              <a:t>for</a:t>
            </a:r>
            <a:r>
              <a:rPr lang="en-US" sz="1900" i="1" dirty="0"/>
              <a:t> each tuple s </a:t>
            </a:r>
            <a:r>
              <a:rPr lang="en-US" sz="1900" i="1" dirty="0">
                <a:solidFill>
                  <a:srgbClr val="FF0000"/>
                </a:solidFill>
              </a:rPr>
              <a:t>in</a:t>
            </a:r>
            <a:r>
              <a:rPr lang="en-US" sz="1900" i="1" dirty="0"/>
              <a:t> S</a:t>
            </a:r>
          </a:p>
          <a:p>
            <a:pPr>
              <a:lnSpc>
                <a:spcPct val="110000"/>
              </a:lnSpc>
              <a:buFont typeface="Wingdings" charset="2"/>
              <a:buNone/>
            </a:pPr>
            <a:r>
              <a:rPr lang="en-US" sz="1900" i="1" dirty="0"/>
              <a:t>                 </a:t>
            </a:r>
            <a:r>
              <a:rPr lang="en-US" sz="1900" i="1" dirty="0">
                <a:solidFill>
                  <a:srgbClr val="FF0000"/>
                </a:solidFill>
              </a:rPr>
              <a:t>check</a:t>
            </a:r>
            <a:r>
              <a:rPr lang="en-US" sz="1900" i="1" dirty="0"/>
              <a:t> </a:t>
            </a:r>
            <a:r>
              <a:rPr lang="en-US" sz="1900" i="1" dirty="0">
                <a:solidFill>
                  <a:srgbClr val="FF0000"/>
                </a:solidFill>
              </a:rPr>
              <a:t>if</a:t>
            </a:r>
            <a:r>
              <a:rPr lang="en-US" sz="1900" i="1" dirty="0"/>
              <a:t> </a:t>
            </a:r>
            <a:r>
              <a:rPr lang="en-US" sz="1900" i="1" dirty="0" err="1"/>
              <a:t>r.a</a:t>
            </a:r>
            <a:r>
              <a:rPr lang="en-US" sz="1900" i="1" dirty="0"/>
              <a:t> = </a:t>
            </a:r>
            <a:r>
              <a:rPr lang="en-US" sz="1900" i="1" dirty="0" err="1"/>
              <a:t>s.a</a:t>
            </a:r>
            <a:r>
              <a:rPr lang="en-US" sz="1900" i="1" dirty="0"/>
              <a:t> (or whether |</a:t>
            </a:r>
            <a:r>
              <a:rPr lang="en-US" sz="1900" i="1" dirty="0" err="1"/>
              <a:t>r.a</a:t>
            </a:r>
            <a:r>
              <a:rPr lang="en-US" sz="1900" i="1" dirty="0"/>
              <a:t> – </a:t>
            </a:r>
            <a:r>
              <a:rPr lang="en-US" sz="1900" i="1" dirty="0" err="1"/>
              <a:t>s.a</a:t>
            </a:r>
            <a:r>
              <a:rPr lang="en-US" sz="1900" i="1" dirty="0"/>
              <a:t>| &lt; 0.5)</a:t>
            </a:r>
          </a:p>
          <a:p>
            <a:pPr lvl="1">
              <a:lnSpc>
                <a:spcPct val="110000"/>
              </a:lnSpc>
            </a:pPr>
            <a:endParaRPr lang="en-US" sz="1500" dirty="0"/>
          </a:p>
          <a:p>
            <a:pPr>
              <a:lnSpc>
                <a:spcPct val="110000"/>
              </a:lnSpc>
            </a:pPr>
            <a:r>
              <a:rPr lang="en-US" sz="1900" dirty="0"/>
              <a:t>Complexity too high -- </a:t>
            </a:r>
            <a:r>
              <a:rPr lang="en-US" sz="1800" dirty="0"/>
              <a:t>O(</a:t>
            </a:r>
            <a:r>
              <a:rPr lang="en-US" sz="1800" i="1" dirty="0"/>
              <a:t>N</a:t>
            </a:r>
            <a:r>
              <a:rPr lang="en-US" sz="1800" i="1" baseline="-25000" dirty="0"/>
              <a:t>r</a:t>
            </a:r>
            <a:r>
              <a:rPr lang="en-US" sz="1800" i="1" dirty="0"/>
              <a:t> N</a:t>
            </a:r>
            <a:r>
              <a:rPr lang="en-US" sz="1800" i="1" baseline="-25000" dirty="0"/>
              <a:t>s</a:t>
            </a:r>
            <a:r>
              <a:rPr lang="en-US" sz="1800" i="1" dirty="0"/>
              <a:t>) </a:t>
            </a:r>
            <a:endParaRPr lang="en-US" sz="1900" dirty="0"/>
          </a:p>
          <a:p>
            <a:pPr lvl="1">
              <a:lnSpc>
                <a:spcPct val="110000"/>
              </a:lnSpc>
            </a:pPr>
            <a:r>
              <a:rPr lang="en-US" sz="1500" dirty="0"/>
              <a:t>e.g., imagine if |R| and |S| both in millions of tuples</a:t>
            </a:r>
          </a:p>
          <a:p>
            <a:pPr>
              <a:lnSpc>
                <a:spcPct val="110000"/>
              </a:lnSpc>
              <a:buFont typeface="Wingdings" charset="2"/>
              <a:buNone/>
            </a:pPr>
            <a:endParaRPr lang="en-US" sz="1900" i="1" dirty="0"/>
          </a:p>
        </p:txBody>
      </p:sp>
    </p:spTree>
    <p:extLst>
      <p:ext uri="{BB962C8B-B14F-4D97-AF65-F5344CB8AC3E}">
        <p14:creationId xmlns:p14="http://schemas.microsoft.com/office/powerpoint/2010/main" val="156766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9267">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9267">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9267">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9267">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19267">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926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26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en-US"/>
              <a:t>Storage Hierarchy: Cache</a:t>
            </a:r>
          </a:p>
        </p:txBody>
      </p:sp>
      <p:pic>
        <p:nvPicPr>
          <p:cNvPr id="2" name="Picture 1"/>
          <p:cNvPicPr>
            <a:picLocks noChangeAspect="1"/>
          </p:cNvPicPr>
          <p:nvPr/>
        </p:nvPicPr>
        <p:blipFill>
          <a:blip r:embed="rId2"/>
          <a:stretch>
            <a:fillRect/>
          </a:stretch>
        </p:blipFill>
        <p:spPr>
          <a:xfrm>
            <a:off x="1409700" y="1143000"/>
            <a:ext cx="5600700" cy="5422900"/>
          </a:xfrm>
          <a:prstGeom prst="rect">
            <a:avLst/>
          </a:prstGeom>
        </p:spPr>
      </p:pic>
      <p:sp>
        <p:nvSpPr>
          <p:cNvPr id="7" name="TextBox 6"/>
          <p:cNvSpPr txBox="1"/>
          <p:nvPr/>
        </p:nvSpPr>
        <p:spPr>
          <a:xfrm>
            <a:off x="4345165" y="6451476"/>
            <a:ext cx="4798835" cy="369332"/>
          </a:xfrm>
          <a:prstGeom prst="rect">
            <a:avLst/>
          </a:prstGeom>
          <a:noFill/>
        </p:spPr>
        <p:txBody>
          <a:bodyPr wrap="none" rtlCol="0">
            <a:spAutoFit/>
          </a:bodyPr>
          <a:lstStyle/>
          <a:p>
            <a:r>
              <a:rPr lang="en-US" dirty="0"/>
              <a:t>source: http://cse1.net/recaps/4-memory.html</a:t>
            </a:r>
          </a:p>
        </p:txBody>
      </p:sp>
    </p:spTree>
    <p:extLst>
      <p:ext uri="{BB962C8B-B14F-4D97-AF65-F5344CB8AC3E}">
        <p14:creationId xmlns:p14="http://schemas.microsoft.com/office/powerpoint/2010/main" val="23590713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a:xfrm>
            <a:off x="457200" y="0"/>
            <a:ext cx="7543800" cy="1020763"/>
          </a:xfrm>
        </p:spPr>
        <p:txBody>
          <a:bodyPr/>
          <a:lstStyle/>
          <a:p>
            <a:r>
              <a:rPr lang="en-US"/>
              <a:t>Index Nested-loops Join</a:t>
            </a:r>
          </a:p>
        </p:txBody>
      </p:sp>
      <p:sp>
        <p:nvSpPr>
          <p:cNvPr id="1435651" name="Rectangle 3"/>
          <p:cNvSpPr>
            <a:spLocks noGrp="1" noChangeArrowheads="1"/>
          </p:cNvSpPr>
          <p:nvPr>
            <p:ph type="body" idx="1"/>
          </p:nvPr>
        </p:nvSpPr>
        <p:spPr>
          <a:xfrm>
            <a:off x="457200" y="1524000"/>
            <a:ext cx="8556625" cy="4953000"/>
          </a:xfrm>
        </p:spPr>
        <p:txBody>
          <a:bodyPr/>
          <a:lstStyle/>
          <a:p>
            <a:pPr>
              <a:lnSpc>
                <a:spcPct val="120000"/>
              </a:lnSpc>
            </a:pPr>
            <a:r>
              <a:rPr lang="en-US" sz="2200" i="1" dirty="0"/>
              <a:t>select * from R, S where </a:t>
            </a:r>
            <a:r>
              <a:rPr lang="en-US" sz="2200" i="1" dirty="0" err="1"/>
              <a:t>R.a</a:t>
            </a:r>
            <a:r>
              <a:rPr lang="en-US" sz="2200" i="1" dirty="0"/>
              <a:t> = </a:t>
            </a:r>
            <a:r>
              <a:rPr lang="en-US" sz="2200" i="1" dirty="0" err="1"/>
              <a:t>S.a</a:t>
            </a:r>
            <a:endParaRPr lang="en-US" sz="2200" i="1" dirty="0"/>
          </a:p>
          <a:p>
            <a:pPr lvl="1">
              <a:lnSpc>
                <a:spcPct val="120000"/>
              </a:lnSpc>
            </a:pPr>
            <a:r>
              <a:rPr lang="en-US" sz="2000" dirty="0"/>
              <a:t>Called an “</a:t>
            </a:r>
            <a:r>
              <a:rPr lang="en-US" sz="2000" i="1" dirty="0" err="1"/>
              <a:t>equi</a:t>
            </a:r>
            <a:r>
              <a:rPr lang="en-US" sz="2000" i="1" dirty="0"/>
              <a:t>-join”</a:t>
            </a:r>
          </a:p>
          <a:p>
            <a:pPr>
              <a:lnSpc>
                <a:spcPct val="120000"/>
              </a:lnSpc>
            </a:pPr>
            <a:endParaRPr lang="en-US" sz="2200" dirty="0"/>
          </a:p>
          <a:p>
            <a:pPr>
              <a:lnSpc>
                <a:spcPct val="120000"/>
              </a:lnSpc>
            </a:pPr>
            <a:r>
              <a:rPr lang="en-US" sz="2200" dirty="0"/>
              <a:t>Let’s say there is an “index” on </a:t>
            </a:r>
            <a:r>
              <a:rPr lang="en-US" sz="2200" dirty="0" err="1"/>
              <a:t>S.a</a:t>
            </a:r>
            <a:endParaRPr lang="en-US" sz="2200" dirty="0"/>
          </a:p>
          <a:p>
            <a:pPr>
              <a:lnSpc>
                <a:spcPct val="120000"/>
              </a:lnSpc>
              <a:buFont typeface="Wingdings" charset="2"/>
              <a:buNone/>
            </a:pPr>
            <a:r>
              <a:rPr lang="en-US" sz="2200" dirty="0"/>
              <a:t>        </a:t>
            </a:r>
            <a:r>
              <a:rPr lang="en-US" sz="2200" i="1" dirty="0">
                <a:solidFill>
                  <a:srgbClr val="FF0000"/>
                </a:solidFill>
              </a:rPr>
              <a:t>for</a:t>
            </a:r>
            <a:r>
              <a:rPr lang="en-US" sz="2200" i="1" dirty="0"/>
              <a:t> each tuple r</a:t>
            </a:r>
            <a:r>
              <a:rPr lang="en-US" sz="2200" i="1" dirty="0">
                <a:solidFill>
                  <a:srgbClr val="FF0000"/>
                </a:solidFill>
              </a:rPr>
              <a:t> in</a:t>
            </a:r>
            <a:r>
              <a:rPr lang="en-US" sz="2200" i="1" dirty="0"/>
              <a:t> R</a:t>
            </a:r>
          </a:p>
          <a:p>
            <a:pPr>
              <a:lnSpc>
                <a:spcPct val="120000"/>
              </a:lnSpc>
              <a:buFont typeface="Wingdings" charset="2"/>
              <a:buNone/>
            </a:pPr>
            <a:r>
              <a:rPr lang="en-US" sz="2200" i="1" dirty="0"/>
              <a:t>             </a:t>
            </a:r>
            <a:r>
              <a:rPr lang="en-US" sz="2200" i="1" dirty="0">
                <a:solidFill>
                  <a:srgbClr val="FF0000"/>
                </a:solidFill>
              </a:rPr>
              <a:t>use the index to find </a:t>
            </a:r>
            <a:r>
              <a:rPr lang="en-US" sz="2200" i="1" dirty="0"/>
              <a:t>S tuples</a:t>
            </a:r>
            <a:r>
              <a:rPr lang="en-US" sz="2200" i="1" dirty="0">
                <a:solidFill>
                  <a:srgbClr val="FF0000"/>
                </a:solidFill>
              </a:rPr>
              <a:t> with </a:t>
            </a:r>
            <a:r>
              <a:rPr lang="en-US" sz="2200" i="1" dirty="0" err="1"/>
              <a:t>S.a</a:t>
            </a:r>
            <a:r>
              <a:rPr lang="en-US" sz="2200" i="1" dirty="0"/>
              <a:t> = </a:t>
            </a:r>
            <a:r>
              <a:rPr lang="en-US" sz="2200" i="1" dirty="0" err="1"/>
              <a:t>r.a</a:t>
            </a:r>
            <a:endParaRPr lang="en-US" sz="2200" i="1" dirty="0"/>
          </a:p>
          <a:p>
            <a:pPr>
              <a:lnSpc>
                <a:spcPct val="120000"/>
              </a:lnSpc>
              <a:buFont typeface="Wingdings" charset="2"/>
              <a:buNone/>
            </a:pPr>
            <a:endParaRPr lang="en-US" sz="2200" i="1" dirty="0"/>
          </a:p>
          <a:p>
            <a:pPr>
              <a:lnSpc>
                <a:spcPct val="120000"/>
              </a:lnSpc>
            </a:pPr>
            <a:r>
              <a:rPr lang="en-US" sz="2200" dirty="0"/>
              <a:t>Works pretty well if the index on S is a “primary” index</a:t>
            </a:r>
          </a:p>
          <a:p>
            <a:pPr lvl="1">
              <a:lnSpc>
                <a:spcPct val="120000"/>
              </a:lnSpc>
            </a:pPr>
            <a:r>
              <a:rPr lang="en-US" sz="1800"/>
              <a:t>Otherwise the disk I/Os may become too much</a:t>
            </a:r>
            <a:endParaRPr lang="en-US" sz="1800" dirty="0"/>
          </a:p>
        </p:txBody>
      </p:sp>
    </p:spTree>
    <p:extLst>
      <p:ext uri="{BB962C8B-B14F-4D97-AF65-F5344CB8AC3E}">
        <p14:creationId xmlns:p14="http://schemas.microsoft.com/office/powerpoint/2010/main" val="32863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56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65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2"/>
          <p:cNvSpPr>
            <a:spLocks noGrp="1" noChangeArrowheads="1"/>
          </p:cNvSpPr>
          <p:nvPr>
            <p:ph type="title"/>
          </p:nvPr>
        </p:nvSpPr>
        <p:spPr>
          <a:xfrm>
            <a:off x="457200" y="0"/>
            <a:ext cx="7543800" cy="1020763"/>
          </a:xfrm>
        </p:spPr>
        <p:txBody>
          <a:bodyPr/>
          <a:lstStyle/>
          <a:p>
            <a:r>
              <a:rPr lang="en-US"/>
              <a:t>Index Nested-loops Join</a:t>
            </a:r>
          </a:p>
        </p:txBody>
      </p:sp>
      <p:sp>
        <p:nvSpPr>
          <p:cNvPr id="1440771" name="Rectangle 3"/>
          <p:cNvSpPr>
            <a:spLocks noGrp="1" noChangeArrowheads="1"/>
          </p:cNvSpPr>
          <p:nvPr>
            <p:ph type="body" idx="1"/>
          </p:nvPr>
        </p:nvSpPr>
        <p:spPr>
          <a:xfrm>
            <a:off x="457200" y="1524000"/>
            <a:ext cx="8556625" cy="4953000"/>
          </a:xfrm>
        </p:spPr>
        <p:txBody>
          <a:bodyPr/>
          <a:lstStyle/>
          <a:p>
            <a:pPr>
              <a:lnSpc>
                <a:spcPct val="120000"/>
              </a:lnSpc>
            </a:pPr>
            <a:r>
              <a:rPr lang="en-US" sz="2200" dirty="0"/>
              <a:t>Restricted applicability</a:t>
            </a:r>
          </a:p>
          <a:p>
            <a:pPr lvl="1">
              <a:lnSpc>
                <a:spcPct val="120000"/>
              </a:lnSpc>
            </a:pPr>
            <a:r>
              <a:rPr lang="en-US" sz="2000" dirty="0"/>
              <a:t>An appropriate index must exist</a:t>
            </a:r>
          </a:p>
          <a:p>
            <a:pPr lvl="1">
              <a:lnSpc>
                <a:spcPct val="120000"/>
              </a:lnSpc>
            </a:pPr>
            <a:r>
              <a:rPr lang="en-US" sz="2000" dirty="0"/>
              <a:t>What about </a:t>
            </a:r>
            <a:r>
              <a:rPr lang="en-US" sz="2000" i="1" dirty="0"/>
              <a:t>|</a:t>
            </a:r>
            <a:r>
              <a:rPr lang="en-US" sz="2000" i="1" dirty="0" err="1"/>
              <a:t>R.a</a:t>
            </a:r>
            <a:r>
              <a:rPr lang="en-US" sz="2000" i="1" dirty="0"/>
              <a:t> – </a:t>
            </a:r>
            <a:r>
              <a:rPr lang="en-US" sz="2000" i="1" dirty="0" err="1"/>
              <a:t>S.a</a:t>
            </a:r>
            <a:r>
              <a:rPr lang="en-US" sz="2000" i="1" dirty="0"/>
              <a:t>| &lt; 5</a:t>
            </a:r>
            <a:r>
              <a:rPr lang="en-US" sz="2000" dirty="0"/>
              <a:t> ?</a:t>
            </a:r>
          </a:p>
          <a:p>
            <a:pPr>
              <a:lnSpc>
                <a:spcPct val="120000"/>
              </a:lnSpc>
            </a:pPr>
            <a:endParaRPr lang="en-US" sz="2400" dirty="0"/>
          </a:p>
          <a:p>
            <a:pPr>
              <a:lnSpc>
                <a:spcPct val="120000"/>
              </a:lnSpc>
            </a:pPr>
            <a:r>
              <a:rPr lang="en-US" sz="2400" dirty="0"/>
              <a:t>Great for queries with joins and selections</a:t>
            </a:r>
          </a:p>
          <a:p>
            <a:pPr lvl="1">
              <a:lnSpc>
                <a:spcPct val="120000"/>
              </a:lnSpc>
              <a:buFont typeface="Wingdings" charset="2"/>
              <a:buNone/>
            </a:pPr>
            <a:r>
              <a:rPr lang="en-US" sz="2000" i="1" dirty="0"/>
              <a:t>select * </a:t>
            </a:r>
          </a:p>
          <a:p>
            <a:pPr lvl="1">
              <a:lnSpc>
                <a:spcPct val="120000"/>
              </a:lnSpc>
              <a:buFont typeface="Wingdings" charset="2"/>
              <a:buNone/>
            </a:pPr>
            <a:r>
              <a:rPr lang="en-US" sz="2000" i="1" dirty="0"/>
              <a:t>from accounts, customers</a:t>
            </a:r>
          </a:p>
          <a:p>
            <a:pPr lvl="1">
              <a:lnSpc>
                <a:spcPct val="120000"/>
              </a:lnSpc>
              <a:buFont typeface="Wingdings" charset="2"/>
              <a:buNone/>
            </a:pPr>
            <a:r>
              <a:rPr lang="en-US" sz="2000" i="1" dirty="0"/>
              <a:t>where </a:t>
            </a:r>
            <a:r>
              <a:rPr lang="en-US" sz="2000" i="1" dirty="0" err="1"/>
              <a:t>accounts.customer</a:t>
            </a:r>
            <a:r>
              <a:rPr lang="en-US" sz="2000" i="1" dirty="0"/>
              <a:t>-SSN = </a:t>
            </a:r>
            <a:r>
              <a:rPr lang="en-US" sz="2000" i="1" dirty="0" err="1"/>
              <a:t>customers.customer</a:t>
            </a:r>
            <a:r>
              <a:rPr lang="en-US" sz="2000" i="1" dirty="0"/>
              <a:t>-SSN and </a:t>
            </a:r>
          </a:p>
          <a:p>
            <a:pPr lvl="1">
              <a:lnSpc>
                <a:spcPct val="120000"/>
              </a:lnSpc>
              <a:buFont typeface="Wingdings" charset="2"/>
              <a:buNone/>
            </a:pPr>
            <a:r>
              <a:rPr lang="en-US" sz="2000" i="1" dirty="0"/>
              <a:t>           </a:t>
            </a:r>
            <a:r>
              <a:rPr lang="en-US" sz="2000" i="1" dirty="0" err="1"/>
              <a:t>accounts.acct</a:t>
            </a:r>
            <a:r>
              <a:rPr lang="en-US" sz="2000" i="1" dirty="0"/>
              <a:t>-number = “A-101”</a:t>
            </a:r>
          </a:p>
          <a:p>
            <a:pPr>
              <a:lnSpc>
                <a:spcPct val="120000"/>
              </a:lnSpc>
            </a:pPr>
            <a:r>
              <a:rPr lang="en-US" sz="2400" dirty="0"/>
              <a:t>Only need to access one SSN from the other relation</a:t>
            </a:r>
          </a:p>
        </p:txBody>
      </p:sp>
    </p:spTree>
    <p:extLst>
      <p:ext uri="{BB962C8B-B14F-4D97-AF65-F5344CB8AC3E}">
        <p14:creationId xmlns:p14="http://schemas.microsoft.com/office/powerpoint/2010/main" val="21647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0771">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0771">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0771">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0771">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077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07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1"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title"/>
          </p:nvPr>
        </p:nvSpPr>
        <p:spPr>
          <a:xfrm>
            <a:off x="457200" y="0"/>
            <a:ext cx="7543800" cy="1020763"/>
          </a:xfrm>
        </p:spPr>
        <p:txBody>
          <a:bodyPr/>
          <a:lstStyle/>
          <a:p>
            <a:r>
              <a:rPr lang="en-US"/>
              <a:t>Hash Join</a:t>
            </a:r>
          </a:p>
        </p:txBody>
      </p:sp>
      <p:sp>
        <p:nvSpPr>
          <p:cNvPr id="1445891" name="Rectangle 3"/>
          <p:cNvSpPr>
            <a:spLocks noGrp="1" noChangeArrowheads="1"/>
          </p:cNvSpPr>
          <p:nvPr>
            <p:ph type="body" idx="1"/>
          </p:nvPr>
        </p:nvSpPr>
        <p:spPr>
          <a:xfrm>
            <a:off x="457200" y="1524000"/>
            <a:ext cx="8556625" cy="4953000"/>
          </a:xfrm>
        </p:spPr>
        <p:txBody>
          <a:bodyPr/>
          <a:lstStyle/>
          <a:p>
            <a:pPr>
              <a:lnSpc>
                <a:spcPct val="120000"/>
              </a:lnSpc>
            </a:pPr>
            <a:r>
              <a:rPr lang="en-US" sz="2000" u="sng" dirty="0"/>
              <a:t>Assume S is the smaller relation and fits in memory</a:t>
            </a:r>
          </a:p>
          <a:p>
            <a:pPr marL="0" indent="0">
              <a:lnSpc>
                <a:spcPct val="110000"/>
              </a:lnSpc>
              <a:buNone/>
            </a:pPr>
            <a:r>
              <a:rPr lang="en-US" sz="2000" i="1" dirty="0">
                <a:solidFill>
                  <a:srgbClr val="FF0000"/>
                </a:solidFill>
              </a:rPr>
              <a:t>    </a:t>
            </a:r>
          </a:p>
          <a:p>
            <a:pPr marL="0" indent="0">
              <a:lnSpc>
                <a:spcPct val="110000"/>
              </a:lnSpc>
              <a:buNone/>
            </a:pPr>
            <a:r>
              <a:rPr lang="en-US" sz="2000" i="1" dirty="0">
                <a:solidFill>
                  <a:srgbClr val="FF0000"/>
                </a:solidFill>
              </a:rPr>
              <a:t>     read </a:t>
            </a:r>
            <a:r>
              <a:rPr lang="en-US" sz="2000" i="1" dirty="0"/>
              <a:t>S in memory and </a:t>
            </a:r>
            <a:r>
              <a:rPr lang="en-US" sz="2000" i="1" dirty="0">
                <a:solidFill>
                  <a:srgbClr val="FF0000"/>
                </a:solidFill>
              </a:rPr>
              <a:t>build a hash index (hash table) </a:t>
            </a:r>
            <a:r>
              <a:rPr lang="en-US" sz="2000" i="1" dirty="0"/>
              <a:t>on it</a:t>
            </a:r>
          </a:p>
          <a:p>
            <a:pPr>
              <a:lnSpc>
                <a:spcPct val="110000"/>
              </a:lnSpc>
              <a:buFont typeface="Wingdings" charset="2"/>
              <a:buNone/>
            </a:pPr>
            <a:r>
              <a:rPr lang="en-US" sz="2000" dirty="0"/>
              <a:t>	     </a:t>
            </a:r>
            <a:r>
              <a:rPr lang="en-US" sz="2000" i="1" dirty="0">
                <a:solidFill>
                  <a:srgbClr val="FF0000"/>
                </a:solidFill>
              </a:rPr>
              <a:t>for</a:t>
            </a:r>
            <a:r>
              <a:rPr lang="en-US" sz="2000" i="1" dirty="0"/>
              <a:t> each tuple r</a:t>
            </a:r>
            <a:r>
              <a:rPr lang="en-US" sz="2000" i="1" dirty="0">
                <a:solidFill>
                  <a:srgbClr val="FF0000"/>
                </a:solidFill>
              </a:rPr>
              <a:t> in</a:t>
            </a:r>
            <a:r>
              <a:rPr lang="en-US" sz="2000" i="1" dirty="0"/>
              <a:t> R</a:t>
            </a:r>
          </a:p>
          <a:p>
            <a:pPr>
              <a:lnSpc>
                <a:spcPct val="110000"/>
              </a:lnSpc>
              <a:buFont typeface="Wingdings" charset="2"/>
              <a:buNone/>
            </a:pPr>
            <a:r>
              <a:rPr lang="en-US" sz="2000" i="1" dirty="0"/>
              <a:t>            use the hash index on S to find tuples such that </a:t>
            </a:r>
            <a:r>
              <a:rPr lang="en-US" sz="2000" i="1" dirty="0" err="1"/>
              <a:t>S.a</a:t>
            </a:r>
            <a:r>
              <a:rPr lang="en-US" sz="2000" i="1" dirty="0"/>
              <a:t> = </a:t>
            </a:r>
            <a:r>
              <a:rPr lang="en-US" sz="2000" i="1" dirty="0" err="1"/>
              <a:t>r.a</a:t>
            </a:r>
            <a:endParaRPr lang="en-US" sz="2000" i="1" dirty="0"/>
          </a:p>
          <a:p>
            <a:pPr>
              <a:lnSpc>
                <a:spcPct val="110000"/>
              </a:lnSpc>
            </a:pPr>
            <a:endParaRPr lang="en-US" sz="2000" dirty="0"/>
          </a:p>
          <a:p>
            <a:pPr>
              <a:lnSpc>
                <a:spcPct val="110000"/>
              </a:lnSpc>
            </a:pPr>
            <a:r>
              <a:rPr lang="en-US" sz="2000" dirty="0"/>
              <a:t>Cost: O(</a:t>
            </a:r>
            <a:r>
              <a:rPr lang="en-US" sz="2000" i="1" dirty="0"/>
              <a:t>N</a:t>
            </a:r>
            <a:r>
              <a:rPr lang="en-US" sz="2000" i="1" baseline="-25000" dirty="0"/>
              <a:t>r</a:t>
            </a:r>
            <a:r>
              <a:rPr lang="en-US" sz="2000" i="1" dirty="0"/>
              <a:t> + N</a:t>
            </a:r>
            <a:r>
              <a:rPr lang="en-US" sz="2000" i="1" baseline="-25000" dirty="0"/>
              <a:t>s</a:t>
            </a:r>
            <a:r>
              <a:rPr lang="en-US" sz="2000" i="1" dirty="0"/>
              <a:t> + O) -- where O is the number of output tuples</a:t>
            </a:r>
            <a:endParaRPr lang="en-US" sz="2000" dirty="0"/>
          </a:p>
          <a:p>
            <a:pPr>
              <a:lnSpc>
                <a:spcPct val="110000"/>
              </a:lnSpc>
            </a:pPr>
            <a:endParaRPr lang="en-US" sz="2000" dirty="0"/>
          </a:p>
          <a:p>
            <a:pPr>
              <a:lnSpc>
                <a:spcPct val="110000"/>
              </a:lnSpc>
            </a:pPr>
            <a:r>
              <a:rPr lang="en-US" sz="2000" dirty="0"/>
              <a:t>Why good ?</a:t>
            </a:r>
          </a:p>
          <a:p>
            <a:pPr lvl="1">
              <a:lnSpc>
                <a:spcPct val="110000"/>
              </a:lnSpc>
            </a:pPr>
            <a:r>
              <a:rPr lang="en-US" sz="1800" dirty="0"/>
              <a:t>CPU cost is much better</a:t>
            </a:r>
          </a:p>
        </p:txBody>
      </p:sp>
    </p:spTree>
    <p:extLst>
      <p:ext uri="{BB962C8B-B14F-4D97-AF65-F5344CB8AC3E}">
        <p14:creationId xmlns:p14="http://schemas.microsoft.com/office/powerpoint/2010/main" val="6694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89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589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5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Grp="1" noChangeArrowheads="1"/>
          </p:cNvSpPr>
          <p:nvPr>
            <p:ph type="title"/>
          </p:nvPr>
        </p:nvSpPr>
        <p:spPr>
          <a:xfrm>
            <a:off x="457200" y="0"/>
            <a:ext cx="7543800" cy="1020763"/>
          </a:xfrm>
        </p:spPr>
        <p:txBody>
          <a:bodyPr/>
          <a:lstStyle/>
          <a:p>
            <a:r>
              <a:rPr lang="en-US"/>
              <a:t>Hash Join</a:t>
            </a:r>
          </a:p>
        </p:txBody>
      </p:sp>
      <p:sp>
        <p:nvSpPr>
          <p:cNvPr id="1446915" name="Rectangle 3"/>
          <p:cNvSpPr>
            <a:spLocks noGrp="1" noChangeArrowheads="1"/>
          </p:cNvSpPr>
          <p:nvPr>
            <p:ph type="body" idx="1"/>
          </p:nvPr>
        </p:nvSpPr>
        <p:spPr>
          <a:xfrm>
            <a:off x="457200" y="1524000"/>
            <a:ext cx="8556625" cy="4953000"/>
          </a:xfrm>
        </p:spPr>
        <p:txBody>
          <a:bodyPr/>
          <a:lstStyle/>
          <a:p>
            <a:pPr>
              <a:lnSpc>
                <a:spcPct val="120000"/>
              </a:lnSpc>
            </a:pPr>
            <a:r>
              <a:rPr lang="en-US" sz="2000" u="sng" dirty="0"/>
              <a:t>Case 2: Smaller relation </a:t>
            </a:r>
            <a:r>
              <a:rPr lang="en-US" sz="2000" i="1" u="sng" dirty="0"/>
              <a:t>(S)</a:t>
            </a:r>
            <a:r>
              <a:rPr lang="en-US" sz="2000" u="sng" dirty="0"/>
              <a:t> doesn’t fit in memory</a:t>
            </a:r>
          </a:p>
          <a:p>
            <a:pPr>
              <a:lnSpc>
                <a:spcPct val="120000"/>
              </a:lnSpc>
            </a:pPr>
            <a:r>
              <a:rPr lang="en-US" sz="2000" dirty="0"/>
              <a:t>Two “phases”</a:t>
            </a:r>
          </a:p>
          <a:p>
            <a:pPr>
              <a:lnSpc>
                <a:spcPct val="120000"/>
              </a:lnSpc>
            </a:pPr>
            <a:r>
              <a:rPr lang="en-US" sz="2000" dirty="0"/>
              <a:t>Phase 1:</a:t>
            </a:r>
          </a:p>
          <a:p>
            <a:pPr lvl="1">
              <a:lnSpc>
                <a:spcPct val="120000"/>
              </a:lnSpc>
            </a:pPr>
            <a:r>
              <a:rPr lang="en-US" sz="1800" dirty="0"/>
              <a:t>Read the relation </a:t>
            </a:r>
            <a:r>
              <a:rPr lang="en-US" sz="1800" i="1" dirty="0"/>
              <a:t>R </a:t>
            </a:r>
            <a:r>
              <a:rPr lang="en-US" sz="1800" dirty="0"/>
              <a:t>block by block and partition it using a hash function, </a:t>
            </a:r>
            <a:r>
              <a:rPr lang="en-US" sz="1800" i="1" dirty="0"/>
              <a:t>h1(a)</a:t>
            </a:r>
          </a:p>
          <a:p>
            <a:pPr lvl="2">
              <a:lnSpc>
                <a:spcPct val="120000"/>
              </a:lnSpc>
            </a:pPr>
            <a:r>
              <a:rPr lang="en-US" sz="1700" dirty="0"/>
              <a:t>Create one partition for each possible value of </a:t>
            </a:r>
            <a:r>
              <a:rPr lang="en-US" sz="1700" i="1" dirty="0"/>
              <a:t>h1(a)</a:t>
            </a:r>
            <a:endParaRPr lang="en-US" sz="1700" dirty="0"/>
          </a:p>
          <a:p>
            <a:pPr lvl="1">
              <a:lnSpc>
                <a:spcPct val="120000"/>
              </a:lnSpc>
            </a:pPr>
            <a:r>
              <a:rPr lang="en-US" sz="1800" dirty="0"/>
              <a:t>Write the partitions to disk</a:t>
            </a:r>
          </a:p>
          <a:p>
            <a:pPr lvl="2">
              <a:lnSpc>
                <a:spcPct val="120000"/>
              </a:lnSpc>
            </a:pPr>
            <a:r>
              <a:rPr lang="en-US" sz="1700" dirty="0"/>
              <a:t>R gets partitioned into R1, R2, …, </a:t>
            </a:r>
            <a:r>
              <a:rPr lang="en-US" sz="1700" dirty="0" err="1"/>
              <a:t>Rk</a:t>
            </a:r>
            <a:endParaRPr lang="en-US" sz="1700" dirty="0"/>
          </a:p>
          <a:p>
            <a:pPr lvl="1">
              <a:lnSpc>
                <a:spcPct val="120000"/>
              </a:lnSpc>
            </a:pPr>
            <a:r>
              <a:rPr lang="en-US" sz="1800" dirty="0"/>
              <a:t>Similarly, read and partition S, and write partitions S1, S2,  …, </a:t>
            </a:r>
            <a:r>
              <a:rPr lang="en-US" sz="1800" dirty="0" err="1"/>
              <a:t>Sk</a:t>
            </a:r>
            <a:r>
              <a:rPr lang="en-US" sz="1800" dirty="0"/>
              <a:t> to disk</a:t>
            </a:r>
          </a:p>
          <a:p>
            <a:pPr lvl="1">
              <a:lnSpc>
                <a:spcPct val="120000"/>
              </a:lnSpc>
            </a:pPr>
            <a:r>
              <a:rPr lang="en-US" sz="1800" dirty="0"/>
              <a:t>Only requirement:</a:t>
            </a:r>
          </a:p>
          <a:p>
            <a:pPr lvl="2">
              <a:lnSpc>
                <a:spcPct val="120000"/>
              </a:lnSpc>
            </a:pPr>
            <a:r>
              <a:rPr lang="en-US" sz="1700" dirty="0"/>
              <a:t>Each S partition fits in memory</a:t>
            </a:r>
          </a:p>
        </p:txBody>
      </p:sp>
    </p:spTree>
    <p:extLst>
      <p:ext uri="{BB962C8B-B14F-4D97-AF65-F5344CB8AC3E}">
        <p14:creationId xmlns:p14="http://schemas.microsoft.com/office/powerpoint/2010/main" val="16099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6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6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69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691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469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69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691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691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69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2"/>
          <p:cNvSpPr>
            <a:spLocks noGrp="1" noChangeArrowheads="1"/>
          </p:cNvSpPr>
          <p:nvPr>
            <p:ph type="title"/>
          </p:nvPr>
        </p:nvSpPr>
        <p:spPr>
          <a:xfrm>
            <a:off x="457200" y="0"/>
            <a:ext cx="7543800" cy="1020763"/>
          </a:xfrm>
        </p:spPr>
        <p:txBody>
          <a:bodyPr/>
          <a:lstStyle/>
          <a:p>
            <a:r>
              <a:rPr lang="en-US"/>
              <a:t>Hash Join</a:t>
            </a:r>
          </a:p>
        </p:txBody>
      </p:sp>
      <p:sp>
        <p:nvSpPr>
          <p:cNvPr id="1451011" name="Rectangle 3"/>
          <p:cNvSpPr>
            <a:spLocks noGrp="1" noChangeArrowheads="1"/>
          </p:cNvSpPr>
          <p:nvPr>
            <p:ph type="body" idx="1"/>
          </p:nvPr>
        </p:nvSpPr>
        <p:spPr>
          <a:xfrm>
            <a:off x="457200" y="1524000"/>
            <a:ext cx="8556625" cy="4953000"/>
          </a:xfrm>
        </p:spPr>
        <p:txBody>
          <a:bodyPr/>
          <a:lstStyle/>
          <a:p>
            <a:pPr>
              <a:lnSpc>
                <a:spcPct val="120000"/>
              </a:lnSpc>
            </a:pPr>
            <a:r>
              <a:rPr lang="en-US" sz="2400" u="sng"/>
              <a:t>Case 2: Smaller relation </a:t>
            </a:r>
            <a:r>
              <a:rPr lang="en-US" sz="2400" i="1" u="sng"/>
              <a:t>(S)</a:t>
            </a:r>
            <a:r>
              <a:rPr lang="en-US" sz="2400" u="sng"/>
              <a:t> doesn’t fit in memory</a:t>
            </a:r>
          </a:p>
          <a:p>
            <a:pPr>
              <a:lnSpc>
                <a:spcPct val="120000"/>
              </a:lnSpc>
            </a:pPr>
            <a:r>
              <a:rPr lang="en-US" sz="2400"/>
              <a:t>Two “phases”</a:t>
            </a:r>
          </a:p>
          <a:p>
            <a:pPr>
              <a:lnSpc>
                <a:spcPct val="120000"/>
              </a:lnSpc>
            </a:pPr>
            <a:r>
              <a:rPr lang="en-US" sz="2400"/>
              <a:t>Phase 2:</a:t>
            </a:r>
          </a:p>
          <a:p>
            <a:pPr lvl="1">
              <a:lnSpc>
                <a:spcPct val="120000"/>
              </a:lnSpc>
            </a:pPr>
            <a:r>
              <a:rPr lang="en-US" sz="2000"/>
              <a:t>Read S1 into memory, and bulid a hash index on it (S1 fits in memory)</a:t>
            </a:r>
          </a:p>
          <a:p>
            <a:pPr lvl="2">
              <a:lnSpc>
                <a:spcPct val="120000"/>
              </a:lnSpc>
            </a:pPr>
            <a:r>
              <a:rPr lang="en-US" sz="2100"/>
              <a:t>Using a different hash function, </a:t>
            </a:r>
            <a:r>
              <a:rPr lang="en-US" sz="2100" i="1"/>
              <a:t>h</a:t>
            </a:r>
            <a:r>
              <a:rPr lang="en-US" sz="2100" i="1" baseline="-25000"/>
              <a:t>2</a:t>
            </a:r>
            <a:r>
              <a:rPr lang="en-US" sz="2100" i="1"/>
              <a:t>(a)</a:t>
            </a:r>
            <a:endParaRPr lang="en-US" sz="2100"/>
          </a:p>
          <a:p>
            <a:pPr lvl="1">
              <a:lnSpc>
                <a:spcPct val="120000"/>
              </a:lnSpc>
            </a:pPr>
            <a:r>
              <a:rPr lang="en-US" sz="2000"/>
              <a:t>Read R1 block by block, and use the hash index to find matches.</a:t>
            </a:r>
          </a:p>
          <a:p>
            <a:pPr lvl="1">
              <a:lnSpc>
                <a:spcPct val="120000"/>
              </a:lnSpc>
            </a:pPr>
            <a:r>
              <a:rPr lang="en-US" sz="2000"/>
              <a:t>Repeat for S2, R2, and so on.</a:t>
            </a:r>
          </a:p>
          <a:p>
            <a:pPr lvl="2">
              <a:lnSpc>
                <a:spcPct val="120000"/>
              </a:lnSpc>
            </a:pPr>
            <a:endParaRPr lang="en-US" sz="2000"/>
          </a:p>
        </p:txBody>
      </p:sp>
    </p:spTree>
    <p:extLst>
      <p:ext uri="{BB962C8B-B14F-4D97-AF65-F5344CB8AC3E}">
        <p14:creationId xmlns:p14="http://schemas.microsoft.com/office/powerpoint/2010/main" val="31108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1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10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10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10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10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10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2"/>
          <p:cNvSpPr>
            <a:spLocks noGrp="1" noChangeArrowheads="1"/>
          </p:cNvSpPr>
          <p:nvPr>
            <p:ph type="title"/>
          </p:nvPr>
        </p:nvSpPr>
        <p:spPr>
          <a:xfrm>
            <a:off x="457200" y="0"/>
            <a:ext cx="7543800" cy="1020763"/>
          </a:xfrm>
        </p:spPr>
        <p:txBody>
          <a:bodyPr/>
          <a:lstStyle/>
          <a:p>
            <a:r>
              <a:rPr lang="en-US"/>
              <a:t>Hash Join</a:t>
            </a:r>
          </a:p>
        </p:txBody>
      </p:sp>
      <p:sp>
        <p:nvSpPr>
          <p:cNvPr id="1447939" name="Rectangle 3"/>
          <p:cNvSpPr>
            <a:spLocks noGrp="1" noChangeArrowheads="1"/>
          </p:cNvSpPr>
          <p:nvPr>
            <p:ph type="body" idx="1"/>
          </p:nvPr>
        </p:nvSpPr>
        <p:spPr>
          <a:xfrm>
            <a:off x="457200" y="1524000"/>
            <a:ext cx="8556625" cy="4953000"/>
          </a:xfrm>
        </p:spPr>
        <p:txBody>
          <a:bodyPr/>
          <a:lstStyle/>
          <a:p>
            <a:pPr>
              <a:lnSpc>
                <a:spcPct val="120000"/>
              </a:lnSpc>
            </a:pPr>
            <a:r>
              <a:rPr lang="en-US" sz="2000" u="sng" dirty="0"/>
              <a:t>Case 2: Smaller relation </a:t>
            </a:r>
            <a:r>
              <a:rPr lang="en-US" sz="2000" i="1" u="sng" dirty="0"/>
              <a:t>(S)</a:t>
            </a:r>
            <a:r>
              <a:rPr lang="en-US" sz="2000" u="sng" dirty="0"/>
              <a:t> doesn’t fit in memory</a:t>
            </a:r>
          </a:p>
          <a:p>
            <a:pPr>
              <a:lnSpc>
                <a:spcPct val="120000"/>
              </a:lnSpc>
            </a:pPr>
            <a:r>
              <a:rPr lang="en-US" sz="2000" dirty="0"/>
              <a:t>Two “phases”:</a:t>
            </a:r>
          </a:p>
          <a:p>
            <a:pPr>
              <a:lnSpc>
                <a:spcPct val="120000"/>
              </a:lnSpc>
            </a:pPr>
            <a:r>
              <a:rPr lang="en-US" sz="2000" dirty="0"/>
              <a:t>Phase 1:</a:t>
            </a:r>
          </a:p>
          <a:p>
            <a:pPr lvl="1">
              <a:lnSpc>
                <a:spcPct val="120000"/>
              </a:lnSpc>
            </a:pPr>
            <a:r>
              <a:rPr lang="en-US" sz="1800" dirty="0"/>
              <a:t>Partition the relations using one hash function, </a:t>
            </a:r>
            <a:r>
              <a:rPr lang="en-US" sz="1800" i="1" dirty="0"/>
              <a:t>h</a:t>
            </a:r>
            <a:r>
              <a:rPr lang="en-US" sz="1800" i="1" baseline="-25000" dirty="0"/>
              <a:t>1</a:t>
            </a:r>
            <a:r>
              <a:rPr lang="en-US" sz="1800" i="1" dirty="0"/>
              <a:t>(a)</a:t>
            </a:r>
          </a:p>
          <a:p>
            <a:pPr>
              <a:lnSpc>
                <a:spcPct val="120000"/>
              </a:lnSpc>
            </a:pPr>
            <a:r>
              <a:rPr lang="en-US" sz="2000" dirty="0"/>
              <a:t>Phase 2:</a:t>
            </a:r>
          </a:p>
          <a:p>
            <a:pPr lvl="1">
              <a:lnSpc>
                <a:spcPct val="120000"/>
              </a:lnSpc>
            </a:pPr>
            <a:r>
              <a:rPr lang="en-US" sz="1800" dirty="0"/>
              <a:t>Read S</a:t>
            </a:r>
            <a:r>
              <a:rPr lang="en-US" sz="1800" baseline="-25000" dirty="0"/>
              <a:t>i</a:t>
            </a:r>
            <a:r>
              <a:rPr lang="en-US" sz="1800" dirty="0"/>
              <a:t> into memory, and </a:t>
            </a:r>
            <a:r>
              <a:rPr lang="en-US" sz="1800" dirty="0" err="1"/>
              <a:t>bulid</a:t>
            </a:r>
            <a:r>
              <a:rPr lang="en-US" sz="1800" dirty="0"/>
              <a:t> a hash index on it (S</a:t>
            </a:r>
            <a:r>
              <a:rPr lang="en-US" sz="1800" baseline="-25000" dirty="0"/>
              <a:t>i</a:t>
            </a:r>
            <a:r>
              <a:rPr lang="en-US" sz="1800" dirty="0"/>
              <a:t> fits in memory)</a:t>
            </a:r>
          </a:p>
          <a:p>
            <a:pPr lvl="1">
              <a:lnSpc>
                <a:spcPct val="120000"/>
              </a:lnSpc>
            </a:pPr>
            <a:r>
              <a:rPr lang="en-US" sz="1800" dirty="0"/>
              <a:t>Read R</a:t>
            </a:r>
            <a:r>
              <a:rPr lang="en-US" sz="1800" baseline="-25000" dirty="0"/>
              <a:t>i </a:t>
            </a:r>
            <a:r>
              <a:rPr lang="en-US" sz="1800" dirty="0"/>
              <a:t>block by block, and use the hash index to find matches.</a:t>
            </a:r>
          </a:p>
          <a:p>
            <a:pPr>
              <a:lnSpc>
                <a:spcPct val="120000"/>
              </a:lnSpc>
            </a:pPr>
            <a:r>
              <a:rPr lang="en-US" sz="1900" dirty="0"/>
              <a:t>Cost ?</a:t>
            </a:r>
          </a:p>
          <a:p>
            <a:pPr lvl="1"/>
            <a:r>
              <a:rPr lang="en-US" sz="1800" dirty="0"/>
              <a:t>We read and write the two relations thrice (instead of once)</a:t>
            </a:r>
            <a:endParaRPr lang="en-US" sz="1900" i="1" dirty="0">
              <a:sym typeface="Symbol" charset="2"/>
            </a:endParaRPr>
          </a:p>
          <a:p>
            <a:endParaRPr lang="en-US" sz="1000" dirty="0"/>
          </a:p>
        </p:txBody>
      </p:sp>
    </p:spTree>
    <p:extLst>
      <p:ext uri="{BB962C8B-B14F-4D97-AF65-F5344CB8AC3E}">
        <p14:creationId xmlns:p14="http://schemas.microsoft.com/office/powerpoint/2010/main" val="232191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7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79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ChangeArrowheads="1"/>
          </p:cNvSpPr>
          <p:nvPr>
            <p:ph type="title"/>
          </p:nvPr>
        </p:nvSpPr>
        <p:spPr>
          <a:xfrm>
            <a:off x="457200" y="0"/>
            <a:ext cx="7543800" cy="1020763"/>
          </a:xfrm>
        </p:spPr>
        <p:txBody>
          <a:bodyPr/>
          <a:lstStyle/>
          <a:p>
            <a:r>
              <a:rPr lang="en-US"/>
              <a:t>Hash Join</a:t>
            </a:r>
          </a:p>
        </p:txBody>
      </p:sp>
      <p:pic>
        <p:nvPicPr>
          <p:cNvPr id="1453061" name="Picture 5"/>
          <p:cNvPicPr>
            <a:picLocks noChangeAspect="1" noChangeArrowheads="1"/>
          </p:cNvPicPr>
          <p:nvPr/>
        </p:nvPicPr>
        <p:blipFill>
          <a:blip r:embed="rId2"/>
          <a:srcRect l="13301" t="546" r="12894" b="1091"/>
          <a:stretch>
            <a:fillRect/>
          </a:stretch>
        </p:blipFill>
        <p:spPr bwMode="auto">
          <a:xfrm>
            <a:off x="2205038" y="1165225"/>
            <a:ext cx="5153025" cy="5151438"/>
          </a:xfrm>
          <a:prstGeom prst="rect">
            <a:avLst/>
          </a:prstGeom>
          <a:noFill/>
          <a:ln w="38100" cmpd="dbl">
            <a:solidFill>
              <a:schemeClr val="tx2"/>
            </a:solidFill>
            <a:miter lim="800000"/>
            <a:headEnd/>
            <a:tailEnd/>
          </a:ln>
          <a:effectLst/>
        </p:spPr>
      </p:pic>
    </p:spTree>
    <p:extLst>
      <p:ext uri="{BB962C8B-B14F-4D97-AF65-F5344CB8AC3E}">
        <p14:creationId xmlns:p14="http://schemas.microsoft.com/office/powerpoint/2010/main" val="31355409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ChangeArrowheads="1"/>
          </p:cNvSpPr>
          <p:nvPr>
            <p:ph type="title"/>
          </p:nvPr>
        </p:nvSpPr>
        <p:spPr>
          <a:xfrm>
            <a:off x="457200" y="0"/>
            <a:ext cx="7543800" cy="1020763"/>
          </a:xfrm>
        </p:spPr>
        <p:txBody>
          <a:bodyPr/>
          <a:lstStyle/>
          <a:p>
            <a:r>
              <a:rPr lang="en-US"/>
              <a:t>Hash Join: Issues</a:t>
            </a:r>
          </a:p>
        </p:txBody>
      </p:sp>
      <p:sp>
        <p:nvSpPr>
          <p:cNvPr id="1455107" name="Rectangle 3"/>
          <p:cNvSpPr>
            <a:spLocks noGrp="1" noChangeArrowheads="1"/>
          </p:cNvSpPr>
          <p:nvPr>
            <p:ph type="body" idx="1"/>
          </p:nvPr>
        </p:nvSpPr>
        <p:spPr>
          <a:xfrm>
            <a:off x="457200" y="1524000"/>
            <a:ext cx="8556625" cy="4953000"/>
          </a:xfrm>
        </p:spPr>
        <p:txBody>
          <a:bodyPr/>
          <a:lstStyle/>
          <a:p>
            <a:pPr>
              <a:lnSpc>
                <a:spcPct val="120000"/>
              </a:lnSpc>
            </a:pPr>
            <a:r>
              <a:rPr lang="en-US" sz="2000" dirty="0"/>
              <a:t>How to guarantee that the partitions of </a:t>
            </a:r>
            <a:r>
              <a:rPr lang="en-US" sz="2000" i="1" dirty="0"/>
              <a:t>S </a:t>
            </a:r>
            <a:r>
              <a:rPr lang="en-US" sz="2000" dirty="0"/>
              <a:t>all fit in memory ?</a:t>
            </a:r>
          </a:p>
          <a:p>
            <a:pPr lvl="1">
              <a:lnSpc>
                <a:spcPct val="120000"/>
              </a:lnSpc>
            </a:pPr>
            <a:r>
              <a:rPr lang="en-US" sz="1800" dirty="0"/>
              <a:t>Say S = 10000 blocks, Memory = M = 100 blocks</a:t>
            </a:r>
          </a:p>
          <a:p>
            <a:pPr lvl="1">
              <a:lnSpc>
                <a:spcPct val="120000"/>
              </a:lnSpc>
            </a:pPr>
            <a:r>
              <a:rPr lang="en-US" sz="1800" dirty="0"/>
              <a:t>Use a hash function that hashes to 100 different values ?</a:t>
            </a:r>
          </a:p>
          <a:p>
            <a:pPr lvl="2">
              <a:lnSpc>
                <a:spcPct val="120000"/>
              </a:lnSpc>
            </a:pPr>
            <a:r>
              <a:rPr lang="en-US" sz="1700" dirty="0" err="1"/>
              <a:t>Eg.</a:t>
            </a:r>
            <a:r>
              <a:rPr lang="en-US" sz="1700" dirty="0"/>
              <a:t> </a:t>
            </a:r>
            <a:r>
              <a:rPr lang="en-US" sz="1700" i="1" dirty="0"/>
              <a:t>h1(a) = a % 100 ?</a:t>
            </a:r>
          </a:p>
          <a:p>
            <a:pPr lvl="1">
              <a:lnSpc>
                <a:spcPct val="120000"/>
              </a:lnSpc>
            </a:pPr>
            <a:r>
              <a:rPr lang="en-US" sz="1800" dirty="0"/>
              <a:t>Problem: Impossible to guarantee uniform split</a:t>
            </a:r>
          </a:p>
          <a:p>
            <a:pPr lvl="2">
              <a:lnSpc>
                <a:spcPct val="120000"/>
              </a:lnSpc>
            </a:pPr>
            <a:r>
              <a:rPr lang="en-US" sz="1700" dirty="0"/>
              <a:t>Some partitions will be larger than 100 blocks, some will be smaller</a:t>
            </a:r>
          </a:p>
          <a:p>
            <a:pPr lvl="1">
              <a:lnSpc>
                <a:spcPct val="120000"/>
              </a:lnSpc>
            </a:pPr>
            <a:r>
              <a:rPr lang="en-US" sz="1800" dirty="0"/>
              <a:t>Use a hash function that hashes to </a:t>
            </a:r>
            <a:r>
              <a:rPr lang="en-US" sz="1800" i="1" dirty="0"/>
              <a:t>100*f </a:t>
            </a:r>
            <a:r>
              <a:rPr lang="en-US" sz="1800" dirty="0"/>
              <a:t>different values</a:t>
            </a:r>
          </a:p>
          <a:p>
            <a:pPr lvl="2">
              <a:lnSpc>
                <a:spcPct val="120000"/>
              </a:lnSpc>
            </a:pPr>
            <a:r>
              <a:rPr lang="en-US" sz="1700" i="1" dirty="0"/>
              <a:t>f </a:t>
            </a:r>
            <a:r>
              <a:rPr lang="en-US" sz="1700" dirty="0"/>
              <a:t>is called fudge factor, typically around 1.2</a:t>
            </a:r>
          </a:p>
          <a:p>
            <a:pPr lvl="2">
              <a:lnSpc>
                <a:spcPct val="120000"/>
              </a:lnSpc>
            </a:pPr>
            <a:r>
              <a:rPr lang="en-US" sz="1700" dirty="0"/>
              <a:t>So we may consider </a:t>
            </a:r>
            <a:r>
              <a:rPr lang="en-US" sz="1700" i="1" dirty="0"/>
              <a:t>h1(a) = a % 120.</a:t>
            </a:r>
          </a:p>
          <a:p>
            <a:pPr lvl="2">
              <a:lnSpc>
                <a:spcPct val="120000"/>
              </a:lnSpc>
            </a:pPr>
            <a:r>
              <a:rPr lang="en-US" sz="1700" dirty="0"/>
              <a:t>This is okay IF </a:t>
            </a:r>
            <a:r>
              <a:rPr lang="en-US" sz="1700" i="1" dirty="0"/>
              <a:t>a </a:t>
            </a:r>
            <a:r>
              <a:rPr lang="en-US" sz="1700" dirty="0"/>
              <a:t>is uniformly distributed</a:t>
            </a:r>
          </a:p>
          <a:p>
            <a:pPr lvl="1">
              <a:lnSpc>
                <a:spcPct val="120000"/>
              </a:lnSpc>
            </a:pPr>
            <a:r>
              <a:rPr lang="en-US" sz="2000" dirty="0"/>
              <a:t>What if the hash function turns out to be bad ?</a:t>
            </a:r>
          </a:p>
          <a:p>
            <a:pPr lvl="2">
              <a:lnSpc>
                <a:spcPct val="120000"/>
              </a:lnSpc>
            </a:pPr>
            <a:r>
              <a:rPr lang="en-US" sz="1600" dirty="0"/>
              <a:t>Repartition using a different hash function (at run time)</a:t>
            </a:r>
            <a:endParaRPr lang="en-US" sz="1700" dirty="0"/>
          </a:p>
          <a:p>
            <a:pPr lvl="2">
              <a:lnSpc>
                <a:spcPct val="120000"/>
              </a:lnSpc>
            </a:pPr>
            <a:endParaRPr lang="en-US" sz="1700" dirty="0"/>
          </a:p>
          <a:p>
            <a:endParaRPr lang="en-US" sz="1000" dirty="0"/>
          </a:p>
        </p:txBody>
      </p:sp>
    </p:spTree>
    <p:extLst>
      <p:ext uri="{BB962C8B-B14F-4D97-AF65-F5344CB8AC3E}">
        <p14:creationId xmlns:p14="http://schemas.microsoft.com/office/powerpoint/2010/main" val="135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510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510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510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510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510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510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510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51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t>Sorting</a:t>
            </a:r>
          </a:p>
        </p:txBody>
      </p:sp>
      <p:sp>
        <p:nvSpPr>
          <p:cNvPr id="323587" name="Rectangle 3"/>
          <p:cNvSpPr>
            <a:spLocks noGrp="1" noChangeArrowheads="1"/>
          </p:cNvSpPr>
          <p:nvPr>
            <p:ph type="body" idx="1"/>
          </p:nvPr>
        </p:nvSpPr>
        <p:spPr>
          <a:xfrm>
            <a:off x="457200" y="1523999"/>
            <a:ext cx="8229600" cy="5032727"/>
          </a:xfrm>
        </p:spPr>
        <p:txBody>
          <a:bodyPr/>
          <a:lstStyle/>
          <a:p>
            <a:r>
              <a:rPr lang="en-US" sz="2400" dirty="0"/>
              <a:t>Commonly required for many operations</a:t>
            </a:r>
          </a:p>
          <a:p>
            <a:pPr lvl="1"/>
            <a:r>
              <a:rPr lang="en-US" sz="2000" dirty="0"/>
              <a:t>Duplicate elimination, group by’s, sort-merge join</a:t>
            </a:r>
          </a:p>
          <a:p>
            <a:pPr lvl="1"/>
            <a:r>
              <a:rPr lang="en-US" sz="2000" dirty="0"/>
              <a:t>Queries may have ASC or DSC in the query</a:t>
            </a:r>
          </a:p>
          <a:p>
            <a:r>
              <a:rPr lang="en-US" sz="2400" dirty="0"/>
              <a:t>One option:</a:t>
            </a:r>
          </a:p>
          <a:p>
            <a:pPr lvl="1"/>
            <a:r>
              <a:rPr lang="en-US" sz="2000" dirty="0"/>
              <a:t>Read the lowest level of the index</a:t>
            </a:r>
          </a:p>
          <a:p>
            <a:pPr lvl="2"/>
            <a:r>
              <a:rPr lang="en-US" sz="1700" dirty="0"/>
              <a:t>May be enough in many cases</a:t>
            </a:r>
          </a:p>
          <a:p>
            <a:pPr lvl="1"/>
            <a:r>
              <a:rPr lang="en-US" sz="2000" dirty="0"/>
              <a:t>But if relation not sorted, this leads to too many random accesses</a:t>
            </a:r>
          </a:p>
          <a:p>
            <a:r>
              <a:rPr lang="en-US" sz="2400" dirty="0"/>
              <a:t>If relation small enough…</a:t>
            </a:r>
          </a:p>
          <a:p>
            <a:pPr lvl="1"/>
            <a:r>
              <a:rPr lang="en-US" sz="2000" dirty="0"/>
              <a:t>Read in memory, use quick sort (</a:t>
            </a:r>
            <a:r>
              <a:rPr lang="en-US" sz="2000" dirty="0" err="1"/>
              <a:t>qsort</a:t>
            </a:r>
            <a:r>
              <a:rPr lang="en-US" sz="2000" dirty="0"/>
              <a:t>() in C)</a:t>
            </a:r>
          </a:p>
          <a:p>
            <a:r>
              <a:rPr lang="en-US" sz="2400" dirty="0"/>
              <a:t>What if relation too large to fit in memory ?</a:t>
            </a:r>
          </a:p>
          <a:p>
            <a:pPr lvl="1"/>
            <a:r>
              <a:rPr lang="en-US" sz="2000" dirty="0">
                <a:solidFill>
                  <a:srgbClr val="FF0000"/>
                </a:solidFill>
              </a:rPr>
              <a:t>External sort-merge</a:t>
            </a:r>
          </a:p>
        </p:txBody>
      </p:sp>
    </p:spTree>
    <p:extLst>
      <p:ext uri="{BB962C8B-B14F-4D97-AF65-F5344CB8AC3E}">
        <p14:creationId xmlns:p14="http://schemas.microsoft.com/office/powerpoint/2010/main" val="18543253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br>
              <a:rPr lang="en-US" dirty="0"/>
            </a:br>
            <a:r>
              <a:rPr lang="en-US" dirty="0"/>
              <a:t>External sort-merge</a:t>
            </a:r>
          </a:p>
        </p:txBody>
      </p:sp>
      <p:sp>
        <p:nvSpPr>
          <p:cNvPr id="323587" name="Rectangle 3"/>
          <p:cNvSpPr>
            <a:spLocks noGrp="1" noChangeArrowheads="1"/>
          </p:cNvSpPr>
          <p:nvPr>
            <p:ph type="body" idx="1"/>
          </p:nvPr>
        </p:nvSpPr>
        <p:spPr>
          <a:xfrm>
            <a:off x="457200" y="1523999"/>
            <a:ext cx="8229600" cy="5032727"/>
          </a:xfrm>
        </p:spPr>
        <p:txBody>
          <a:bodyPr/>
          <a:lstStyle/>
          <a:p>
            <a:r>
              <a:rPr lang="en-US" sz="2400" dirty="0"/>
              <a:t>Divide and Conquer !!</a:t>
            </a:r>
          </a:p>
          <a:p>
            <a:pPr lvl="2"/>
            <a:endParaRPr lang="en-US" sz="1700" dirty="0"/>
          </a:p>
          <a:p>
            <a:r>
              <a:rPr lang="en-US" sz="2400" dirty="0"/>
              <a:t>Let </a:t>
            </a:r>
            <a:r>
              <a:rPr lang="en-US" sz="2400" i="1" dirty="0"/>
              <a:t>M </a:t>
            </a:r>
            <a:r>
              <a:rPr lang="en-US" sz="2400" dirty="0"/>
              <a:t>denote the memory size (in blocks)</a:t>
            </a:r>
          </a:p>
          <a:p>
            <a:pPr lvl="2"/>
            <a:endParaRPr lang="en-US" sz="1700" dirty="0"/>
          </a:p>
          <a:p>
            <a:r>
              <a:rPr lang="en-US" sz="2400" dirty="0"/>
              <a:t>Phase 1:</a:t>
            </a:r>
          </a:p>
          <a:p>
            <a:pPr lvl="1"/>
            <a:r>
              <a:rPr lang="en-US" sz="2000" dirty="0"/>
              <a:t>Read first M blocks of relation, sort, and write it to disk</a:t>
            </a:r>
          </a:p>
          <a:p>
            <a:pPr lvl="1"/>
            <a:r>
              <a:rPr lang="en-US" sz="2000" dirty="0"/>
              <a:t>Read the next M blocks, sort, and write to disk …</a:t>
            </a:r>
          </a:p>
          <a:p>
            <a:pPr lvl="1"/>
            <a:r>
              <a:rPr lang="en-US" sz="2000" dirty="0"/>
              <a:t>Say we have to do this “N” times</a:t>
            </a:r>
          </a:p>
          <a:p>
            <a:pPr lvl="1"/>
            <a:r>
              <a:rPr lang="en-US" sz="2000" dirty="0"/>
              <a:t>Result: </a:t>
            </a:r>
            <a:r>
              <a:rPr lang="en-US" sz="2000" i="1" dirty="0"/>
              <a:t>N </a:t>
            </a:r>
            <a:r>
              <a:rPr lang="en-US" sz="2000" dirty="0"/>
              <a:t>sorted runs of size </a:t>
            </a:r>
            <a:r>
              <a:rPr lang="en-US" sz="2000" i="1" dirty="0"/>
              <a:t>M </a:t>
            </a:r>
            <a:r>
              <a:rPr lang="en-US" sz="2000" dirty="0"/>
              <a:t>blocks each</a:t>
            </a:r>
          </a:p>
          <a:p>
            <a:pPr lvl="2"/>
            <a:endParaRPr lang="en-US" sz="1700" dirty="0"/>
          </a:p>
          <a:p>
            <a:r>
              <a:rPr lang="en-US" sz="2400" dirty="0"/>
              <a:t>Phase 2:</a:t>
            </a:r>
          </a:p>
          <a:p>
            <a:pPr lvl="1"/>
            <a:r>
              <a:rPr lang="en-US" sz="2000" dirty="0"/>
              <a:t>Merge the </a:t>
            </a:r>
            <a:r>
              <a:rPr lang="en-US" sz="2000" i="1" dirty="0"/>
              <a:t>N </a:t>
            </a:r>
            <a:r>
              <a:rPr lang="en-US" sz="2000" dirty="0"/>
              <a:t>runs (</a:t>
            </a:r>
            <a:r>
              <a:rPr lang="en-US" sz="2000" i="1" dirty="0"/>
              <a:t>N-way merge)</a:t>
            </a:r>
            <a:endParaRPr lang="en-US" sz="2000" dirty="0"/>
          </a:p>
          <a:p>
            <a:pPr lvl="1"/>
            <a:r>
              <a:rPr lang="en-US" sz="2000" dirty="0"/>
              <a:t>Can do it in one shot if </a:t>
            </a:r>
            <a:r>
              <a:rPr lang="en-US" sz="2000" i="1" dirty="0"/>
              <a:t>N &lt; M</a:t>
            </a:r>
          </a:p>
        </p:txBody>
      </p:sp>
    </p:spTree>
    <p:extLst>
      <p:ext uri="{BB962C8B-B14F-4D97-AF65-F5344CB8AC3E}">
        <p14:creationId xmlns:p14="http://schemas.microsoft.com/office/powerpoint/2010/main" val="118195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en-US"/>
              <a:t>Storage Hierarchy: Cache</a:t>
            </a:r>
          </a:p>
        </p:txBody>
      </p:sp>
      <p:pic>
        <p:nvPicPr>
          <p:cNvPr id="4" name="Picture 3"/>
          <p:cNvPicPr>
            <a:picLocks noChangeAspect="1"/>
          </p:cNvPicPr>
          <p:nvPr/>
        </p:nvPicPr>
        <p:blipFill>
          <a:blip r:embed="rId2"/>
          <a:stretch>
            <a:fillRect/>
          </a:stretch>
        </p:blipFill>
        <p:spPr>
          <a:xfrm>
            <a:off x="914400" y="1778000"/>
            <a:ext cx="7620000" cy="5080000"/>
          </a:xfrm>
          <a:prstGeom prst="rect">
            <a:avLst/>
          </a:prstGeom>
        </p:spPr>
      </p:pic>
      <p:sp>
        <p:nvSpPr>
          <p:cNvPr id="6" name="Rectangle 5"/>
          <p:cNvSpPr/>
          <p:nvPr/>
        </p:nvSpPr>
        <p:spPr>
          <a:xfrm>
            <a:off x="11378" y="1219200"/>
            <a:ext cx="3951022" cy="369332"/>
          </a:xfrm>
          <a:prstGeom prst="rect">
            <a:avLst/>
          </a:prstGeom>
        </p:spPr>
        <p:txBody>
          <a:bodyPr wrap="none">
            <a:spAutoFit/>
          </a:bodyPr>
          <a:lstStyle/>
          <a:p>
            <a:r>
              <a:rPr lang="en-US" b="1">
                <a:solidFill>
                  <a:srgbClr val="FF0000"/>
                </a:solidFill>
              </a:rPr>
              <a:t>K8 core in the AMD Athlon 64 CPU</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br>
              <a:rPr lang="en-US" dirty="0"/>
            </a:br>
            <a:r>
              <a:rPr lang="en-US" dirty="0"/>
              <a:t>External sort-merge</a:t>
            </a:r>
          </a:p>
        </p:txBody>
      </p:sp>
      <p:sp>
        <p:nvSpPr>
          <p:cNvPr id="323587" name="Rectangle 3"/>
          <p:cNvSpPr>
            <a:spLocks noGrp="1" noChangeArrowheads="1"/>
          </p:cNvSpPr>
          <p:nvPr>
            <p:ph type="body" idx="1"/>
          </p:nvPr>
        </p:nvSpPr>
        <p:spPr>
          <a:xfrm>
            <a:off x="457200" y="1523999"/>
            <a:ext cx="8229600" cy="5032727"/>
          </a:xfrm>
        </p:spPr>
        <p:txBody>
          <a:bodyPr/>
          <a:lstStyle/>
          <a:p>
            <a:r>
              <a:rPr lang="en-US" sz="2400" dirty="0"/>
              <a:t>Phase 1:</a:t>
            </a:r>
          </a:p>
          <a:p>
            <a:pPr lvl="1"/>
            <a:r>
              <a:rPr lang="en-US" sz="2000" dirty="0"/>
              <a:t>Create </a:t>
            </a:r>
            <a:r>
              <a:rPr lang="en-US" sz="2000" i="1" dirty="0"/>
              <a:t>sorted runs of size M </a:t>
            </a:r>
            <a:r>
              <a:rPr lang="en-US" sz="2000" dirty="0"/>
              <a:t>each</a:t>
            </a:r>
          </a:p>
          <a:p>
            <a:pPr lvl="1"/>
            <a:r>
              <a:rPr lang="en-US" sz="2000" dirty="0"/>
              <a:t>Result: </a:t>
            </a:r>
            <a:r>
              <a:rPr lang="en-US" sz="2000" i="1" dirty="0"/>
              <a:t>N </a:t>
            </a:r>
            <a:r>
              <a:rPr lang="en-US" sz="2000" dirty="0"/>
              <a:t>sorted runs of size </a:t>
            </a:r>
            <a:r>
              <a:rPr lang="en-US" sz="2000" i="1" dirty="0"/>
              <a:t>M </a:t>
            </a:r>
            <a:r>
              <a:rPr lang="en-US" sz="2000" dirty="0"/>
              <a:t>blocks each</a:t>
            </a:r>
          </a:p>
          <a:p>
            <a:pPr lvl="2"/>
            <a:endParaRPr lang="en-US" sz="1700" dirty="0"/>
          </a:p>
          <a:p>
            <a:r>
              <a:rPr lang="en-US" sz="2400" dirty="0"/>
              <a:t>Phase 2:</a:t>
            </a:r>
          </a:p>
          <a:p>
            <a:pPr lvl="1"/>
            <a:r>
              <a:rPr lang="en-US" sz="2000" dirty="0"/>
              <a:t>Merge the </a:t>
            </a:r>
            <a:r>
              <a:rPr lang="en-US" sz="2000" i="1" dirty="0"/>
              <a:t>N </a:t>
            </a:r>
            <a:r>
              <a:rPr lang="en-US" sz="2000" dirty="0"/>
              <a:t>runs (</a:t>
            </a:r>
            <a:r>
              <a:rPr lang="en-US" sz="2000" i="1" dirty="0"/>
              <a:t>N-way merge)</a:t>
            </a:r>
            <a:endParaRPr lang="en-US" sz="2000" dirty="0"/>
          </a:p>
          <a:p>
            <a:pPr lvl="1"/>
            <a:r>
              <a:rPr lang="en-US" sz="2000" dirty="0"/>
              <a:t>Can do it in one shot if </a:t>
            </a:r>
            <a:r>
              <a:rPr lang="en-US" sz="2000" i="1" dirty="0"/>
              <a:t>N &lt; M</a:t>
            </a:r>
          </a:p>
          <a:p>
            <a:endParaRPr lang="en-US" sz="2400" i="1" dirty="0"/>
          </a:p>
          <a:p>
            <a:r>
              <a:rPr lang="en-US" sz="2400" dirty="0"/>
              <a:t>What if </a:t>
            </a:r>
            <a:r>
              <a:rPr lang="en-US" sz="2400" i="1" dirty="0"/>
              <a:t>N &gt; M ?</a:t>
            </a:r>
          </a:p>
          <a:p>
            <a:pPr lvl="1"/>
            <a:r>
              <a:rPr lang="en-US" sz="2000" dirty="0"/>
              <a:t>Do it recursively </a:t>
            </a:r>
          </a:p>
          <a:p>
            <a:pPr lvl="1"/>
            <a:r>
              <a:rPr lang="en-US" sz="2000" dirty="0"/>
              <a:t>Not expected to happen</a:t>
            </a:r>
          </a:p>
          <a:p>
            <a:pPr lvl="1"/>
            <a:r>
              <a:rPr lang="en-US" sz="2000" dirty="0"/>
              <a:t>If </a:t>
            </a:r>
            <a:r>
              <a:rPr lang="en-US" sz="2000" i="1" dirty="0"/>
              <a:t>M = </a:t>
            </a:r>
            <a:r>
              <a:rPr lang="en-US" sz="2000" dirty="0"/>
              <a:t>1000 blocks = 4MB  (assuming blocks of 4KB each)</a:t>
            </a:r>
          </a:p>
          <a:p>
            <a:pPr lvl="2"/>
            <a:r>
              <a:rPr lang="en-US" sz="1800" dirty="0"/>
              <a:t>Can sort: 4000MB = 4GB of data </a:t>
            </a:r>
          </a:p>
        </p:txBody>
      </p:sp>
    </p:spTree>
    <p:extLst>
      <p:ext uri="{BB962C8B-B14F-4D97-AF65-F5344CB8AC3E}">
        <p14:creationId xmlns:p14="http://schemas.microsoft.com/office/powerpoint/2010/main" val="38144259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0" y="269022"/>
            <a:ext cx="7812088" cy="457200"/>
          </a:xfrm>
        </p:spPr>
        <p:txBody>
          <a:bodyPr/>
          <a:lstStyle/>
          <a:p>
            <a:r>
              <a:rPr lang="en-US" sz="2800"/>
              <a:t>Example: External Sorting Using Sort-Merge</a:t>
            </a:r>
          </a:p>
        </p:txBody>
      </p:sp>
      <p:pic>
        <p:nvPicPr>
          <p:cNvPr id="325636" name="Picture 4"/>
          <p:cNvPicPr>
            <a:picLocks noChangeAspect="1" noChangeArrowheads="1"/>
          </p:cNvPicPr>
          <p:nvPr/>
        </p:nvPicPr>
        <p:blipFill>
          <a:blip r:embed="rId2"/>
          <a:srcRect l="16736" t="2557" r="18828" b="3021"/>
          <a:stretch>
            <a:fillRect/>
          </a:stretch>
        </p:blipFill>
        <p:spPr bwMode="auto">
          <a:xfrm>
            <a:off x="1752600" y="920750"/>
            <a:ext cx="5070475" cy="5572125"/>
          </a:xfrm>
          <a:prstGeom prst="rect">
            <a:avLst/>
          </a:prstGeom>
          <a:noFill/>
          <a:ln w="76200" cmpd="tri">
            <a:solidFill>
              <a:schemeClr val="tx2"/>
            </a:solidFill>
            <a:miter lim="800000"/>
            <a:headEnd/>
            <a:tailEnd/>
          </a:ln>
          <a:effectLst/>
        </p:spPr>
      </p:pic>
    </p:spTree>
    <p:extLst>
      <p:ext uri="{BB962C8B-B14F-4D97-AF65-F5344CB8AC3E}">
        <p14:creationId xmlns:p14="http://schemas.microsoft.com/office/powerpoint/2010/main" val="1829224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2"/>
          <p:cNvSpPr>
            <a:spLocks noGrp="1" noChangeArrowheads="1"/>
          </p:cNvSpPr>
          <p:nvPr>
            <p:ph type="title"/>
          </p:nvPr>
        </p:nvSpPr>
        <p:spPr>
          <a:xfrm>
            <a:off x="457200" y="0"/>
            <a:ext cx="7543800" cy="1020763"/>
          </a:xfrm>
        </p:spPr>
        <p:txBody>
          <a:bodyPr/>
          <a:lstStyle/>
          <a:p>
            <a:r>
              <a:rPr lang="en-US"/>
              <a:t>Merge-Join (Sort-merge join)</a:t>
            </a:r>
          </a:p>
        </p:txBody>
      </p:sp>
      <p:sp>
        <p:nvSpPr>
          <p:cNvPr id="1477635" name="Rectangle 3"/>
          <p:cNvSpPr>
            <a:spLocks noGrp="1" noChangeArrowheads="1"/>
          </p:cNvSpPr>
          <p:nvPr>
            <p:ph type="body" idx="1"/>
          </p:nvPr>
        </p:nvSpPr>
        <p:spPr>
          <a:xfrm>
            <a:off x="457200" y="1524000"/>
            <a:ext cx="8556625" cy="1935163"/>
          </a:xfrm>
        </p:spPr>
        <p:txBody>
          <a:bodyPr/>
          <a:lstStyle/>
          <a:p>
            <a:pPr>
              <a:lnSpc>
                <a:spcPct val="120000"/>
              </a:lnSpc>
            </a:pPr>
            <a:r>
              <a:rPr lang="en-US" sz="2000"/>
              <a:t>Pre-condition:</a:t>
            </a:r>
          </a:p>
          <a:p>
            <a:pPr lvl="1">
              <a:lnSpc>
                <a:spcPct val="120000"/>
              </a:lnSpc>
            </a:pPr>
            <a:r>
              <a:rPr lang="en-US" sz="2000"/>
              <a:t>The relations must be sorted by the join attribute</a:t>
            </a:r>
          </a:p>
          <a:p>
            <a:pPr lvl="1">
              <a:lnSpc>
                <a:spcPct val="120000"/>
              </a:lnSpc>
            </a:pPr>
            <a:r>
              <a:rPr lang="en-US" sz="2000"/>
              <a:t>If not sorted, can sort first, and then use this algorithms</a:t>
            </a:r>
          </a:p>
          <a:p>
            <a:pPr>
              <a:lnSpc>
                <a:spcPct val="120000"/>
              </a:lnSpc>
            </a:pPr>
            <a:r>
              <a:rPr lang="en-US" sz="2100"/>
              <a:t>Called “sort-merge join” sometimes</a:t>
            </a:r>
          </a:p>
          <a:p>
            <a:pPr lvl="1">
              <a:lnSpc>
                <a:spcPct val="120000"/>
              </a:lnSpc>
              <a:buFont typeface="Wingdings" charset="2"/>
              <a:buNone/>
            </a:pPr>
            <a:endParaRPr lang="en-US" sz="2000"/>
          </a:p>
        </p:txBody>
      </p:sp>
      <p:pic>
        <p:nvPicPr>
          <p:cNvPr id="1477636" name="Picture 4"/>
          <p:cNvPicPr>
            <a:picLocks noChangeAspect="1" noChangeArrowheads="1"/>
          </p:cNvPicPr>
          <p:nvPr/>
        </p:nvPicPr>
        <p:blipFill>
          <a:blip r:embed="rId2"/>
          <a:srcRect l="12807" t="4520" r="14500" b="4018"/>
          <a:stretch>
            <a:fillRect/>
          </a:stretch>
        </p:blipFill>
        <p:spPr bwMode="auto">
          <a:xfrm>
            <a:off x="5284788" y="3533775"/>
            <a:ext cx="3186112" cy="3006725"/>
          </a:xfrm>
          <a:prstGeom prst="rect">
            <a:avLst/>
          </a:prstGeom>
          <a:noFill/>
          <a:ln w="76200" cmpd="tri">
            <a:solidFill>
              <a:schemeClr val="tx2"/>
            </a:solidFill>
            <a:miter lim="800000"/>
            <a:headEnd/>
            <a:tailEnd/>
          </a:ln>
          <a:effectLst/>
        </p:spPr>
      </p:pic>
      <p:sp>
        <p:nvSpPr>
          <p:cNvPr id="1477637" name="Text Box 5"/>
          <p:cNvSpPr txBox="1">
            <a:spLocks noChangeArrowheads="1"/>
          </p:cNvSpPr>
          <p:nvPr/>
        </p:nvSpPr>
        <p:spPr bwMode="auto">
          <a:xfrm>
            <a:off x="842963" y="3455988"/>
            <a:ext cx="2655887" cy="1006475"/>
          </a:xfrm>
          <a:prstGeom prst="rect">
            <a:avLst/>
          </a:prstGeom>
          <a:noFill/>
          <a:ln w="38100">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Arial" charset="0"/>
                <a:ea typeface="+mn-ea"/>
                <a:cs typeface="+mn-cs"/>
              </a:rPr>
              <a:t>select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Arial" charset="0"/>
                <a:ea typeface="+mn-ea"/>
                <a:cs typeface="+mn-cs"/>
              </a:rPr>
              <a:t>from r, 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Arial" charset="0"/>
                <a:ea typeface="+mn-ea"/>
                <a:cs typeface="+mn-cs"/>
              </a:rPr>
              <a:t>where r.a1 = s.a1</a:t>
            </a:r>
          </a:p>
        </p:txBody>
      </p:sp>
      <p:sp>
        <p:nvSpPr>
          <p:cNvPr id="1477638" name="Text Box 6"/>
          <p:cNvSpPr txBox="1">
            <a:spLocks noChangeArrowheads="1"/>
          </p:cNvSpPr>
          <p:nvPr/>
        </p:nvSpPr>
        <p:spPr bwMode="auto">
          <a:xfrm>
            <a:off x="177800" y="4778375"/>
            <a:ext cx="4718050" cy="1600200"/>
          </a:xfrm>
          <a:prstGeom prst="rect">
            <a:avLst/>
          </a:prstGeom>
          <a:noFill/>
          <a:ln w="38100">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mn-cs"/>
              </a:rPr>
              <a:t>Step:</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mn-cs"/>
              </a:rPr>
              <a:t>    1. Compare the tuples at pr and ps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mn-cs"/>
              </a:rPr>
              <a:t>    2. Move pointers down the list</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mn-cs"/>
              </a:rPr>
              <a:t>         - Depending on the join condition</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mn-cs"/>
              </a:rPr>
              <a:t>    3. Repeat </a:t>
            </a:r>
          </a:p>
        </p:txBody>
      </p:sp>
    </p:spTree>
    <p:extLst>
      <p:ext uri="{BB962C8B-B14F-4D97-AF65-F5344CB8AC3E}">
        <p14:creationId xmlns:p14="http://schemas.microsoft.com/office/powerpoint/2010/main" val="31616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7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76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7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37" grpId="0"/>
      <p:bldP spid="147763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p:cNvSpPr>
            <a:spLocks noGrp="1" noChangeArrowheads="1"/>
          </p:cNvSpPr>
          <p:nvPr>
            <p:ph type="title"/>
          </p:nvPr>
        </p:nvSpPr>
        <p:spPr>
          <a:xfrm>
            <a:off x="457200" y="0"/>
            <a:ext cx="7543800" cy="1020763"/>
          </a:xfrm>
        </p:spPr>
        <p:txBody>
          <a:bodyPr/>
          <a:lstStyle/>
          <a:p>
            <a:r>
              <a:rPr lang="en-US"/>
              <a:t>Merge-Join (Sort-merge join)</a:t>
            </a:r>
          </a:p>
        </p:txBody>
      </p:sp>
      <p:sp>
        <p:nvSpPr>
          <p:cNvPr id="1478659" name="Rectangle 3"/>
          <p:cNvSpPr>
            <a:spLocks noGrp="1" noChangeArrowheads="1"/>
          </p:cNvSpPr>
          <p:nvPr>
            <p:ph type="body" idx="1"/>
          </p:nvPr>
        </p:nvSpPr>
        <p:spPr>
          <a:xfrm>
            <a:off x="457200" y="1524000"/>
            <a:ext cx="8556625" cy="4891088"/>
          </a:xfrm>
        </p:spPr>
        <p:txBody>
          <a:bodyPr/>
          <a:lstStyle/>
          <a:p>
            <a:pPr>
              <a:lnSpc>
                <a:spcPct val="120000"/>
              </a:lnSpc>
            </a:pPr>
            <a:r>
              <a:rPr lang="en-US" sz="1900"/>
              <a:t>Cost:</a:t>
            </a:r>
          </a:p>
          <a:p>
            <a:pPr lvl="1">
              <a:lnSpc>
                <a:spcPct val="120000"/>
              </a:lnSpc>
            </a:pPr>
            <a:r>
              <a:rPr lang="en-US" sz="2000"/>
              <a:t>If the relations sorted, then just</a:t>
            </a:r>
          </a:p>
          <a:p>
            <a:pPr lvl="2">
              <a:lnSpc>
                <a:spcPct val="120000"/>
              </a:lnSpc>
            </a:pPr>
            <a:r>
              <a:rPr lang="en-US" sz="1800"/>
              <a:t>b</a:t>
            </a:r>
            <a:r>
              <a:rPr lang="en-US" sz="1800" baseline="-25000"/>
              <a:t>r</a:t>
            </a:r>
            <a:r>
              <a:rPr lang="en-US" sz="1800"/>
              <a:t> + b</a:t>
            </a:r>
            <a:r>
              <a:rPr lang="en-US" sz="1800" baseline="-25000"/>
              <a:t>s</a:t>
            </a:r>
            <a:r>
              <a:rPr lang="en-US" sz="1800"/>
              <a:t> block transfers, some seeks depending on memory size</a:t>
            </a:r>
          </a:p>
          <a:p>
            <a:pPr lvl="1">
              <a:lnSpc>
                <a:spcPct val="120000"/>
              </a:lnSpc>
            </a:pPr>
            <a:r>
              <a:rPr lang="en-US" sz="2000"/>
              <a:t>What if not sorted ?</a:t>
            </a:r>
          </a:p>
          <a:p>
            <a:pPr lvl="2">
              <a:lnSpc>
                <a:spcPct val="120000"/>
              </a:lnSpc>
            </a:pPr>
            <a:r>
              <a:rPr lang="en-US" sz="1800"/>
              <a:t>Then sort the relations first</a:t>
            </a:r>
          </a:p>
          <a:p>
            <a:pPr lvl="2">
              <a:lnSpc>
                <a:spcPct val="120000"/>
              </a:lnSpc>
            </a:pPr>
            <a:r>
              <a:rPr lang="en-US" sz="1800"/>
              <a:t>In many cases, still very good performance</a:t>
            </a:r>
          </a:p>
          <a:p>
            <a:pPr lvl="2">
              <a:lnSpc>
                <a:spcPct val="120000"/>
              </a:lnSpc>
            </a:pPr>
            <a:r>
              <a:rPr lang="en-US" sz="1800"/>
              <a:t>Typically comparable to hash join</a:t>
            </a:r>
          </a:p>
          <a:p>
            <a:pPr>
              <a:lnSpc>
                <a:spcPct val="120000"/>
              </a:lnSpc>
            </a:pPr>
            <a:r>
              <a:rPr lang="en-US" sz="2100"/>
              <a:t>Observation:</a:t>
            </a:r>
          </a:p>
          <a:p>
            <a:pPr lvl="1">
              <a:lnSpc>
                <a:spcPct val="120000"/>
              </a:lnSpc>
            </a:pPr>
            <a:r>
              <a:rPr lang="en-US" sz="2000"/>
              <a:t>The final join result will also be sorted on </a:t>
            </a:r>
            <a:r>
              <a:rPr lang="en-US" sz="2000" i="1"/>
              <a:t>a1</a:t>
            </a:r>
          </a:p>
          <a:p>
            <a:pPr lvl="1">
              <a:lnSpc>
                <a:spcPct val="120000"/>
              </a:lnSpc>
            </a:pPr>
            <a:r>
              <a:rPr lang="en-US" sz="2000"/>
              <a:t>This might make further operations easier to do</a:t>
            </a:r>
          </a:p>
          <a:p>
            <a:pPr lvl="2">
              <a:lnSpc>
                <a:spcPct val="120000"/>
              </a:lnSpc>
            </a:pPr>
            <a:r>
              <a:rPr lang="en-US" sz="1800"/>
              <a:t>E.g. duplicate elimination</a:t>
            </a:r>
          </a:p>
        </p:txBody>
      </p:sp>
    </p:spTree>
    <p:extLst>
      <p:ext uri="{BB962C8B-B14F-4D97-AF65-F5344CB8AC3E}">
        <p14:creationId xmlns:p14="http://schemas.microsoft.com/office/powerpoint/2010/main" val="27340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86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86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86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865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86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86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865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8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2"/>
          <p:cNvSpPr>
            <a:spLocks noGrp="1" noChangeArrowheads="1"/>
          </p:cNvSpPr>
          <p:nvPr>
            <p:ph type="title"/>
          </p:nvPr>
        </p:nvSpPr>
        <p:spPr>
          <a:xfrm>
            <a:off x="457200" y="0"/>
            <a:ext cx="7543800" cy="1020763"/>
          </a:xfrm>
        </p:spPr>
        <p:txBody>
          <a:bodyPr/>
          <a:lstStyle/>
          <a:p>
            <a:r>
              <a:rPr lang="en-US" dirty="0"/>
              <a:t>Joins: Summary</a:t>
            </a:r>
          </a:p>
        </p:txBody>
      </p:sp>
      <p:sp>
        <p:nvSpPr>
          <p:cNvPr id="1465347" name="Rectangle 3"/>
          <p:cNvSpPr>
            <a:spLocks noGrp="1" noChangeArrowheads="1"/>
          </p:cNvSpPr>
          <p:nvPr>
            <p:ph type="body" idx="1"/>
          </p:nvPr>
        </p:nvSpPr>
        <p:spPr>
          <a:xfrm>
            <a:off x="457200" y="1524000"/>
            <a:ext cx="8556625" cy="4953000"/>
          </a:xfrm>
        </p:spPr>
        <p:txBody>
          <a:bodyPr/>
          <a:lstStyle/>
          <a:p>
            <a:pPr>
              <a:lnSpc>
                <a:spcPct val="120000"/>
              </a:lnSpc>
            </a:pPr>
            <a:r>
              <a:rPr lang="en-US" sz="2000"/>
              <a:t>Nested-loops </a:t>
            </a:r>
            <a:r>
              <a:rPr lang="en-US" sz="2000" dirty="0"/>
              <a:t>join</a:t>
            </a:r>
          </a:p>
          <a:p>
            <a:pPr lvl="1">
              <a:lnSpc>
                <a:spcPct val="120000"/>
              </a:lnSpc>
            </a:pPr>
            <a:r>
              <a:rPr lang="en-US" sz="1800" dirty="0"/>
              <a:t>Can always be applied irrespective of the join condition</a:t>
            </a:r>
          </a:p>
          <a:p>
            <a:pPr>
              <a:lnSpc>
                <a:spcPct val="120000"/>
              </a:lnSpc>
            </a:pPr>
            <a:r>
              <a:rPr lang="en-US" sz="2000" dirty="0"/>
              <a:t>Index Nested-loops join</a:t>
            </a:r>
          </a:p>
          <a:p>
            <a:pPr lvl="1">
              <a:lnSpc>
                <a:spcPct val="120000"/>
              </a:lnSpc>
            </a:pPr>
            <a:r>
              <a:rPr lang="en-US" sz="1800" dirty="0"/>
              <a:t>Only applies if an appropriate index exists</a:t>
            </a:r>
          </a:p>
          <a:p>
            <a:pPr>
              <a:lnSpc>
                <a:spcPct val="120000"/>
              </a:lnSpc>
            </a:pPr>
            <a:r>
              <a:rPr lang="en-US" sz="2000" dirty="0"/>
              <a:t>Hash joins – only for </a:t>
            </a:r>
            <a:r>
              <a:rPr lang="en-US" sz="2000" dirty="0" err="1"/>
              <a:t>equi</a:t>
            </a:r>
            <a:r>
              <a:rPr lang="en-US" sz="2000" dirty="0"/>
              <a:t>-joins</a:t>
            </a:r>
          </a:p>
          <a:p>
            <a:pPr lvl="1">
              <a:lnSpc>
                <a:spcPct val="120000"/>
              </a:lnSpc>
            </a:pPr>
            <a:r>
              <a:rPr lang="en-US" sz="1800" dirty="0"/>
              <a:t>Join algorithm of choice when the relations are large</a:t>
            </a:r>
          </a:p>
          <a:p>
            <a:pPr>
              <a:lnSpc>
                <a:spcPct val="120000"/>
              </a:lnSpc>
            </a:pPr>
            <a:r>
              <a:rPr lang="en-US" sz="2000" dirty="0"/>
              <a:t>Sort-merge join</a:t>
            </a:r>
          </a:p>
          <a:p>
            <a:pPr lvl="1">
              <a:lnSpc>
                <a:spcPct val="120000"/>
              </a:lnSpc>
            </a:pPr>
            <a:r>
              <a:rPr lang="en-US" sz="1800" dirty="0"/>
              <a:t>Very commonly used – especially since relations are typically sorted</a:t>
            </a:r>
          </a:p>
          <a:p>
            <a:pPr lvl="1">
              <a:lnSpc>
                <a:spcPct val="120000"/>
              </a:lnSpc>
            </a:pPr>
            <a:r>
              <a:rPr lang="en-US" sz="1800" dirty="0"/>
              <a:t>Sorted results commonly desired at the output</a:t>
            </a:r>
          </a:p>
          <a:p>
            <a:pPr lvl="2">
              <a:lnSpc>
                <a:spcPct val="120000"/>
              </a:lnSpc>
            </a:pPr>
            <a:r>
              <a:rPr lang="en-US" sz="1500" dirty="0"/>
              <a:t>To answer group by queries, for duplicate elimination, because of ASC/DSC </a:t>
            </a:r>
          </a:p>
        </p:txBody>
      </p:sp>
    </p:spTree>
    <p:extLst>
      <p:ext uri="{BB962C8B-B14F-4D97-AF65-F5344CB8AC3E}">
        <p14:creationId xmlns:p14="http://schemas.microsoft.com/office/powerpoint/2010/main" val="275618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53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534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53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53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534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534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6534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53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ChangeArrowheads="1"/>
          </p:cNvSpPr>
          <p:nvPr>
            <p:ph type="title"/>
          </p:nvPr>
        </p:nvSpPr>
        <p:spPr>
          <a:xfrm>
            <a:off x="457200" y="0"/>
            <a:ext cx="7543800" cy="1020763"/>
          </a:xfrm>
        </p:spPr>
        <p:txBody>
          <a:bodyPr/>
          <a:lstStyle/>
          <a:p>
            <a:r>
              <a:rPr lang="en-US"/>
              <a:t>Group By and Aggregation</a:t>
            </a:r>
          </a:p>
        </p:txBody>
      </p:sp>
      <p:sp>
        <p:nvSpPr>
          <p:cNvPr id="1467395" name="Rectangle 3"/>
          <p:cNvSpPr>
            <a:spLocks noGrp="1" noChangeArrowheads="1"/>
          </p:cNvSpPr>
          <p:nvPr>
            <p:ph type="body" idx="1"/>
          </p:nvPr>
        </p:nvSpPr>
        <p:spPr>
          <a:xfrm>
            <a:off x="457200" y="1524000"/>
            <a:ext cx="8556625" cy="4953000"/>
          </a:xfrm>
        </p:spPr>
        <p:txBody>
          <a:bodyPr/>
          <a:lstStyle/>
          <a:p>
            <a:pPr>
              <a:lnSpc>
                <a:spcPct val="80000"/>
              </a:lnSpc>
              <a:buFont typeface="Wingdings" charset="2"/>
              <a:buNone/>
            </a:pPr>
            <a:r>
              <a:rPr lang="en-US" sz="2500" i="1"/>
              <a:t>select a, count(b)  </a:t>
            </a:r>
          </a:p>
          <a:p>
            <a:pPr>
              <a:lnSpc>
                <a:spcPct val="80000"/>
              </a:lnSpc>
              <a:buFont typeface="Wingdings" charset="2"/>
              <a:buNone/>
            </a:pPr>
            <a:r>
              <a:rPr lang="en-US" sz="2500" i="1"/>
              <a:t>from R </a:t>
            </a:r>
          </a:p>
          <a:p>
            <a:pPr>
              <a:lnSpc>
                <a:spcPct val="80000"/>
              </a:lnSpc>
              <a:buFont typeface="Wingdings" charset="2"/>
              <a:buNone/>
            </a:pPr>
            <a:r>
              <a:rPr lang="en-US" sz="2500" i="1"/>
              <a:t>group by a;</a:t>
            </a:r>
          </a:p>
          <a:p>
            <a:pPr>
              <a:lnSpc>
                <a:spcPct val="80000"/>
              </a:lnSpc>
              <a:buFont typeface="Wingdings" charset="2"/>
              <a:buNone/>
            </a:pPr>
            <a:endParaRPr lang="en-US" sz="2500" i="1"/>
          </a:p>
          <a:p>
            <a:pPr>
              <a:lnSpc>
                <a:spcPct val="80000"/>
              </a:lnSpc>
            </a:pPr>
            <a:r>
              <a:rPr lang="en-US" sz="2500"/>
              <a:t>Hash-based algorithm </a:t>
            </a:r>
          </a:p>
          <a:p>
            <a:pPr>
              <a:lnSpc>
                <a:spcPct val="80000"/>
              </a:lnSpc>
            </a:pPr>
            <a:r>
              <a:rPr lang="en-US" sz="2500"/>
              <a:t>Steps:</a:t>
            </a:r>
          </a:p>
          <a:p>
            <a:pPr lvl="1">
              <a:lnSpc>
                <a:spcPct val="110000"/>
              </a:lnSpc>
            </a:pPr>
            <a:r>
              <a:rPr lang="en-US" sz="2100"/>
              <a:t>Create a hash table on </a:t>
            </a:r>
            <a:r>
              <a:rPr lang="en-US" sz="2100" i="1"/>
              <a:t>a, </a:t>
            </a:r>
            <a:r>
              <a:rPr lang="en-US" sz="2100"/>
              <a:t>and keep the </a:t>
            </a:r>
            <a:r>
              <a:rPr lang="en-US" sz="2100" i="1"/>
              <a:t>count(b) so far</a:t>
            </a:r>
          </a:p>
          <a:p>
            <a:pPr lvl="1">
              <a:lnSpc>
                <a:spcPct val="110000"/>
              </a:lnSpc>
            </a:pPr>
            <a:r>
              <a:rPr lang="en-US" sz="2100"/>
              <a:t>Read </a:t>
            </a:r>
            <a:r>
              <a:rPr lang="en-US" sz="2100" i="1"/>
              <a:t>R </a:t>
            </a:r>
            <a:r>
              <a:rPr lang="en-US" sz="2100"/>
              <a:t>tuples one by one</a:t>
            </a:r>
          </a:p>
          <a:p>
            <a:pPr lvl="1">
              <a:lnSpc>
                <a:spcPct val="110000"/>
              </a:lnSpc>
            </a:pPr>
            <a:r>
              <a:rPr lang="en-US" sz="2100"/>
              <a:t>For a new </a:t>
            </a:r>
            <a:r>
              <a:rPr lang="en-US" sz="2100" i="1"/>
              <a:t>R tuple, “r”</a:t>
            </a:r>
          </a:p>
          <a:p>
            <a:pPr lvl="2">
              <a:lnSpc>
                <a:spcPct val="110000"/>
              </a:lnSpc>
            </a:pPr>
            <a:r>
              <a:rPr lang="en-US" sz="2000"/>
              <a:t>Check if </a:t>
            </a:r>
            <a:r>
              <a:rPr lang="en-US" sz="2000" i="1"/>
              <a:t>r.a </a:t>
            </a:r>
            <a:r>
              <a:rPr lang="en-US" sz="2000"/>
              <a:t>exists in the hash table</a:t>
            </a:r>
          </a:p>
          <a:p>
            <a:pPr lvl="2">
              <a:lnSpc>
                <a:spcPct val="110000"/>
              </a:lnSpc>
            </a:pPr>
            <a:r>
              <a:rPr lang="en-US" sz="2000"/>
              <a:t>If yes, increment the count</a:t>
            </a:r>
          </a:p>
          <a:p>
            <a:pPr lvl="2">
              <a:lnSpc>
                <a:spcPct val="110000"/>
              </a:lnSpc>
            </a:pPr>
            <a:r>
              <a:rPr lang="en-US" sz="2000"/>
              <a:t>If not, insert a new value</a:t>
            </a:r>
          </a:p>
        </p:txBody>
      </p:sp>
    </p:spTree>
    <p:extLst>
      <p:ext uri="{BB962C8B-B14F-4D97-AF65-F5344CB8AC3E}">
        <p14:creationId xmlns:p14="http://schemas.microsoft.com/office/powerpoint/2010/main" val="15476004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a:xfrm>
            <a:off x="457200" y="0"/>
            <a:ext cx="7543800" cy="1020763"/>
          </a:xfrm>
        </p:spPr>
        <p:txBody>
          <a:bodyPr/>
          <a:lstStyle/>
          <a:p>
            <a:r>
              <a:rPr lang="en-US"/>
              <a:t>Group By and Aggregation</a:t>
            </a:r>
          </a:p>
        </p:txBody>
      </p:sp>
      <p:sp>
        <p:nvSpPr>
          <p:cNvPr id="1470467" name="Rectangle 3"/>
          <p:cNvSpPr>
            <a:spLocks noGrp="1" noChangeArrowheads="1"/>
          </p:cNvSpPr>
          <p:nvPr>
            <p:ph type="body" idx="1"/>
          </p:nvPr>
        </p:nvSpPr>
        <p:spPr>
          <a:xfrm>
            <a:off x="457200" y="1524000"/>
            <a:ext cx="8556625" cy="4953000"/>
          </a:xfrm>
        </p:spPr>
        <p:txBody>
          <a:bodyPr/>
          <a:lstStyle/>
          <a:p>
            <a:pPr>
              <a:lnSpc>
                <a:spcPct val="80000"/>
              </a:lnSpc>
              <a:buFont typeface="Wingdings" charset="2"/>
              <a:buNone/>
            </a:pPr>
            <a:r>
              <a:rPr lang="en-US" sz="2500" i="1"/>
              <a:t>select a, count(b)  </a:t>
            </a:r>
          </a:p>
          <a:p>
            <a:pPr>
              <a:lnSpc>
                <a:spcPct val="80000"/>
              </a:lnSpc>
              <a:buFont typeface="Wingdings" charset="2"/>
              <a:buNone/>
            </a:pPr>
            <a:r>
              <a:rPr lang="en-US" sz="2500" i="1"/>
              <a:t>from R </a:t>
            </a:r>
          </a:p>
          <a:p>
            <a:pPr>
              <a:lnSpc>
                <a:spcPct val="80000"/>
              </a:lnSpc>
              <a:buFont typeface="Wingdings" charset="2"/>
              <a:buNone/>
            </a:pPr>
            <a:r>
              <a:rPr lang="en-US" sz="2500" i="1"/>
              <a:t>group by a;</a:t>
            </a:r>
          </a:p>
          <a:p>
            <a:pPr>
              <a:lnSpc>
                <a:spcPct val="80000"/>
              </a:lnSpc>
              <a:buFont typeface="Wingdings" charset="2"/>
              <a:buNone/>
            </a:pPr>
            <a:endParaRPr lang="en-US" sz="2500" i="1"/>
          </a:p>
          <a:p>
            <a:pPr>
              <a:lnSpc>
                <a:spcPct val="80000"/>
              </a:lnSpc>
            </a:pPr>
            <a:r>
              <a:rPr lang="en-US" sz="2500"/>
              <a:t>Sort-based algorithm</a:t>
            </a:r>
          </a:p>
          <a:p>
            <a:pPr>
              <a:lnSpc>
                <a:spcPct val="110000"/>
              </a:lnSpc>
            </a:pPr>
            <a:r>
              <a:rPr lang="en-US" sz="2500"/>
              <a:t>Steps:</a:t>
            </a:r>
          </a:p>
          <a:p>
            <a:pPr lvl="1">
              <a:lnSpc>
                <a:spcPct val="110000"/>
              </a:lnSpc>
            </a:pPr>
            <a:r>
              <a:rPr lang="en-US" sz="2100"/>
              <a:t>Sort </a:t>
            </a:r>
            <a:r>
              <a:rPr lang="en-US" sz="2100" i="1"/>
              <a:t>R </a:t>
            </a:r>
            <a:r>
              <a:rPr lang="en-US" sz="2100"/>
              <a:t>on </a:t>
            </a:r>
            <a:r>
              <a:rPr lang="en-US" sz="2100" i="1"/>
              <a:t>a</a:t>
            </a:r>
          </a:p>
          <a:p>
            <a:pPr lvl="1">
              <a:lnSpc>
                <a:spcPct val="110000"/>
              </a:lnSpc>
            </a:pPr>
            <a:r>
              <a:rPr lang="en-US" sz="2100"/>
              <a:t>Now all tuples in a single group are contigous</a:t>
            </a:r>
          </a:p>
          <a:p>
            <a:pPr lvl="1">
              <a:lnSpc>
                <a:spcPct val="110000"/>
              </a:lnSpc>
            </a:pPr>
            <a:r>
              <a:rPr lang="en-US" sz="2100"/>
              <a:t>Read tuples of </a:t>
            </a:r>
            <a:r>
              <a:rPr lang="en-US" sz="2100" i="1"/>
              <a:t>R (sorted) </a:t>
            </a:r>
            <a:r>
              <a:rPr lang="en-US" sz="2100"/>
              <a:t>one by one and compute the aggregates</a:t>
            </a:r>
          </a:p>
        </p:txBody>
      </p:sp>
    </p:spTree>
    <p:extLst>
      <p:ext uri="{BB962C8B-B14F-4D97-AF65-F5344CB8AC3E}">
        <p14:creationId xmlns:p14="http://schemas.microsoft.com/office/powerpoint/2010/main" val="16790451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a:xfrm>
            <a:off x="457200" y="0"/>
            <a:ext cx="7543800" cy="1020763"/>
          </a:xfrm>
        </p:spPr>
        <p:txBody>
          <a:bodyPr/>
          <a:lstStyle/>
          <a:p>
            <a:r>
              <a:rPr lang="en-US"/>
              <a:t>Group By and Aggregation</a:t>
            </a:r>
          </a:p>
        </p:txBody>
      </p:sp>
      <p:sp>
        <p:nvSpPr>
          <p:cNvPr id="1470467" name="Rectangle 3"/>
          <p:cNvSpPr>
            <a:spLocks noGrp="1" noChangeArrowheads="1"/>
          </p:cNvSpPr>
          <p:nvPr>
            <p:ph type="body" idx="1"/>
          </p:nvPr>
        </p:nvSpPr>
        <p:spPr>
          <a:xfrm>
            <a:off x="179917" y="1524000"/>
            <a:ext cx="8964083" cy="4953000"/>
          </a:xfrm>
        </p:spPr>
        <p:txBody>
          <a:bodyPr/>
          <a:lstStyle/>
          <a:p>
            <a:pPr>
              <a:lnSpc>
                <a:spcPct val="80000"/>
              </a:lnSpc>
              <a:spcAft>
                <a:spcPts val="600"/>
              </a:spcAft>
              <a:buFont typeface="Wingdings" charset="2"/>
              <a:buNone/>
            </a:pPr>
            <a:r>
              <a:rPr lang="en-US" sz="2000" i="1"/>
              <a:t>select a, AGGR(b)  from R group by a;</a:t>
            </a:r>
          </a:p>
          <a:p>
            <a:pPr>
              <a:lnSpc>
                <a:spcPct val="80000"/>
              </a:lnSpc>
              <a:spcAft>
                <a:spcPts val="600"/>
              </a:spcAft>
              <a:buFont typeface="Wingdings" charset="2"/>
              <a:buNone/>
            </a:pPr>
            <a:endParaRPr lang="en-US" sz="2000" i="1"/>
          </a:p>
          <a:p>
            <a:pPr>
              <a:lnSpc>
                <a:spcPct val="80000"/>
              </a:lnSpc>
              <a:spcAft>
                <a:spcPts val="600"/>
              </a:spcAft>
            </a:pPr>
            <a:r>
              <a:rPr lang="en-US" sz="2000"/>
              <a:t>sum(), count(), min(), max(): only need to maintain one value per group</a:t>
            </a:r>
          </a:p>
          <a:p>
            <a:pPr lvl="1">
              <a:lnSpc>
                <a:spcPct val="80000"/>
              </a:lnSpc>
              <a:spcAft>
                <a:spcPts val="600"/>
              </a:spcAft>
            </a:pPr>
            <a:r>
              <a:rPr lang="en-US" sz="1800"/>
              <a:t>Called “distributive”</a:t>
            </a:r>
          </a:p>
          <a:p>
            <a:pPr>
              <a:lnSpc>
                <a:spcPct val="80000"/>
              </a:lnSpc>
              <a:spcAft>
                <a:spcPts val="600"/>
              </a:spcAft>
            </a:pPr>
            <a:r>
              <a:rPr lang="en-US" sz="2000"/>
              <a:t>average() : need to maintain the “sum” and “count” per group</a:t>
            </a:r>
          </a:p>
          <a:p>
            <a:pPr lvl="1">
              <a:lnSpc>
                <a:spcPct val="80000"/>
              </a:lnSpc>
              <a:spcAft>
                <a:spcPts val="600"/>
              </a:spcAft>
            </a:pPr>
            <a:r>
              <a:rPr lang="en-US" sz="1800"/>
              <a:t>Called “algebraic”</a:t>
            </a:r>
          </a:p>
          <a:p>
            <a:pPr>
              <a:lnSpc>
                <a:spcPct val="80000"/>
              </a:lnSpc>
              <a:spcAft>
                <a:spcPts val="600"/>
              </a:spcAft>
            </a:pPr>
            <a:r>
              <a:rPr lang="en-US" sz="2000"/>
              <a:t>stddev(): algebraic, but need to maintain some more state</a:t>
            </a:r>
          </a:p>
          <a:p>
            <a:pPr>
              <a:lnSpc>
                <a:spcPct val="80000"/>
              </a:lnSpc>
              <a:spcAft>
                <a:spcPts val="600"/>
              </a:spcAft>
            </a:pPr>
            <a:r>
              <a:rPr lang="en-US" sz="2000"/>
              <a:t>median(): can do efficiently with sort, but need two passes (called “holistic”)</a:t>
            </a:r>
          </a:p>
          <a:p>
            <a:pPr lvl="1">
              <a:lnSpc>
                <a:spcPct val="80000"/>
              </a:lnSpc>
              <a:spcAft>
                <a:spcPts val="600"/>
              </a:spcAft>
            </a:pPr>
            <a:r>
              <a:rPr lang="en-US" sz="1800"/>
              <a:t>First to find the number of tuples in each group, and then to find the median tuple in each group</a:t>
            </a:r>
          </a:p>
          <a:p>
            <a:pPr>
              <a:lnSpc>
                <a:spcPct val="80000"/>
              </a:lnSpc>
              <a:spcAft>
                <a:spcPts val="600"/>
              </a:spcAft>
            </a:pPr>
            <a:r>
              <a:rPr lang="en-US" sz="2000"/>
              <a:t>count(distinct b): must do duplicate elimination before the count</a:t>
            </a:r>
            <a:r>
              <a:rPr lang="en-US" sz="1600"/>
              <a:t> </a:t>
            </a:r>
          </a:p>
        </p:txBody>
      </p:sp>
    </p:spTree>
    <p:extLst>
      <p:ext uri="{BB962C8B-B14F-4D97-AF65-F5344CB8AC3E}">
        <p14:creationId xmlns:p14="http://schemas.microsoft.com/office/powerpoint/2010/main" val="180321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2"/>
          <p:cNvSpPr>
            <a:spLocks noGrp="1" noChangeArrowheads="1"/>
          </p:cNvSpPr>
          <p:nvPr>
            <p:ph type="title"/>
          </p:nvPr>
        </p:nvSpPr>
        <p:spPr>
          <a:xfrm>
            <a:off x="457200" y="0"/>
            <a:ext cx="7543800" cy="1020763"/>
          </a:xfrm>
        </p:spPr>
        <p:txBody>
          <a:bodyPr/>
          <a:lstStyle/>
          <a:p>
            <a:r>
              <a:rPr lang="en-US"/>
              <a:t>Duplicate Elimination</a:t>
            </a:r>
          </a:p>
        </p:txBody>
      </p:sp>
      <p:sp>
        <p:nvSpPr>
          <p:cNvPr id="1469443" name="Rectangle 3"/>
          <p:cNvSpPr>
            <a:spLocks noGrp="1" noChangeArrowheads="1"/>
          </p:cNvSpPr>
          <p:nvPr>
            <p:ph type="body" idx="1"/>
          </p:nvPr>
        </p:nvSpPr>
        <p:spPr>
          <a:xfrm>
            <a:off x="457200" y="1524000"/>
            <a:ext cx="8556625" cy="4953000"/>
          </a:xfrm>
        </p:spPr>
        <p:txBody>
          <a:bodyPr/>
          <a:lstStyle/>
          <a:p>
            <a:pPr>
              <a:lnSpc>
                <a:spcPct val="80000"/>
              </a:lnSpc>
              <a:buFont typeface="Wingdings" charset="2"/>
              <a:buNone/>
            </a:pPr>
            <a:r>
              <a:rPr lang="en-US" sz="2100" i="1"/>
              <a:t>select distinct a  </a:t>
            </a:r>
          </a:p>
          <a:p>
            <a:pPr>
              <a:lnSpc>
                <a:spcPct val="80000"/>
              </a:lnSpc>
              <a:buFont typeface="Wingdings" charset="2"/>
              <a:buNone/>
            </a:pPr>
            <a:r>
              <a:rPr lang="en-US" sz="2100" i="1"/>
              <a:t>from R ;</a:t>
            </a:r>
          </a:p>
          <a:p>
            <a:pPr>
              <a:lnSpc>
                <a:spcPct val="80000"/>
              </a:lnSpc>
              <a:buFont typeface="Wingdings" charset="2"/>
              <a:buNone/>
            </a:pPr>
            <a:endParaRPr lang="en-US" sz="2100" i="1"/>
          </a:p>
          <a:p>
            <a:pPr>
              <a:lnSpc>
                <a:spcPct val="80000"/>
              </a:lnSpc>
            </a:pPr>
            <a:r>
              <a:rPr lang="en-US" sz="2100"/>
              <a:t>Best done using sorting – Can also be done using hashing</a:t>
            </a:r>
          </a:p>
          <a:p>
            <a:r>
              <a:rPr lang="en-US" sz="2200"/>
              <a:t>Steps:	</a:t>
            </a:r>
          </a:p>
          <a:p>
            <a:pPr lvl="1"/>
            <a:r>
              <a:rPr lang="en-US" sz="2000"/>
              <a:t>Sort the relation </a:t>
            </a:r>
            <a:r>
              <a:rPr lang="en-US" sz="2000" i="1"/>
              <a:t>R</a:t>
            </a:r>
          </a:p>
          <a:p>
            <a:pPr lvl="1"/>
            <a:r>
              <a:rPr lang="en-US" sz="2000"/>
              <a:t>Read tuples of </a:t>
            </a:r>
            <a:r>
              <a:rPr lang="en-US" sz="2000" i="1"/>
              <a:t>R </a:t>
            </a:r>
            <a:r>
              <a:rPr lang="en-US" sz="2000"/>
              <a:t>in sorted order</a:t>
            </a:r>
          </a:p>
          <a:p>
            <a:pPr lvl="1"/>
            <a:r>
              <a:rPr lang="en-US" sz="2000"/>
              <a:t>prev = null;</a:t>
            </a:r>
          </a:p>
          <a:p>
            <a:pPr lvl="1"/>
            <a:r>
              <a:rPr lang="en-US" sz="2000"/>
              <a:t>for each tuple </a:t>
            </a:r>
            <a:r>
              <a:rPr lang="en-US" sz="2000" i="1"/>
              <a:t>r </a:t>
            </a:r>
            <a:r>
              <a:rPr lang="en-US" sz="2000"/>
              <a:t>in </a:t>
            </a:r>
            <a:r>
              <a:rPr lang="en-US" sz="2000" i="1"/>
              <a:t>R (sorted)</a:t>
            </a:r>
          </a:p>
          <a:p>
            <a:pPr lvl="2"/>
            <a:r>
              <a:rPr lang="en-US" sz="1900"/>
              <a:t>if </a:t>
            </a:r>
            <a:r>
              <a:rPr lang="en-US" sz="1900" i="1"/>
              <a:t>r != prev </a:t>
            </a:r>
            <a:r>
              <a:rPr lang="en-US" sz="1900"/>
              <a:t>then</a:t>
            </a:r>
          </a:p>
          <a:p>
            <a:pPr lvl="3"/>
            <a:r>
              <a:rPr lang="en-US" sz="1600"/>
              <a:t>Output   </a:t>
            </a:r>
            <a:r>
              <a:rPr lang="en-US" sz="1600" i="1"/>
              <a:t>r</a:t>
            </a:r>
          </a:p>
          <a:p>
            <a:pPr lvl="3"/>
            <a:r>
              <a:rPr lang="en-US" sz="1600" i="1"/>
              <a:t>prev  =  r</a:t>
            </a:r>
          </a:p>
          <a:p>
            <a:pPr lvl="2"/>
            <a:r>
              <a:rPr lang="en-US" sz="1900"/>
              <a:t>else</a:t>
            </a:r>
          </a:p>
          <a:p>
            <a:pPr lvl="3"/>
            <a:r>
              <a:rPr lang="en-US" sz="1600"/>
              <a:t>Skip </a:t>
            </a:r>
            <a:r>
              <a:rPr lang="en-US" sz="1600" i="1"/>
              <a:t>r</a:t>
            </a:r>
            <a:endParaRPr lang="en-US" sz="1600"/>
          </a:p>
          <a:p>
            <a:pPr>
              <a:buFont typeface="Wingdings" charset="2"/>
              <a:buNone/>
            </a:pPr>
            <a:endParaRPr lang="en-US" sz="2200"/>
          </a:p>
        </p:txBody>
      </p:sp>
    </p:spTree>
    <p:extLst>
      <p:ext uri="{BB962C8B-B14F-4D97-AF65-F5344CB8AC3E}">
        <p14:creationId xmlns:p14="http://schemas.microsoft.com/office/powerpoint/2010/main" val="6370255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ChangeArrowheads="1"/>
          </p:cNvSpPr>
          <p:nvPr>
            <p:ph type="title"/>
          </p:nvPr>
        </p:nvSpPr>
        <p:spPr>
          <a:xfrm>
            <a:off x="457200" y="0"/>
            <a:ext cx="7543800" cy="1020763"/>
          </a:xfrm>
        </p:spPr>
        <p:txBody>
          <a:bodyPr/>
          <a:lstStyle/>
          <a:p>
            <a:r>
              <a:rPr lang="en-US" dirty="0"/>
              <a:t>Set operations</a:t>
            </a:r>
          </a:p>
        </p:txBody>
      </p:sp>
      <p:sp>
        <p:nvSpPr>
          <p:cNvPr id="1471491" name="Rectangle 3"/>
          <p:cNvSpPr>
            <a:spLocks noGrp="1" noChangeArrowheads="1"/>
          </p:cNvSpPr>
          <p:nvPr>
            <p:ph type="body" idx="1"/>
          </p:nvPr>
        </p:nvSpPr>
        <p:spPr>
          <a:xfrm>
            <a:off x="457200" y="1524000"/>
            <a:ext cx="8556625" cy="4953000"/>
          </a:xfrm>
        </p:spPr>
        <p:txBody>
          <a:bodyPr/>
          <a:lstStyle/>
          <a:p>
            <a:pPr>
              <a:lnSpc>
                <a:spcPct val="80000"/>
              </a:lnSpc>
              <a:buFont typeface="Wingdings" charset="2"/>
              <a:buNone/>
            </a:pPr>
            <a:r>
              <a:rPr lang="en-US" sz="2500" i="1" dirty="0"/>
              <a:t>(select * from R) union (select * from S) ; </a:t>
            </a:r>
          </a:p>
          <a:p>
            <a:pPr>
              <a:lnSpc>
                <a:spcPct val="80000"/>
              </a:lnSpc>
              <a:buFont typeface="Wingdings" charset="2"/>
              <a:buNone/>
            </a:pPr>
            <a:r>
              <a:rPr lang="en-US" sz="2500" i="1" dirty="0"/>
              <a:t>(select * from R) intersect (select * from S) ;</a:t>
            </a:r>
          </a:p>
          <a:p>
            <a:pPr>
              <a:lnSpc>
                <a:spcPct val="80000"/>
              </a:lnSpc>
              <a:buFont typeface="Wingdings" charset="2"/>
              <a:buNone/>
            </a:pPr>
            <a:r>
              <a:rPr lang="en-US" sz="2500" i="1" dirty="0"/>
              <a:t>(select * from R) union all (select * from S) ; </a:t>
            </a:r>
          </a:p>
          <a:p>
            <a:pPr>
              <a:lnSpc>
                <a:spcPct val="80000"/>
              </a:lnSpc>
              <a:buFont typeface="Wingdings" charset="2"/>
              <a:buNone/>
            </a:pPr>
            <a:r>
              <a:rPr lang="en-US" sz="2500" i="1" dirty="0"/>
              <a:t>(select * from R) intersect all (select * from S) ;</a:t>
            </a:r>
          </a:p>
          <a:p>
            <a:pPr>
              <a:lnSpc>
                <a:spcPct val="80000"/>
              </a:lnSpc>
              <a:buFont typeface="Wingdings" charset="2"/>
              <a:buNone/>
            </a:pPr>
            <a:endParaRPr lang="en-US" sz="2500" i="1" dirty="0"/>
          </a:p>
          <a:p>
            <a:pPr>
              <a:lnSpc>
                <a:spcPct val="80000"/>
              </a:lnSpc>
            </a:pPr>
            <a:r>
              <a:rPr lang="en-US" sz="2500" dirty="0">
                <a:solidFill>
                  <a:srgbClr val="FF0000"/>
                </a:solidFill>
              </a:rPr>
              <a:t>Remember the rules about duplicates</a:t>
            </a:r>
          </a:p>
          <a:p>
            <a:r>
              <a:rPr lang="en-US" sz="2500" dirty="0"/>
              <a:t>“union all”: just append the </a:t>
            </a:r>
            <a:r>
              <a:rPr lang="en-US" sz="2500" dirty="0" err="1"/>
              <a:t>tuples</a:t>
            </a:r>
            <a:r>
              <a:rPr lang="en-US" sz="2500" dirty="0"/>
              <a:t> of </a:t>
            </a:r>
            <a:r>
              <a:rPr lang="en-US" sz="2500" i="1" dirty="0"/>
              <a:t>R and S</a:t>
            </a:r>
          </a:p>
          <a:p>
            <a:r>
              <a:rPr lang="en-US" sz="2500" i="1" dirty="0"/>
              <a:t>“</a:t>
            </a:r>
            <a:r>
              <a:rPr lang="en-US" sz="2500" dirty="0"/>
              <a:t>union”: append the </a:t>
            </a:r>
            <a:r>
              <a:rPr lang="en-US" sz="2500" dirty="0" err="1"/>
              <a:t>tuples</a:t>
            </a:r>
            <a:r>
              <a:rPr lang="en-US" sz="2500" dirty="0"/>
              <a:t> of </a:t>
            </a:r>
            <a:r>
              <a:rPr lang="en-US" sz="2500" i="1" dirty="0"/>
              <a:t>R and S, and do duplicate elimination</a:t>
            </a:r>
          </a:p>
          <a:p>
            <a:r>
              <a:rPr lang="en-US" sz="2500" i="1" dirty="0"/>
              <a:t>“intersection”</a:t>
            </a:r>
            <a:r>
              <a:rPr lang="en-US" sz="2500" dirty="0"/>
              <a:t>: similar to joins</a:t>
            </a:r>
          </a:p>
          <a:p>
            <a:pPr lvl="1"/>
            <a:r>
              <a:rPr lang="en-US" sz="2100" dirty="0"/>
              <a:t>Find </a:t>
            </a:r>
            <a:r>
              <a:rPr lang="en-US" sz="2100" dirty="0" err="1"/>
              <a:t>tuples</a:t>
            </a:r>
            <a:r>
              <a:rPr lang="en-US" sz="2100" dirty="0"/>
              <a:t> of R and S that are identical on all attributes</a:t>
            </a:r>
          </a:p>
          <a:p>
            <a:pPr lvl="1"/>
            <a:r>
              <a:rPr lang="en-US" sz="2100" dirty="0"/>
              <a:t>Can use </a:t>
            </a:r>
            <a:r>
              <a:rPr lang="en-US" sz="2100" i="1" dirty="0"/>
              <a:t>hash-based or sort-based algorithm</a:t>
            </a:r>
            <a:endParaRPr lang="en-US" sz="2100" dirty="0"/>
          </a:p>
          <a:p>
            <a:pPr>
              <a:lnSpc>
                <a:spcPct val="90000"/>
              </a:lnSpc>
            </a:pPr>
            <a:endParaRPr lang="en-US" sz="2500" dirty="0"/>
          </a:p>
        </p:txBody>
      </p:sp>
    </p:spTree>
    <p:extLst>
      <p:ext uri="{BB962C8B-B14F-4D97-AF65-F5344CB8AC3E}">
        <p14:creationId xmlns:p14="http://schemas.microsoft.com/office/powerpoint/2010/main" val="230153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1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14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149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149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14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2"/>
          <p:cNvSpPr>
            <a:spLocks noGrp="1" noChangeArrowheads="1"/>
          </p:cNvSpPr>
          <p:nvPr>
            <p:ph type="title"/>
          </p:nvPr>
        </p:nvSpPr>
        <p:spPr>
          <a:xfrm>
            <a:off x="451834" y="381000"/>
            <a:ext cx="7543800" cy="1020762"/>
          </a:xfrm>
        </p:spPr>
        <p:txBody>
          <a:bodyPr/>
          <a:lstStyle/>
          <a:p>
            <a:r>
              <a:rPr lang="en-US" dirty="0"/>
              <a:t>Storage Hierarchy: Main Memory</a:t>
            </a:r>
          </a:p>
        </p:txBody>
      </p:sp>
      <p:sp>
        <p:nvSpPr>
          <p:cNvPr id="1328131" name="Rectangle 3"/>
          <p:cNvSpPr>
            <a:spLocks noGrp="1" noChangeArrowheads="1"/>
          </p:cNvSpPr>
          <p:nvPr>
            <p:ph type="body" idx="1"/>
          </p:nvPr>
        </p:nvSpPr>
        <p:spPr>
          <a:xfrm>
            <a:off x="457200" y="1524000"/>
            <a:ext cx="8458200" cy="4876800"/>
          </a:xfrm>
        </p:spPr>
        <p:txBody>
          <a:bodyPr/>
          <a:lstStyle/>
          <a:p>
            <a:pPr>
              <a:lnSpc>
                <a:spcPct val="130000"/>
              </a:lnSpc>
            </a:pPr>
            <a:r>
              <a:rPr lang="en-US" sz="2100" dirty="0"/>
              <a:t>Data must be brought from disks/SSDs into Memory (and then into Caches) for the CPU to access it</a:t>
            </a:r>
          </a:p>
          <a:p>
            <a:pPr lvl="1">
              <a:lnSpc>
                <a:spcPct val="130000"/>
              </a:lnSpc>
            </a:pPr>
            <a:r>
              <a:rPr lang="en-US" sz="1700" dirty="0"/>
              <a:t>CPU has no “direct” connection to the disks/SSDs</a:t>
            </a:r>
          </a:p>
          <a:p>
            <a:pPr>
              <a:lnSpc>
                <a:spcPct val="130000"/>
              </a:lnSpc>
            </a:pPr>
            <a:endParaRPr lang="en-US" sz="2100" dirty="0"/>
          </a:p>
          <a:p>
            <a:pPr>
              <a:lnSpc>
                <a:spcPct val="130000"/>
              </a:lnSpc>
            </a:pPr>
            <a:r>
              <a:rPr lang="en-US" sz="2100" dirty="0"/>
              <a:t>10s or 100s of ns; Volatile (so will not survive a power failure)</a:t>
            </a:r>
          </a:p>
          <a:p>
            <a:pPr>
              <a:lnSpc>
                <a:spcPct val="130000"/>
              </a:lnSpc>
            </a:pPr>
            <a:r>
              <a:rPr lang="en-US" sz="2100" dirty="0"/>
              <a:t>Pretty cheap and dropping: 1GByte &lt; $2-3 today</a:t>
            </a:r>
          </a:p>
          <a:p>
            <a:pPr>
              <a:lnSpc>
                <a:spcPct val="130000"/>
              </a:lnSpc>
            </a:pPr>
            <a:endParaRPr lang="en-US" sz="2100" dirty="0"/>
          </a:p>
          <a:p>
            <a:pPr>
              <a:lnSpc>
                <a:spcPct val="130000"/>
              </a:lnSpc>
            </a:pPr>
            <a:r>
              <a:rPr lang="en-US" sz="2100" dirty="0"/>
              <a:t>Main memory databases very common now-a-days</a:t>
            </a:r>
          </a:p>
          <a:p>
            <a:pPr lvl="1">
              <a:lnSpc>
                <a:spcPct val="130000"/>
              </a:lnSpc>
            </a:pPr>
            <a:r>
              <a:rPr lang="en-US" sz="1700" dirty="0"/>
              <a:t>Dramatically changes the tradeoffs</a:t>
            </a:r>
          </a:p>
          <a:p>
            <a:pPr lvl="1">
              <a:lnSpc>
                <a:spcPct val="130000"/>
              </a:lnSpc>
            </a:pPr>
            <a:r>
              <a:rPr lang="en-US" sz="1700" dirty="0"/>
              <a:t>Don’t need to worry about the disks or SSDs as much</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ChangeArrowheads="1"/>
          </p:cNvSpPr>
          <p:nvPr>
            <p:ph type="title"/>
          </p:nvPr>
        </p:nvSpPr>
        <p:spPr>
          <a:xfrm>
            <a:off x="457200" y="0"/>
            <a:ext cx="7543800" cy="1020763"/>
          </a:xfrm>
        </p:spPr>
        <p:txBody>
          <a:bodyPr/>
          <a:lstStyle/>
          <a:p>
            <a:r>
              <a:rPr lang="en-US" dirty="0"/>
              <a:t>Outer Joins</a:t>
            </a:r>
          </a:p>
        </p:txBody>
      </p:sp>
      <p:sp>
        <p:nvSpPr>
          <p:cNvPr id="1471491" name="Rectangle 3"/>
          <p:cNvSpPr>
            <a:spLocks noGrp="1" noChangeArrowheads="1"/>
          </p:cNvSpPr>
          <p:nvPr>
            <p:ph type="body" idx="1"/>
          </p:nvPr>
        </p:nvSpPr>
        <p:spPr>
          <a:xfrm>
            <a:off x="457200" y="1524000"/>
            <a:ext cx="8556625" cy="4953000"/>
          </a:xfrm>
        </p:spPr>
        <p:txBody>
          <a:bodyPr/>
          <a:lstStyle/>
          <a:p>
            <a:r>
              <a:rPr lang="en-US" sz="2500" dirty="0"/>
              <a:t>Say: R FULL OUTER JOIN S, on </a:t>
            </a:r>
            <a:r>
              <a:rPr lang="en-US" sz="2500" dirty="0" err="1"/>
              <a:t>R.a</a:t>
            </a:r>
            <a:r>
              <a:rPr lang="en-US" sz="2500" dirty="0"/>
              <a:t> = </a:t>
            </a:r>
            <a:r>
              <a:rPr lang="en-US" sz="2500" dirty="0" err="1"/>
              <a:t>S.a</a:t>
            </a:r>
            <a:endParaRPr lang="en-US" sz="2500" dirty="0"/>
          </a:p>
          <a:p>
            <a:r>
              <a:rPr lang="en-US" sz="2500" dirty="0"/>
              <a:t>Need to keep track of which tuples of R “do not match” any tuples from S, and vice versa</a:t>
            </a:r>
          </a:p>
          <a:p>
            <a:pPr lvl="2"/>
            <a:endParaRPr lang="en-US" sz="1800" dirty="0"/>
          </a:p>
          <a:p>
            <a:r>
              <a:rPr lang="en-US" sz="2500" dirty="0"/>
              <a:t>Hash-based, with a hash index on S:</a:t>
            </a:r>
          </a:p>
          <a:p>
            <a:pPr lvl="1"/>
            <a:r>
              <a:rPr lang="en-US" sz="2100" dirty="0"/>
              <a:t>For a tuple r in R, if the probe returns NULL, output r padded with NULLs</a:t>
            </a:r>
          </a:p>
          <a:p>
            <a:pPr lvl="1"/>
            <a:r>
              <a:rPr lang="en-US" sz="2100" dirty="0"/>
              <a:t>For each tuple </a:t>
            </a:r>
            <a:r>
              <a:rPr lang="en-US" sz="2100" i="1" dirty="0"/>
              <a:t>s</a:t>
            </a:r>
            <a:r>
              <a:rPr lang="en-US" sz="2100" dirty="0"/>
              <a:t> in </a:t>
            </a:r>
            <a:r>
              <a:rPr lang="en-US" sz="2100" i="1" dirty="0"/>
              <a:t>S</a:t>
            </a:r>
            <a:r>
              <a:rPr lang="en-US" sz="2100" dirty="0"/>
              <a:t>, maintain a Boolean variable (in the hash table) to track whether </a:t>
            </a:r>
            <a:r>
              <a:rPr lang="en-US" sz="2100" i="1" dirty="0"/>
              <a:t>s</a:t>
            </a:r>
            <a:r>
              <a:rPr lang="en-US" sz="2100" dirty="0"/>
              <a:t> was returned for any probes</a:t>
            </a:r>
          </a:p>
          <a:p>
            <a:pPr lvl="1"/>
            <a:r>
              <a:rPr lang="en-US" sz="2100" dirty="0"/>
              <a:t>At the end, go through the hash table, and look for </a:t>
            </a:r>
            <a:r>
              <a:rPr lang="en-US" sz="2100" i="1" dirty="0"/>
              <a:t>S </a:t>
            </a:r>
            <a:r>
              <a:rPr lang="en-US" sz="2100" dirty="0"/>
              <a:t>tuples that did not match anything</a:t>
            </a:r>
          </a:p>
          <a:p>
            <a:pPr lvl="3"/>
            <a:endParaRPr lang="en-US" sz="1500" dirty="0"/>
          </a:p>
          <a:p>
            <a:r>
              <a:rPr lang="en-US" sz="2500" dirty="0"/>
              <a:t>Merge join can also be adapted in a similar way</a:t>
            </a:r>
          </a:p>
        </p:txBody>
      </p:sp>
    </p:spTree>
    <p:extLst>
      <p:ext uri="{BB962C8B-B14F-4D97-AF65-F5344CB8AC3E}">
        <p14:creationId xmlns:p14="http://schemas.microsoft.com/office/powerpoint/2010/main" val="23368087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Query Processing</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Putting it All Together</a:t>
            </a:r>
          </a:p>
        </p:txBody>
      </p:sp>
    </p:spTree>
    <p:extLst>
      <p:ext uri="{BB962C8B-B14F-4D97-AF65-F5344CB8AC3E}">
        <p14:creationId xmlns:p14="http://schemas.microsoft.com/office/powerpoint/2010/main" val="2242187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Book Chapters</a:t>
            </a:r>
          </a:p>
          <a:p>
            <a:pPr lvl="1"/>
            <a:r>
              <a:rPr lang="en-US" dirty="0">
                <a:latin typeface="Calibri" charset="0"/>
              </a:rPr>
              <a:t>12.7</a:t>
            </a:r>
          </a:p>
          <a:p>
            <a:r>
              <a:rPr lang="en-US" dirty="0">
                <a:latin typeface="Calibri" charset="0"/>
              </a:rPr>
              <a:t>Key topics:</a:t>
            </a:r>
          </a:p>
          <a:p>
            <a:pPr lvl="1"/>
            <a:r>
              <a:rPr lang="en-US" dirty="0">
                <a:latin typeface="Calibri" charset="0"/>
              </a:rPr>
              <a:t>How to put it all together in a query plan</a:t>
            </a:r>
          </a:p>
          <a:p>
            <a:pPr lvl="1"/>
            <a:r>
              <a:rPr lang="en-US" dirty="0">
                <a:latin typeface="Calibri" charset="0"/>
              </a:rPr>
              <a:t>Pipelining vs Materialization</a:t>
            </a:r>
          </a:p>
          <a:p>
            <a:pPr lvl="1"/>
            <a:r>
              <a:rPr lang="en-US" dirty="0">
                <a:latin typeface="Calibri" charset="0"/>
              </a:rPr>
              <a:t>Iterator Interface</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Putting it all together</a:t>
            </a:r>
          </a:p>
        </p:txBody>
      </p:sp>
    </p:spTree>
    <p:extLst>
      <p:ext uri="{BB962C8B-B14F-4D97-AF65-F5344CB8AC3E}">
        <p14:creationId xmlns:p14="http://schemas.microsoft.com/office/powerpoint/2010/main" val="1911514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p:cNvSpPr>
            <a:spLocks noGrp="1" noChangeArrowheads="1"/>
          </p:cNvSpPr>
          <p:nvPr>
            <p:ph type="title"/>
          </p:nvPr>
        </p:nvSpPr>
        <p:spPr>
          <a:xfrm>
            <a:off x="457200" y="0"/>
            <a:ext cx="7543800" cy="1020763"/>
          </a:xfrm>
        </p:spPr>
        <p:txBody>
          <a:bodyPr/>
          <a:lstStyle/>
          <a:p>
            <a:r>
              <a:rPr lang="en-US"/>
              <a:t>Evaluation of Expressions</a:t>
            </a:r>
          </a:p>
        </p:txBody>
      </p:sp>
      <p:sp>
        <p:nvSpPr>
          <p:cNvPr id="1480707" name="Rectangle 3"/>
          <p:cNvSpPr>
            <a:spLocks noGrp="1" noChangeArrowheads="1"/>
          </p:cNvSpPr>
          <p:nvPr>
            <p:ph type="body" idx="1"/>
          </p:nvPr>
        </p:nvSpPr>
        <p:spPr>
          <a:xfrm>
            <a:off x="457200" y="4419600"/>
            <a:ext cx="8556625" cy="2057400"/>
          </a:xfrm>
        </p:spPr>
        <p:txBody>
          <a:bodyPr/>
          <a:lstStyle/>
          <a:p>
            <a:r>
              <a:rPr lang="en-US" sz="2900"/>
              <a:t>Two options:</a:t>
            </a:r>
          </a:p>
          <a:p>
            <a:pPr lvl="1"/>
            <a:r>
              <a:rPr lang="en-US" sz="2700"/>
              <a:t>Materialization</a:t>
            </a:r>
          </a:p>
          <a:p>
            <a:pPr lvl="1"/>
            <a:r>
              <a:rPr lang="en-US" sz="2700"/>
              <a:t>Pipelining</a:t>
            </a:r>
          </a:p>
        </p:txBody>
      </p:sp>
      <p:pic>
        <p:nvPicPr>
          <p:cNvPr id="1480708" name="Picture 4"/>
          <p:cNvPicPr>
            <a:picLocks noChangeAspect="1" noChangeArrowheads="1"/>
          </p:cNvPicPr>
          <p:nvPr/>
        </p:nvPicPr>
        <p:blipFill>
          <a:blip r:embed="rId2"/>
          <a:srcRect l="421" t="8969" r="630" b="9810"/>
          <a:stretch>
            <a:fillRect/>
          </a:stretch>
        </p:blipFill>
        <p:spPr bwMode="auto">
          <a:xfrm>
            <a:off x="3463925" y="1357313"/>
            <a:ext cx="4300538" cy="2647950"/>
          </a:xfrm>
          <a:prstGeom prst="rect">
            <a:avLst/>
          </a:prstGeom>
          <a:noFill/>
          <a:ln w="38100" cmpd="dbl">
            <a:solidFill>
              <a:schemeClr val="tx2"/>
            </a:solidFill>
            <a:miter lim="800000"/>
            <a:headEnd/>
            <a:tailEnd/>
          </a:ln>
          <a:effectLst/>
        </p:spPr>
      </p:pic>
      <p:sp>
        <p:nvSpPr>
          <p:cNvPr id="1480714" name="Text Box 10"/>
          <p:cNvSpPr txBox="1">
            <a:spLocks noChangeArrowheads="1"/>
          </p:cNvSpPr>
          <p:nvPr/>
        </p:nvSpPr>
        <p:spPr bwMode="auto">
          <a:xfrm>
            <a:off x="0" y="1755775"/>
            <a:ext cx="2946400" cy="1190625"/>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select customer-name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from account a, customer 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where a.SSN = c.SSN and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           a.balance &lt; 2500</a:t>
            </a:r>
          </a:p>
        </p:txBody>
      </p:sp>
    </p:spTree>
    <p:extLst>
      <p:ext uri="{BB962C8B-B14F-4D97-AF65-F5344CB8AC3E}">
        <p14:creationId xmlns:p14="http://schemas.microsoft.com/office/powerpoint/2010/main" val="29289974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a:xfrm>
            <a:off x="457200" y="0"/>
            <a:ext cx="7543800" cy="1020763"/>
          </a:xfrm>
        </p:spPr>
        <p:txBody>
          <a:bodyPr/>
          <a:lstStyle/>
          <a:p>
            <a:r>
              <a:rPr lang="en-US"/>
              <a:t>Evaluation of Expressions</a:t>
            </a:r>
          </a:p>
        </p:txBody>
      </p:sp>
      <p:sp>
        <p:nvSpPr>
          <p:cNvPr id="1487875" name="Rectangle 3"/>
          <p:cNvSpPr>
            <a:spLocks noGrp="1" noChangeArrowheads="1"/>
          </p:cNvSpPr>
          <p:nvPr>
            <p:ph type="body" idx="1"/>
          </p:nvPr>
        </p:nvSpPr>
        <p:spPr>
          <a:xfrm>
            <a:off x="457200" y="1524000"/>
            <a:ext cx="8556625" cy="4953000"/>
          </a:xfrm>
        </p:spPr>
        <p:txBody>
          <a:bodyPr/>
          <a:lstStyle/>
          <a:p>
            <a:pPr>
              <a:lnSpc>
                <a:spcPct val="90000"/>
              </a:lnSpc>
            </a:pPr>
            <a:r>
              <a:rPr lang="en-US" sz="2600" dirty="0"/>
              <a:t>Materialization</a:t>
            </a:r>
          </a:p>
          <a:p>
            <a:pPr lvl="1">
              <a:lnSpc>
                <a:spcPct val="90000"/>
              </a:lnSpc>
            </a:pPr>
            <a:r>
              <a:rPr lang="en-US" sz="2200" dirty="0"/>
              <a:t>Evaluate each expression separately</a:t>
            </a:r>
          </a:p>
          <a:p>
            <a:pPr lvl="2">
              <a:lnSpc>
                <a:spcPct val="90000"/>
              </a:lnSpc>
            </a:pPr>
            <a:r>
              <a:rPr lang="en-US" dirty="0"/>
              <a:t>Store its result on disk in </a:t>
            </a:r>
            <a:r>
              <a:rPr lang="en-US" i="1" dirty="0"/>
              <a:t>temporary relations</a:t>
            </a:r>
            <a:endParaRPr lang="en-US" dirty="0"/>
          </a:p>
          <a:p>
            <a:pPr lvl="2">
              <a:lnSpc>
                <a:spcPct val="90000"/>
              </a:lnSpc>
            </a:pPr>
            <a:r>
              <a:rPr lang="en-US" dirty="0"/>
              <a:t>Read it for next operation</a:t>
            </a:r>
          </a:p>
          <a:p>
            <a:pPr>
              <a:lnSpc>
                <a:spcPct val="90000"/>
              </a:lnSpc>
            </a:pPr>
            <a:endParaRPr lang="en-US" sz="2600" dirty="0"/>
          </a:p>
          <a:p>
            <a:pPr>
              <a:lnSpc>
                <a:spcPct val="90000"/>
              </a:lnSpc>
            </a:pPr>
            <a:r>
              <a:rPr lang="en-US" sz="2600" dirty="0"/>
              <a:t>Pipelining</a:t>
            </a:r>
          </a:p>
          <a:p>
            <a:pPr lvl="1">
              <a:lnSpc>
                <a:spcPct val="90000"/>
              </a:lnSpc>
            </a:pPr>
            <a:r>
              <a:rPr lang="en-US" sz="2200" dirty="0"/>
              <a:t>Evaluate multiple operators simultaneously</a:t>
            </a:r>
          </a:p>
          <a:p>
            <a:pPr lvl="1">
              <a:lnSpc>
                <a:spcPct val="90000"/>
              </a:lnSpc>
            </a:pPr>
            <a:r>
              <a:rPr lang="en-US" sz="2200" dirty="0"/>
              <a:t>Skip the step of going to disk</a:t>
            </a:r>
          </a:p>
          <a:p>
            <a:pPr lvl="1">
              <a:lnSpc>
                <a:spcPct val="90000"/>
              </a:lnSpc>
            </a:pPr>
            <a:r>
              <a:rPr lang="en-US" sz="2200" dirty="0"/>
              <a:t>Usually faster, but requires more memory</a:t>
            </a:r>
          </a:p>
          <a:p>
            <a:pPr lvl="1">
              <a:lnSpc>
                <a:spcPct val="90000"/>
              </a:lnSpc>
            </a:pPr>
            <a:r>
              <a:rPr lang="en-US" sz="2200" dirty="0"/>
              <a:t>Also not always possible..</a:t>
            </a:r>
          </a:p>
          <a:p>
            <a:pPr lvl="2">
              <a:lnSpc>
                <a:spcPct val="90000"/>
              </a:lnSpc>
            </a:pPr>
            <a:r>
              <a:rPr lang="en-US" sz="2000" dirty="0"/>
              <a:t>E.g. Sort-Merge Join</a:t>
            </a:r>
          </a:p>
          <a:p>
            <a:pPr lvl="1">
              <a:lnSpc>
                <a:spcPct val="90000"/>
              </a:lnSpc>
            </a:pPr>
            <a:r>
              <a:rPr lang="en-US" sz="2200" dirty="0"/>
              <a:t>Harder to reason about</a:t>
            </a:r>
          </a:p>
        </p:txBody>
      </p:sp>
    </p:spTree>
    <p:extLst>
      <p:ext uri="{BB962C8B-B14F-4D97-AF65-F5344CB8AC3E}">
        <p14:creationId xmlns:p14="http://schemas.microsoft.com/office/powerpoint/2010/main" val="7515006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dirty="0"/>
              <a:t>Materialization</a:t>
            </a:r>
          </a:p>
        </p:txBody>
      </p:sp>
      <p:sp>
        <p:nvSpPr>
          <p:cNvPr id="398339" name="Rectangle 3"/>
          <p:cNvSpPr>
            <a:spLocks noGrp="1" noChangeArrowheads="1"/>
          </p:cNvSpPr>
          <p:nvPr>
            <p:ph type="body" idx="1"/>
          </p:nvPr>
        </p:nvSpPr>
        <p:spPr>
          <a:xfrm>
            <a:off x="457200" y="1524000"/>
            <a:ext cx="8229600" cy="5334000"/>
          </a:xfrm>
        </p:spPr>
        <p:txBody>
          <a:bodyPr/>
          <a:lstStyle/>
          <a:p>
            <a:r>
              <a:rPr lang="en-US" sz="2400" dirty="0"/>
              <a:t>Materialized evaluation is always applicable</a:t>
            </a:r>
          </a:p>
          <a:p>
            <a:r>
              <a:rPr lang="en-US" sz="2400" dirty="0"/>
              <a:t>Cost of writing results to disk and reading them back can be quite high</a:t>
            </a:r>
          </a:p>
          <a:p>
            <a:pPr lvl="1"/>
            <a:r>
              <a:rPr lang="en-US" sz="2000" dirty="0"/>
              <a:t>Our cost formulas for operations ignore cost of writing results to disk, so</a:t>
            </a:r>
          </a:p>
          <a:p>
            <a:pPr lvl="2"/>
            <a:r>
              <a:rPr lang="en-US" sz="1800" dirty="0"/>
              <a:t>Overall cost  =  Sum of costs of individual operations + </a:t>
            </a:r>
            <a:br>
              <a:rPr lang="en-US" sz="1800" dirty="0"/>
            </a:br>
            <a:r>
              <a:rPr lang="en-US" sz="1800" dirty="0"/>
              <a:t>                         cost of writing intermediate results to disk</a:t>
            </a:r>
          </a:p>
          <a:p>
            <a:endParaRPr lang="en-US" sz="2400" dirty="0">
              <a:solidFill>
                <a:schemeClr val="tx2"/>
              </a:solidFill>
            </a:endParaRPr>
          </a:p>
          <a:p>
            <a:r>
              <a:rPr lang="en-US" sz="2400" dirty="0">
                <a:solidFill>
                  <a:schemeClr val="tx2"/>
                </a:solidFill>
              </a:rPr>
              <a:t>Double buffering</a:t>
            </a:r>
            <a:r>
              <a:rPr lang="en-US" sz="2400" dirty="0"/>
              <a:t>: use two output buffers for each operation, when one is full write it to disk, while the other is getting filled</a:t>
            </a:r>
          </a:p>
          <a:p>
            <a:pPr lvl="1"/>
            <a:r>
              <a:rPr lang="en-US" sz="2000" dirty="0"/>
              <a:t>Allows overlap of disk writes with computation and reduces execution time</a:t>
            </a:r>
          </a:p>
        </p:txBody>
      </p:sp>
    </p:spTree>
    <p:extLst>
      <p:ext uri="{BB962C8B-B14F-4D97-AF65-F5344CB8AC3E}">
        <p14:creationId xmlns:p14="http://schemas.microsoft.com/office/powerpoint/2010/main" val="1712361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p:cNvSpPr>
            <a:spLocks noGrp="1" noChangeArrowheads="1"/>
          </p:cNvSpPr>
          <p:nvPr>
            <p:ph type="title"/>
          </p:nvPr>
        </p:nvSpPr>
        <p:spPr/>
        <p:txBody>
          <a:bodyPr/>
          <a:lstStyle/>
          <a:p>
            <a:r>
              <a:rPr lang="en-US"/>
              <a:t>Pipelining</a:t>
            </a:r>
          </a:p>
        </p:txBody>
      </p:sp>
      <p:sp>
        <p:nvSpPr>
          <p:cNvPr id="355331" name="Rectangle 2051"/>
          <p:cNvSpPr>
            <a:spLocks noGrp="1" noChangeArrowheads="1"/>
          </p:cNvSpPr>
          <p:nvPr>
            <p:ph type="body" idx="1"/>
          </p:nvPr>
        </p:nvSpPr>
        <p:spPr>
          <a:xfrm>
            <a:off x="561729" y="1431495"/>
            <a:ext cx="8349438" cy="5232400"/>
          </a:xfrm>
        </p:spPr>
        <p:txBody>
          <a:bodyPr/>
          <a:lstStyle/>
          <a:p>
            <a:pPr>
              <a:spcAft>
                <a:spcPts val="600"/>
              </a:spcAft>
            </a:pPr>
            <a:r>
              <a:rPr lang="en-US" sz="2000" dirty="0"/>
              <a:t>Evaluate several operations simultaneously, passing the results of one operation on to the next.</a:t>
            </a:r>
          </a:p>
          <a:p>
            <a:pPr>
              <a:spcAft>
                <a:spcPts val="600"/>
              </a:spcAft>
            </a:pPr>
            <a:r>
              <a:rPr lang="en-US" sz="2000" dirty="0"/>
              <a:t>E.g., in previous expression tree, don’t store result of</a:t>
            </a:r>
            <a:br>
              <a:rPr lang="en-US" sz="2000" dirty="0"/>
            </a:br>
            <a:br>
              <a:rPr lang="en-US" sz="2000" dirty="0"/>
            </a:br>
            <a:r>
              <a:rPr lang="en-US" sz="2000" dirty="0"/>
              <a:t> </a:t>
            </a:r>
          </a:p>
          <a:p>
            <a:pPr lvl="1">
              <a:spcAft>
                <a:spcPts val="600"/>
              </a:spcAft>
            </a:pPr>
            <a:r>
              <a:rPr lang="en-US" sz="1800" dirty="0"/>
              <a:t>instead, pass </a:t>
            </a:r>
            <a:r>
              <a:rPr lang="en-US" sz="1800" dirty="0" err="1"/>
              <a:t>tuples</a:t>
            </a:r>
            <a:r>
              <a:rPr lang="en-US" sz="1800" dirty="0"/>
              <a:t> directly to the join..  Similarly, don’t store result of join, pass </a:t>
            </a:r>
            <a:r>
              <a:rPr lang="en-US" sz="1800" dirty="0" err="1"/>
              <a:t>tuples</a:t>
            </a:r>
            <a:r>
              <a:rPr lang="en-US" sz="1800" dirty="0"/>
              <a:t> directly to projection. </a:t>
            </a:r>
          </a:p>
          <a:p>
            <a:pPr>
              <a:spcAft>
                <a:spcPts val="600"/>
              </a:spcAft>
            </a:pPr>
            <a:r>
              <a:rPr lang="en-US" sz="2000" dirty="0"/>
              <a:t>Much cheaper: no need to store a temporary relation to disk.</a:t>
            </a:r>
          </a:p>
          <a:p>
            <a:pPr>
              <a:spcAft>
                <a:spcPts val="600"/>
              </a:spcAft>
            </a:pPr>
            <a:r>
              <a:rPr lang="en-US" sz="2000" dirty="0"/>
              <a:t>Requires higher amount of memory</a:t>
            </a:r>
          </a:p>
          <a:p>
            <a:pPr lvl="1">
              <a:spcAft>
                <a:spcPts val="600"/>
              </a:spcAft>
            </a:pPr>
            <a:r>
              <a:rPr lang="en-US" sz="1800" dirty="0"/>
              <a:t>All operations are executing at the same time (say as processes)</a:t>
            </a:r>
          </a:p>
          <a:p>
            <a:pPr>
              <a:spcAft>
                <a:spcPts val="600"/>
              </a:spcAft>
            </a:pPr>
            <a:r>
              <a:rPr lang="en-US" sz="2000" dirty="0"/>
              <a:t>Somewhat limited applicability</a:t>
            </a:r>
          </a:p>
          <a:p>
            <a:pPr>
              <a:spcAft>
                <a:spcPts val="600"/>
              </a:spcAft>
            </a:pPr>
            <a:r>
              <a:rPr lang="en-US" sz="2000" dirty="0"/>
              <a:t>A “blocking” operation: An operation that has to consume entire input before it starts producing output tuples</a:t>
            </a:r>
          </a:p>
          <a:p>
            <a:pPr>
              <a:spcAft>
                <a:spcPts val="600"/>
              </a:spcAft>
              <a:buNone/>
            </a:pPr>
            <a:endParaRPr lang="en-US" sz="2000" dirty="0"/>
          </a:p>
        </p:txBody>
      </p:sp>
      <p:graphicFrame>
        <p:nvGraphicFramePr>
          <p:cNvPr id="355332" name="Object 2052"/>
          <p:cNvGraphicFramePr>
            <a:graphicFrameLocks noChangeAspect="1"/>
          </p:cNvGraphicFramePr>
          <p:nvPr/>
        </p:nvGraphicFramePr>
        <p:xfrm>
          <a:off x="2837393" y="2686579"/>
          <a:ext cx="2946400" cy="398462"/>
        </p:xfrm>
        <a:graphic>
          <a:graphicData uri="http://schemas.openxmlformats.org/presentationml/2006/ole">
            <mc:AlternateContent xmlns:mc="http://schemas.openxmlformats.org/markup-compatibility/2006">
              <mc:Choice xmlns:v="urn:schemas-microsoft-com:vml" Requires="v">
                <p:oleObj name="Equation" r:id="rId2" imgW="7315200" imgH="990600" progId="Equation.3">
                  <p:embed/>
                </p:oleObj>
              </mc:Choice>
              <mc:Fallback>
                <p:oleObj name="Equation" r:id="rId2" imgW="7315200" imgH="990600" progId="Equation.3">
                  <p:embed/>
                  <p:pic>
                    <p:nvPicPr>
                      <p:cNvPr id="355332" name="Object 2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393" y="2686579"/>
                        <a:ext cx="2946400" cy="398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7528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p:cNvSpPr>
            <a:spLocks noGrp="1" noChangeArrowheads="1"/>
          </p:cNvSpPr>
          <p:nvPr>
            <p:ph type="title"/>
          </p:nvPr>
        </p:nvSpPr>
        <p:spPr/>
        <p:txBody>
          <a:bodyPr/>
          <a:lstStyle/>
          <a:p>
            <a:r>
              <a:rPr lang="en-US"/>
              <a:t>Pipelining</a:t>
            </a:r>
          </a:p>
        </p:txBody>
      </p:sp>
      <p:sp>
        <p:nvSpPr>
          <p:cNvPr id="355331" name="Rectangle 2051"/>
          <p:cNvSpPr>
            <a:spLocks noGrp="1" noChangeArrowheads="1"/>
          </p:cNvSpPr>
          <p:nvPr>
            <p:ph type="body" idx="1"/>
          </p:nvPr>
        </p:nvSpPr>
        <p:spPr>
          <a:xfrm>
            <a:off x="561729" y="1431495"/>
            <a:ext cx="8349438" cy="5232400"/>
          </a:xfrm>
        </p:spPr>
        <p:txBody>
          <a:bodyPr/>
          <a:lstStyle/>
          <a:p>
            <a:pPr>
              <a:spcAft>
                <a:spcPts val="600"/>
              </a:spcAft>
            </a:pPr>
            <a:r>
              <a:rPr lang="en-US" sz="2400" dirty="0"/>
              <a:t>Need operators that generate output </a:t>
            </a:r>
            <a:r>
              <a:rPr lang="en-US" sz="2400" dirty="0" err="1"/>
              <a:t>tuples while receiving tuples from their inputs</a:t>
            </a:r>
          </a:p>
          <a:p>
            <a:pPr lvl="1">
              <a:spcAft>
                <a:spcPts val="600"/>
              </a:spcAft>
            </a:pPr>
            <a:r>
              <a:rPr lang="en-US" sz="2000" dirty="0" err="1"/>
              <a:t>Selection: Usually yes.</a:t>
            </a:r>
          </a:p>
          <a:p>
            <a:pPr lvl="1">
              <a:spcAft>
                <a:spcPts val="600"/>
              </a:spcAft>
            </a:pPr>
            <a:r>
              <a:rPr lang="en-US" sz="2000" dirty="0" err="1"/>
              <a:t>Sort: NO. The sort operation is blocking</a:t>
            </a:r>
          </a:p>
          <a:p>
            <a:pPr lvl="1">
              <a:spcAft>
                <a:spcPts val="600"/>
              </a:spcAft>
            </a:pPr>
            <a:r>
              <a:rPr lang="en-US" sz="2000" dirty="0" err="1"/>
              <a:t>Sort-merge join: The final (merge) phase can be pipelined</a:t>
            </a:r>
          </a:p>
          <a:p>
            <a:pPr lvl="1">
              <a:spcAft>
                <a:spcPts val="600"/>
              </a:spcAft>
            </a:pPr>
            <a:r>
              <a:rPr lang="en-US" sz="2000" dirty="0" err="1"/>
              <a:t>Hash join: The partitioning phase is blocking; the second phase can be pipelined</a:t>
            </a:r>
          </a:p>
          <a:p>
            <a:pPr lvl="1">
              <a:spcAft>
                <a:spcPts val="600"/>
              </a:spcAft>
            </a:pPr>
            <a:r>
              <a:rPr lang="en-US" sz="2000" dirty="0" err="1"/>
              <a:t>Aggregates: Typically no. Need to wait for the entire input before producing output </a:t>
            </a:r>
          </a:p>
          <a:p>
            <a:pPr lvl="2">
              <a:spcAft>
                <a:spcPts val="600"/>
              </a:spcAft>
            </a:pPr>
            <a:r>
              <a:rPr lang="en-US" sz="2000" dirty="0" err="1"/>
              <a:t>However, there are tricks you can play here</a:t>
            </a:r>
          </a:p>
          <a:p>
            <a:pPr lvl="1">
              <a:spcAft>
                <a:spcPts val="600"/>
              </a:spcAft>
            </a:pPr>
            <a:r>
              <a:rPr lang="en-US" sz="2000" dirty="0" err="1"/>
              <a:t>Duplicate elimination: Since it requires sort, the final merge phase could be pipelined</a:t>
            </a:r>
          </a:p>
          <a:p>
            <a:pPr lvl="1">
              <a:spcAft>
                <a:spcPts val="600"/>
              </a:spcAft>
            </a:pPr>
            <a:r>
              <a:rPr lang="en-US" sz="2000" dirty="0" err="1"/>
              <a:t>Set operations: see duplicate elimination</a:t>
            </a:r>
            <a:endParaRPr lang="en-US" sz="2000" dirty="0"/>
          </a:p>
        </p:txBody>
      </p:sp>
    </p:spTree>
    <p:extLst>
      <p:ext uri="{BB962C8B-B14F-4D97-AF65-F5344CB8AC3E}">
        <p14:creationId xmlns:p14="http://schemas.microsoft.com/office/powerpoint/2010/main" val="6474888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t>Recap: Query Processing</a:t>
            </a:r>
          </a:p>
        </p:txBody>
      </p:sp>
      <p:sp>
        <p:nvSpPr>
          <p:cNvPr id="400387" name="Rectangle 3"/>
          <p:cNvSpPr>
            <a:spLocks noGrp="1" noChangeArrowheads="1"/>
          </p:cNvSpPr>
          <p:nvPr>
            <p:ph type="body" idx="1"/>
          </p:nvPr>
        </p:nvSpPr>
        <p:spPr>
          <a:xfrm>
            <a:off x="254001" y="1524000"/>
            <a:ext cx="8752416" cy="5048250"/>
          </a:xfrm>
        </p:spPr>
        <p:txBody>
          <a:bodyPr/>
          <a:lstStyle/>
          <a:p>
            <a:pPr>
              <a:spcAft>
                <a:spcPts val="600"/>
              </a:spcAft>
            </a:pPr>
            <a:r>
              <a:rPr lang="en-US" sz="2000" dirty="0"/>
              <a:t>Many, many ways to implement the relational operations</a:t>
            </a:r>
          </a:p>
          <a:p>
            <a:pPr lvl="1">
              <a:spcAft>
                <a:spcPts val="600"/>
              </a:spcAft>
            </a:pPr>
            <a:r>
              <a:rPr lang="en-US" sz="1800" dirty="0"/>
              <a:t>Numerous more used in practice</a:t>
            </a:r>
          </a:p>
          <a:p>
            <a:pPr lvl="1">
              <a:spcAft>
                <a:spcPts val="600"/>
              </a:spcAft>
            </a:pPr>
            <a:r>
              <a:rPr lang="en-US" sz="1800" dirty="0"/>
              <a:t>Especially in data warehouses which handle TBs (even PBs) of data</a:t>
            </a:r>
          </a:p>
          <a:p>
            <a:pPr>
              <a:spcAft>
                <a:spcPts val="600"/>
              </a:spcAft>
            </a:pPr>
            <a:r>
              <a:rPr lang="en-US" sz="2000" dirty="0"/>
              <a:t>However, consider how complex SQL is and how much you can do</a:t>
            </a:r>
          </a:p>
          <a:p>
            <a:pPr lvl="1">
              <a:spcAft>
                <a:spcPts val="600"/>
              </a:spcAft>
            </a:pPr>
            <a:r>
              <a:rPr lang="en-US" sz="1800" dirty="0"/>
              <a:t>Compared to that, this isn’t much</a:t>
            </a:r>
          </a:p>
          <a:p>
            <a:pPr>
              <a:spcAft>
                <a:spcPts val="600"/>
              </a:spcAft>
            </a:pPr>
            <a:r>
              <a:rPr lang="en-US" sz="2000" dirty="0"/>
              <a:t>Most of it is very nicely modular</a:t>
            </a:r>
          </a:p>
          <a:p>
            <a:pPr lvl="1">
              <a:spcAft>
                <a:spcPts val="600"/>
              </a:spcAft>
            </a:pPr>
            <a:r>
              <a:rPr lang="en-US" sz="1800" dirty="0"/>
              <a:t>Can plug in new operators quite easily</a:t>
            </a:r>
          </a:p>
          <a:p>
            <a:pPr lvl="1">
              <a:spcAft>
                <a:spcPts val="600"/>
              </a:spcAft>
            </a:pPr>
            <a:r>
              <a:rPr lang="en-US" sz="1800" dirty="0"/>
              <a:t>PostgreSQL query processing codebase easy to read and modify</a:t>
            </a:r>
          </a:p>
          <a:p>
            <a:pPr>
              <a:spcAft>
                <a:spcPts val="600"/>
              </a:spcAft>
            </a:pPr>
            <a:r>
              <a:rPr lang="en-US" sz="2000" dirty="0"/>
              <a:t>Having so many operators does complicate the codebase and the query optimizer though</a:t>
            </a:r>
          </a:p>
          <a:p>
            <a:pPr lvl="1">
              <a:spcAft>
                <a:spcPts val="600"/>
              </a:spcAft>
            </a:pPr>
            <a:r>
              <a:rPr lang="en-US" sz="1800" dirty="0"/>
              <a:t>But needed for performance</a:t>
            </a:r>
          </a:p>
        </p:txBody>
      </p:sp>
    </p:spTree>
    <p:extLst>
      <p:ext uri="{BB962C8B-B14F-4D97-AF65-F5344CB8AC3E}">
        <p14:creationId xmlns:p14="http://schemas.microsoft.com/office/powerpoint/2010/main" val="387385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Query Processing</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Query Optimization</a:t>
            </a:r>
          </a:p>
        </p:txBody>
      </p:sp>
    </p:spTree>
    <p:extLst>
      <p:ext uri="{BB962C8B-B14F-4D97-AF65-F5344CB8AC3E}">
        <p14:creationId xmlns:p14="http://schemas.microsoft.com/office/powerpoint/2010/main" val="106405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2"/>
          <p:cNvSpPr>
            <a:spLocks noGrp="1" noChangeArrowheads="1"/>
          </p:cNvSpPr>
          <p:nvPr>
            <p:ph type="title"/>
          </p:nvPr>
        </p:nvSpPr>
        <p:spPr>
          <a:xfrm>
            <a:off x="304800" y="228600"/>
            <a:ext cx="7543800" cy="1020762"/>
          </a:xfrm>
        </p:spPr>
        <p:txBody>
          <a:bodyPr/>
          <a:lstStyle/>
          <a:p>
            <a:r>
              <a:rPr lang="en-US" dirty="0"/>
              <a:t>Storage Hierarchy: Magnetic/Hard  Disks</a:t>
            </a:r>
          </a:p>
        </p:txBody>
      </p:sp>
      <p:sp>
        <p:nvSpPr>
          <p:cNvPr id="1328131" name="Rectangle 3"/>
          <p:cNvSpPr>
            <a:spLocks noGrp="1" noChangeArrowheads="1"/>
          </p:cNvSpPr>
          <p:nvPr>
            <p:ph type="body" idx="1"/>
          </p:nvPr>
        </p:nvSpPr>
        <p:spPr>
          <a:xfrm>
            <a:off x="152400" y="1271248"/>
            <a:ext cx="8458200" cy="4876800"/>
          </a:xfrm>
        </p:spPr>
        <p:txBody>
          <a:bodyPr/>
          <a:lstStyle/>
          <a:p>
            <a:pPr>
              <a:lnSpc>
                <a:spcPct val="130000"/>
              </a:lnSpc>
            </a:pPr>
            <a:r>
              <a:rPr lang="en-US" sz="2100" dirty="0"/>
              <a:t>Primary ”non-volatile” storage mechanism</a:t>
            </a:r>
            <a:endParaRPr lang="en-US" sz="1700" dirty="0"/>
          </a:p>
        </p:txBody>
      </p:sp>
      <p:pic>
        <p:nvPicPr>
          <p:cNvPr id="2" name="Picture 2">
            <a:extLst>
              <a:ext uri="{FF2B5EF4-FFF2-40B4-BE49-F238E27FC236}">
                <a16:creationId xmlns:a16="http://schemas.microsoft.com/office/drawing/2014/main" id="{3AE082B5-3013-D9FF-8487-B19317BCB8AA}"/>
              </a:ext>
            </a:extLst>
          </p:cNvPr>
          <p:cNvPicPr>
            <a:picLocks noChangeAspect="1" noChangeArrowheads="1"/>
          </p:cNvPicPr>
          <p:nvPr/>
        </p:nvPicPr>
        <p:blipFill>
          <a:blip r:embed="rId3"/>
          <a:srcRect/>
          <a:stretch>
            <a:fillRect/>
          </a:stretch>
        </p:blipFill>
        <p:spPr bwMode="auto">
          <a:xfrm>
            <a:off x="206829" y="2791106"/>
            <a:ext cx="2549103" cy="3581400"/>
          </a:xfrm>
          <a:prstGeom prst="rect">
            <a:avLst/>
          </a:prstGeom>
          <a:noFill/>
          <a:ln w="38100">
            <a:noFill/>
            <a:miter lim="800000"/>
            <a:headEnd/>
            <a:tailEnd/>
          </a:ln>
          <a:effectLst/>
        </p:spPr>
      </p:pic>
      <p:pic>
        <p:nvPicPr>
          <p:cNvPr id="3" name="Picture 5" descr="ibm-305-ramac">
            <a:extLst>
              <a:ext uri="{FF2B5EF4-FFF2-40B4-BE49-F238E27FC236}">
                <a16:creationId xmlns:a16="http://schemas.microsoft.com/office/drawing/2014/main" id="{D3CA7745-C0AD-58E6-8162-FEFD9ED7A495}"/>
              </a:ext>
            </a:extLst>
          </p:cNvPr>
          <p:cNvPicPr>
            <a:picLocks noChangeAspect="1" noChangeArrowheads="1"/>
          </p:cNvPicPr>
          <p:nvPr/>
        </p:nvPicPr>
        <p:blipFill>
          <a:blip r:embed="rId4"/>
          <a:srcRect/>
          <a:stretch>
            <a:fillRect/>
          </a:stretch>
        </p:blipFill>
        <p:spPr bwMode="auto">
          <a:xfrm>
            <a:off x="2170345" y="3810000"/>
            <a:ext cx="3082724" cy="2951444"/>
          </a:xfrm>
          <a:prstGeom prst="rect">
            <a:avLst/>
          </a:prstGeom>
          <a:noFill/>
        </p:spPr>
      </p:pic>
      <p:grpSp>
        <p:nvGrpSpPr>
          <p:cNvPr id="4" name="Group 5">
            <a:extLst>
              <a:ext uri="{FF2B5EF4-FFF2-40B4-BE49-F238E27FC236}">
                <a16:creationId xmlns:a16="http://schemas.microsoft.com/office/drawing/2014/main" id="{67B826C0-95F3-0B92-4B8E-6FD53068D8C0}"/>
              </a:ext>
            </a:extLst>
          </p:cNvPr>
          <p:cNvGrpSpPr>
            <a:grpSpLocks/>
          </p:cNvGrpSpPr>
          <p:nvPr/>
        </p:nvGrpSpPr>
        <p:grpSpPr bwMode="auto">
          <a:xfrm>
            <a:off x="5181534" y="1918628"/>
            <a:ext cx="3733866" cy="2481356"/>
            <a:chOff x="485" y="-4"/>
            <a:chExt cx="2971" cy="2044"/>
          </a:xfrm>
        </p:grpSpPr>
        <p:sp>
          <p:nvSpPr>
            <p:cNvPr id="5" name="Text Box 6">
              <a:extLst>
                <a:ext uri="{FF2B5EF4-FFF2-40B4-BE49-F238E27FC236}">
                  <a16:creationId xmlns:a16="http://schemas.microsoft.com/office/drawing/2014/main" id="{1F64470B-DD75-4409-90BE-788C1E257FD6}"/>
                </a:ext>
              </a:extLst>
            </p:cNvPr>
            <p:cNvSpPr txBox="1">
              <a:spLocks noChangeArrowheads="1"/>
            </p:cNvSpPr>
            <p:nvPr/>
          </p:nvSpPr>
          <p:spPr bwMode="auto">
            <a:xfrm>
              <a:off x="485" y="-4"/>
              <a:ext cx="772" cy="577"/>
            </a:xfrm>
            <a:prstGeom prst="rect">
              <a:avLst/>
            </a:prstGeom>
            <a:noFill/>
            <a:ln w="38100">
              <a:noFill/>
              <a:miter lim="800000"/>
              <a:headEnd/>
              <a:tailEnd/>
            </a:ln>
            <a:effectLst/>
          </p:spPr>
          <p:txBody>
            <a:bodyPr wrap="none">
              <a:prstTxWarp prst="textNoShape">
                <a:avLst/>
              </a:prstTxWarp>
              <a:spAutoFit/>
            </a:bodyPr>
            <a:lstStyle/>
            <a:p>
              <a:pPr algn="l"/>
              <a:r>
                <a:rPr lang="en-US" dirty="0">
                  <a:latin typeface="Times New Roman" charset="0"/>
                </a:rPr>
                <a:t>1998</a:t>
              </a:r>
            </a:p>
            <a:p>
              <a:pPr algn="l"/>
              <a:r>
                <a:rPr lang="en-US" dirty="0">
                  <a:latin typeface="Times New Roman" charset="0"/>
                </a:rPr>
                <a:t>SEAGATE</a:t>
              </a:r>
            </a:p>
            <a:p>
              <a:pPr algn="l"/>
              <a:r>
                <a:rPr lang="en-US" dirty="0">
                  <a:latin typeface="Times New Roman" charset="0"/>
                </a:rPr>
                <a:t>47GB</a:t>
              </a:r>
            </a:p>
          </p:txBody>
        </p:sp>
        <p:pic>
          <p:nvPicPr>
            <p:cNvPr id="6" name="Picture 7">
              <a:extLst>
                <a:ext uri="{FF2B5EF4-FFF2-40B4-BE49-F238E27FC236}">
                  <a16:creationId xmlns:a16="http://schemas.microsoft.com/office/drawing/2014/main" id="{060B51C4-C2F9-1524-6C91-2D6873CB6F8C}"/>
                </a:ext>
              </a:extLst>
            </p:cNvPr>
            <p:cNvPicPr>
              <a:picLocks noChangeAspect="1" noChangeArrowheads="1"/>
            </p:cNvPicPr>
            <p:nvPr/>
          </p:nvPicPr>
          <p:blipFill>
            <a:blip r:embed="rId5"/>
            <a:srcRect/>
            <a:stretch>
              <a:fillRect/>
            </a:stretch>
          </p:blipFill>
          <p:spPr bwMode="auto">
            <a:xfrm>
              <a:off x="1392" y="144"/>
              <a:ext cx="2064" cy="1896"/>
            </a:xfrm>
            <a:prstGeom prst="rect">
              <a:avLst/>
            </a:prstGeom>
            <a:noFill/>
            <a:ln w="38100">
              <a:noFill/>
              <a:miter lim="800000"/>
              <a:headEnd/>
              <a:tailEnd/>
            </a:ln>
            <a:effectLst/>
          </p:spPr>
        </p:pic>
      </p:grpSp>
      <p:sp>
        <p:nvSpPr>
          <p:cNvPr id="7" name="Text Box 3">
            <a:extLst>
              <a:ext uri="{FF2B5EF4-FFF2-40B4-BE49-F238E27FC236}">
                <a16:creationId xmlns:a16="http://schemas.microsoft.com/office/drawing/2014/main" id="{678D146C-9926-85F8-A439-7919424463FF}"/>
              </a:ext>
            </a:extLst>
          </p:cNvPr>
          <p:cNvSpPr txBox="1">
            <a:spLocks noChangeArrowheads="1"/>
          </p:cNvSpPr>
          <p:nvPr/>
        </p:nvSpPr>
        <p:spPr bwMode="auto">
          <a:xfrm>
            <a:off x="5253069" y="4989967"/>
            <a:ext cx="2386013" cy="1739900"/>
          </a:xfrm>
          <a:prstGeom prst="rect">
            <a:avLst/>
          </a:prstGeom>
          <a:noFill/>
          <a:ln w="38100">
            <a:noFill/>
            <a:miter lim="800000"/>
            <a:headEnd/>
            <a:tailEnd/>
          </a:ln>
          <a:effectLst/>
        </p:spPr>
        <p:txBody>
          <a:bodyPr wrap="none">
            <a:prstTxWarp prst="textNoShape">
              <a:avLst/>
            </a:prstTxWarp>
            <a:spAutoFit/>
          </a:bodyPr>
          <a:lstStyle/>
          <a:p>
            <a:pPr algn="l"/>
            <a:r>
              <a:rPr lang="en-US" dirty="0">
                <a:latin typeface="Times New Roman" charset="0"/>
              </a:rPr>
              <a:t>1956</a:t>
            </a:r>
          </a:p>
          <a:p>
            <a:pPr algn="l"/>
            <a:r>
              <a:rPr lang="en-US" dirty="0">
                <a:latin typeface="Times New Roman" charset="0"/>
              </a:rPr>
              <a:t>IBM RAMAC</a:t>
            </a:r>
          </a:p>
          <a:p>
            <a:pPr algn="l"/>
            <a:r>
              <a:rPr lang="en-US" dirty="0">
                <a:latin typeface="Times New Roman" charset="0"/>
              </a:rPr>
              <a:t>24” platters</a:t>
            </a:r>
          </a:p>
          <a:p>
            <a:pPr algn="l"/>
            <a:r>
              <a:rPr lang="en-US" dirty="0">
                <a:latin typeface="Times New Roman" charset="0"/>
              </a:rPr>
              <a:t>100,000 characters each</a:t>
            </a:r>
          </a:p>
          <a:p>
            <a:pPr algn="l"/>
            <a:r>
              <a:rPr lang="en-US" dirty="0">
                <a:latin typeface="Times New Roman" charset="0"/>
              </a:rPr>
              <a:t>5 million characters</a:t>
            </a:r>
          </a:p>
          <a:p>
            <a:pPr algn="l"/>
            <a:r>
              <a:rPr lang="en-US" dirty="0">
                <a:latin typeface="Times New Roman" charset="0"/>
              </a:rPr>
              <a:t> </a:t>
            </a:r>
          </a:p>
        </p:txBody>
      </p:sp>
    </p:spTree>
    <p:extLst>
      <p:ext uri="{BB962C8B-B14F-4D97-AF65-F5344CB8AC3E}">
        <p14:creationId xmlns:p14="http://schemas.microsoft.com/office/powerpoint/2010/main" val="199753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Key topics:</a:t>
            </a:r>
          </a:p>
          <a:p>
            <a:pPr lvl="1"/>
            <a:r>
              <a:rPr lang="en-US" dirty="0">
                <a:latin typeface="Calibri" charset="0"/>
              </a:rPr>
              <a:t>Why query optimization is so important?</a:t>
            </a:r>
          </a:p>
          <a:p>
            <a:pPr lvl="1"/>
            <a:r>
              <a:rPr lang="en-US" dirty="0">
                <a:latin typeface="Calibri" charset="0"/>
              </a:rPr>
              <a:t>Key steps in query optimization</a:t>
            </a:r>
          </a:p>
          <a:p>
            <a:pPr lvl="1"/>
            <a:r>
              <a:rPr lang="en-US" dirty="0">
                <a:latin typeface="Calibri" charset="0"/>
              </a:rPr>
              <a:t>High-level concepts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Query Optimization: Overview</a:t>
            </a:r>
          </a:p>
        </p:txBody>
      </p:sp>
    </p:spTree>
    <p:extLst>
      <p:ext uri="{BB962C8B-B14F-4D97-AF65-F5344CB8AC3E}">
        <p14:creationId xmlns:p14="http://schemas.microsoft.com/office/powerpoint/2010/main" val="3327517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a:xfrm>
            <a:off x="0" y="-276225"/>
            <a:ext cx="7543800" cy="1020763"/>
          </a:xfrm>
        </p:spPr>
        <p:txBody>
          <a:bodyPr/>
          <a:lstStyle/>
          <a:p>
            <a:r>
              <a:rPr lang="en-US" sz="2800" dirty="0"/>
              <a:t>Getting Deeper into Query Processing</a:t>
            </a:r>
          </a:p>
        </p:txBody>
      </p:sp>
      <p:grpSp>
        <p:nvGrpSpPr>
          <p:cNvPr id="1402900" name="Group 20"/>
          <p:cNvGrpSpPr>
            <a:grpSpLocks/>
          </p:cNvGrpSpPr>
          <p:nvPr/>
        </p:nvGrpSpPr>
        <p:grpSpPr bwMode="auto">
          <a:xfrm>
            <a:off x="2193925" y="752475"/>
            <a:ext cx="1476375" cy="1141413"/>
            <a:chOff x="1382" y="474"/>
            <a:chExt cx="930" cy="719"/>
          </a:xfrm>
        </p:grpSpPr>
        <p:sp>
          <p:nvSpPr>
            <p:cNvPr id="1402885" name="Text Box 5"/>
            <p:cNvSpPr txBox="1">
              <a:spLocks noChangeArrowheads="1"/>
            </p:cNvSpPr>
            <p:nvPr/>
          </p:nvSpPr>
          <p:spPr bwMode="auto">
            <a:xfrm>
              <a:off x="1382" y="474"/>
              <a:ext cx="436"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a:ln>
                    <a:noFill/>
                  </a:ln>
                  <a:solidFill>
                    <a:srgbClr val="000000"/>
                  </a:solidFill>
                  <a:effectLst/>
                  <a:uLnTx/>
                  <a:uFillTx/>
                  <a:latin typeface="Arial" charset="0"/>
                  <a:ea typeface="+mn-ea"/>
                  <a:cs typeface="+mn-cs"/>
                </a:rPr>
                <a:t>User</a:t>
              </a:r>
            </a:p>
          </p:txBody>
        </p:sp>
        <p:sp>
          <p:nvSpPr>
            <p:cNvPr id="1402886" name="Line 6"/>
            <p:cNvSpPr>
              <a:spLocks noChangeShapeType="1"/>
            </p:cNvSpPr>
            <p:nvPr/>
          </p:nvSpPr>
          <p:spPr bwMode="auto">
            <a:xfrm>
              <a:off x="1608" y="761"/>
              <a:ext cx="0" cy="336"/>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87" name="Text Box 7"/>
            <p:cNvSpPr txBox="1">
              <a:spLocks noChangeArrowheads="1"/>
            </p:cNvSpPr>
            <p:nvPr/>
          </p:nvSpPr>
          <p:spPr bwMode="auto">
            <a:xfrm>
              <a:off x="1724" y="713"/>
              <a:ext cx="588" cy="480"/>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select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from R, 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charset="0"/>
                  <a:ea typeface="+mn-ea"/>
                  <a:cs typeface="+mn-cs"/>
                </a:rPr>
                <a:t>where</a:t>
              </a:r>
              <a:r>
                <a:rPr kumimoji="0" lang="en-US" sz="1600" b="0" i="1" u="none" strike="noStrike" kern="1200" cap="none" spc="0" normalizeH="0" baseline="0" noProof="0">
                  <a:ln>
                    <a:noFill/>
                  </a:ln>
                  <a:solidFill>
                    <a:srgbClr val="000000"/>
                  </a:solidFill>
                  <a:effectLst/>
                  <a:uLnTx/>
                  <a:uFillTx/>
                  <a:latin typeface="Arial" charset="0"/>
                  <a:ea typeface="+mn-ea"/>
                  <a:cs typeface="+mn-cs"/>
                </a:rPr>
                <a:t> …</a:t>
              </a:r>
            </a:p>
          </p:txBody>
        </p:sp>
      </p:grpSp>
      <p:grpSp>
        <p:nvGrpSpPr>
          <p:cNvPr id="1402901" name="Group 21"/>
          <p:cNvGrpSpPr>
            <a:grpSpLocks/>
          </p:cNvGrpSpPr>
          <p:nvPr/>
        </p:nvGrpSpPr>
        <p:grpSpPr bwMode="auto">
          <a:xfrm>
            <a:off x="481013" y="5357813"/>
            <a:ext cx="4659312" cy="1301750"/>
            <a:chOff x="303" y="3375"/>
            <a:chExt cx="2935" cy="820"/>
          </a:xfrm>
        </p:grpSpPr>
        <p:sp>
          <p:nvSpPr>
            <p:cNvPr id="1402892" name="Line 12"/>
            <p:cNvSpPr>
              <a:spLocks noChangeShapeType="1"/>
            </p:cNvSpPr>
            <p:nvPr/>
          </p:nvSpPr>
          <p:spPr bwMode="auto">
            <a:xfrm>
              <a:off x="303" y="3375"/>
              <a:ext cx="2935" cy="0"/>
            </a:xfrm>
            <a:prstGeom prst="line">
              <a:avLst/>
            </a:prstGeom>
            <a:noFill/>
            <a:ln w="38100" cap="rnd">
              <a:solidFill>
                <a:srgbClr val="0000FF"/>
              </a:solidFill>
              <a:prstDash val="sysDot"/>
              <a:round/>
              <a:headEnd/>
              <a:tailEn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93" name="Rectangle 13"/>
            <p:cNvSpPr>
              <a:spLocks noChangeArrowheads="1"/>
            </p:cNvSpPr>
            <p:nvPr/>
          </p:nvSpPr>
          <p:spPr bwMode="auto">
            <a:xfrm>
              <a:off x="691" y="3646"/>
              <a:ext cx="1981" cy="549"/>
            </a:xfrm>
            <a:prstGeom prst="rect">
              <a:avLst/>
            </a:prstGeom>
            <a:noFill/>
            <a:ln w="38100">
              <a:solidFill>
                <a:srgbClr val="FF0000"/>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R, B+Tree on R.a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S, Hash Index on S.a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a:t>
              </a:r>
            </a:p>
          </p:txBody>
        </p:sp>
      </p:grpSp>
      <p:grpSp>
        <p:nvGrpSpPr>
          <p:cNvPr id="1402905" name="Group 25"/>
          <p:cNvGrpSpPr>
            <a:grpSpLocks/>
          </p:cNvGrpSpPr>
          <p:nvPr/>
        </p:nvGrpSpPr>
        <p:grpSpPr bwMode="auto">
          <a:xfrm>
            <a:off x="3603625" y="1077913"/>
            <a:ext cx="2203450" cy="3167062"/>
            <a:chOff x="2270" y="679"/>
            <a:chExt cx="1388" cy="1995"/>
          </a:xfrm>
        </p:grpSpPr>
        <p:sp>
          <p:nvSpPr>
            <p:cNvPr id="1402898" name="Freeform 18"/>
            <p:cNvSpPr>
              <a:spLocks/>
            </p:cNvSpPr>
            <p:nvPr/>
          </p:nvSpPr>
          <p:spPr bwMode="auto">
            <a:xfrm>
              <a:off x="2270" y="679"/>
              <a:ext cx="852" cy="1995"/>
            </a:xfrm>
            <a:custGeom>
              <a:avLst/>
              <a:gdLst/>
              <a:ahLst/>
              <a:cxnLst>
                <a:cxn ang="0">
                  <a:pos x="329" y="1995"/>
                </a:cxn>
                <a:cxn ang="0">
                  <a:pos x="788" y="1241"/>
                </a:cxn>
                <a:cxn ang="0">
                  <a:pos x="713" y="411"/>
                </a:cxn>
                <a:cxn ang="0">
                  <a:pos x="0" y="0"/>
                </a:cxn>
              </a:cxnLst>
              <a:rect l="0" t="0" r="r" b="b"/>
              <a:pathLst>
                <a:path w="852" h="1995">
                  <a:moveTo>
                    <a:pt x="329" y="1995"/>
                  </a:moveTo>
                  <a:cubicBezTo>
                    <a:pt x="526" y="1750"/>
                    <a:pt x="724" y="1505"/>
                    <a:pt x="788" y="1241"/>
                  </a:cubicBezTo>
                  <a:cubicBezTo>
                    <a:pt x="852" y="977"/>
                    <a:pt x="844" y="618"/>
                    <a:pt x="713" y="411"/>
                  </a:cubicBezTo>
                  <a:cubicBezTo>
                    <a:pt x="582" y="204"/>
                    <a:pt x="291" y="102"/>
                    <a:pt x="0" y="0"/>
                  </a:cubicBezTo>
                </a:path>
              </a:pathLst>
            </a:custGeom>
            <a:noFill/>
            <a:ln w="38100" cap="flat" cmpd="sng">
              <a:solidFill>
                <a:srgbClr val="0000FF"/>
              </a:solidFill>
              <a:prstDash val="solid"/>
              <a:round/>
              <a:headEnd type="none" w="med" len="me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899" name="Text Box 19"/>
            <p:cNvSpPr txBox="1">
              <a:spLocks noChangeArrowheads="1"/>
            </p:cNvSpPr>
            <p:nvPr/>
          </p:nvSpPr>
          <p:spPr bwMode="auto">
            <a:xfrm>
              <a:off x="3062" y="1922"/>
              <a:ext cx="596"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Results</a:t>
              </a:r>
            </a:p>
          </p:txBody>
        </p:sp>
      </p:grpSp>
      <p:grpSp>
        <p:nvGrpSpPr>
          <p:cNvPr id="1402909" name="Group 29"/>
          <p:cNvGrpSpPr>
            <a:grpSpLocks/>
          </p:cNvGrpSpPr>
          <p:nvPr/>
        </p:nvGrpSpPr>
        <p:grpSpPr bwMode="auto">
          <a:xfrm>
            <a:off x="1030288" y="1181100"/>
            <a:ext cx="7675562" cy="1757363"/>
            <a:chOff x="649" y="744"/>
            <a:chExt cx="4835" cy="1107"/>
          </a:xfrm>
        </p:grpSpPr>
        <p:grpSp>
          <p:nvGrpSpPr>
            <p:cNvPr id="1402902" name="Group 22"/>
            <p:cNvGrpSpPr>
              <a:grpSpLocks/>
            </p:cNvGrpSpPr>
            <p:nvPr/>
          </p:nvGrpSpPr>
          <p:grpSpPr bwMode="auto">
            <a:xfrm>
              <a:off x="649" y="1223"/>
              <a:ext cx="1968" cy="628"/>
              <a:chOff x="649" y="1223"/>
              <a:chExt cx="1968" cy="628"/>
            </a:xfrm>
          </p:grpSpPr>
          <p:sp>
            <p:nvSpPr>
              <p:cNvPr id="1402884" name="Rectangle 4"/>
              <p:cNvSpPr>
                <a:spLocks noChangeArrowheads="1"/>
              </p:cNvSpPr>
              <p:nvPr/>
            </p:nvSpPr>
            <p:spPr bwMode="auto">
              <a:xfrm>
                <a:off x="649" y="1223"/>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Parser</a:t>
                </a:r>
              </a:p>
            </p:txBody>
          </p:sp>
          <p:sp>
            <p:nvSpPr>
              <p:cNvPr id="1402889" name="Line 9"/>
              <p:cNvSpPr>
                <a:spLocks noChangeShapeType="1"/>
              </p:cNvSpPr>
              <p:nvPr/>
            </p:nvSpPr>
            <p:spPr bwMode="auto">
              <a:xfrm>
                <a:off x="1590" y="1657"/>
                <a:ext cx="0" cy="194"/>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02906" name="Text Box 26"/>
            <p:cNvSpPr txBox="1">
              <a:spLocks noChangeArrowheads="1"/>
            </p:cNvSpPr>
            <p:nvPr/>
          </p:nvSpPr>
          <p:spPr bwMode="auto">
            <a:xfrm>
              <a:off x="3929" y="744"/>
              <a:ext cx="1555" cy="903"/>
            </a:xfrm>
            <a:prstGeom prst="rect">
              <a:avLst/>
            </a:prstGeom>
            <a:solidFill>
              <a:schemeClr val="bg1"/>
            </a:solid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Resolve the references,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Syntax errors etc.</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Converts the query to an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internal format</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a:t>
              </a:r>
              <a:r>
                <a:rPr kumimoji="0" lang="en-US" sz="1600" b="0" i="1" u="none" strike="noStrike" kern="1200" cap="none" spc="0" normalizeH="0" baseline="0" noProof="0">
                  <a:ln>
                    <a:noFill/>
                  </a:ln>
                  <a:solidFill>
                    <a:srgbClr val="000000"/>
                  </a:solidFill>
                  <a:effectLst/>
                  <a:uLnTx/>
                  <a:uFillTx/>
                  <a:latin typeface="Arial" charset="0"/>
                  <a:ea typeface="+mn-ea"/>
                  <a:cs typeface="+mn-cs"/>
                </a:rPr>
                <a:t>relational algebra like</a:t>
              </a:r>
              <a:r>
                <a:rPr kumimoji="0" lang="en-US" sz="1600" b="0" i="0" u="none" strike="noStrike" kern="1200" cap="none" spc="0" normalizeH="0" baseline="0" noProof="0">
                  <a:ln>
                    <a:noFill/>
                  </a:ln>
                  <a:solidFill>
                    <a:srgbClr val="000000"/>
                  </a:solidFill>
                  <a:effectLst/>
                  <a:uLnTx/>
                  <a:uFillTx/>
                  <a:latin typeface="Arial" charset="0"/>
                  <a:ea typeface="+mn-ea"/>
                  <a:cs typeface="+mn-cs"/>
                </a:rPr>
                <a:t> </a:t>
              </a:r>
            </a:p>
          </p:txBody>
        </p:sp>
      </p:grpSp>
      <p:grpSp>
        <p:nvGrpSpPr>
          <p:cNvPr id="1402912" name="Group 32"/>
          <p:cNvGrpSpPr>
            <a:grpSpLocks/>
          </p:cNvGrpSpPr>
          <p:nvPr/>
        </p:nvGrpSpPr>
        <p:grpSpPr bwMode="auto">
          <a:xfrm>
            <a:off x="1011238" y="2933700"/>
            <a:ext cx="8107362" cy="1760538"/>
            <a:chOff x="637" y="1848"/>
            <a:chExt cx="5107" cy="1109"/>
          </a:xfrm>
        </p:grpSpPr>
        <p:sp>
          <p:nvSpPr>
            <p:cNvPr id="1402888" name="Rectangle 8"/>
            <p:cNvSpPr>
              <a:spLocks noChangeArrowheads="1"/>
            </p:cNvSpPr>
            <p:nvPr/>
          </p:nvSpPr>
          <p:spPr bwMode="auto">
            <a:xfrm>
              <a:off x="637" y="1848"/>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Optimizer</a:t>
              </a:r>
            </a:p>
          </p:txBody>
        </p:sp>
        <p:sp>
          <p:nvSpPr>
            <p:cNvPr id="1402891" name="Line 11"/>
            <p:cNvSpPr>
              <a:spLocks noChangeShapeType="1"/>
            </p:cNvSpPr>
            <p:nvPr/>
          </p:nvSpPr>
          <p:spPr bwMode="auto">
            <a:xfrm>
              <a:off x="1584" y="2275"/>
              <a:ext cx="0" cy="194"/>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2907" name="Text Box 27"/>
            <p:cNvSpPr txBox="1">
              <a:spLocks noChangeArrowheads="1"/>
            </p:cNvSpPr>
            <p:nvPr/>
          </p:nvSpPr>
          <p:spPr bwMode="auto">
            <a:xfrm>
              <a:off x="3924" y="2054"/>
              <a:ext cx="1820" cy="903"/>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Find the </a:t>
              </a:r>
              <a:r>
                <a:rPr kumimoji="0" lang="en-US" sz="1600" b="0" i="1" u="none" strike="noStrike" kern="1200" cap="none" spc="0" normalizeH="0" baseline="0" noProof="0">
                  <a:ln>
                    <a:noFill/>
                  </a:ln>
                  <a:solidFill>
                    <a:srgbClr val="000000"/>
                  </a:solidFill>
                  <a:effectLst/>
                  <a:uLnTx/>
                  <a:uFillTx/>
                  <a:latin typeface="Arial" charset="0"/>
                  <a:ea typeface="+mn-ea"/>
                  <a:cs typeface="+mn-cs"/>
                </a:rPr>
                <a:t>best </a:t>
              </a:r>
              <a:r>
                <a:rPr kumimoji="0" lang="en-US" sz="1600" b="0" i="0" u="none" strike="noStrike" kern="1200" cap="none" spc="0" normalizeH="0" baseline="0" noProof="0">
                  <a:ln>
                    <a:noFill/>
                  </a:ln>
                  <a:solidFill>
                    <a:srgbClr val="000000"/>
                  </a:solidFill>
                  <a:effectLst/>
                  <a:uLnTx/>
                  <a:uFillTx/>
                  <a:latin typeface="Arial" charset="0"/>
                  <a:ea typeface="+mn-ea"/>
                  <a:cs typeface="+mn-cs"/>
                </a:rPr>
                <a:t>way to evaluate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the query</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Which index to use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What join method to use ?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 </a:t>
              </a:r>
            </a:p>
          </p:txBody>
        </p:sp>
      </p:grpSp>
      <p:grpSp>
        <p:nvGrpSpPr>
          <p:cNvPr id="1402911" name="Group 31"/>
          <p:cNvGrpSpPr>
            <a:grpSpLocks/>
          </p:cNvGrpSpPr>
          <p:nvPr/>
        </p:nvGrpSpPr>
        <p:grpSpPr bwMode="auto">
          <a:xfrm>
            <a:off x="1014413" y="3903663"/>
            <a:ext cx="8050212" cy="2439987"/>
            <a:chOff x="639" y="2459"/>
            <a:chExt cx="5071" cy="1537"/>
          </a:xfrm>
        </p:grpSpPr>
        <p:grpSp>
          <p:nvGrpSpPr>
            <p:cNvPr id="1402904" name="Group 24"/>
            <p:cNvGrpSpPr>
              <a:grpSpLocks/>
            </p:cNvGrpSpPr>
            <p:nvPr/>
          </p:nvGrpSpPr>
          <p:grpSpPr bwMode="auto">
            <a:xfrm>
              <a:off x="639" y="2459"/>
              <a:ext cx="1968" cy="1182"/>
              <a:chOff x="639" y="2459"/>
              <a:chExt cx="1968" cy="1182"/>
            </a:xfrm>
          </p:grpSpPr>
          <p:sp>
            <p:nvSpPr>
              <p:cNvPr id="1402890" name="Rectangle 10"/>
              <p:cNvSpPr>
                <a:spLocks noChangeArrowheads="1"/>
              </p:cNvSpPr>
              <p:nvPr/>
            </p:nvSpPr>
            <p:spPr bwMode="auto">
              <a:xfrm>
                <a:off x="639" y="2459"/>
                <a:ext cx="1968" cy="432"/>
              </a:xfrm>
              <a:prstGeom prst="rect">
                <a:avLst/>
              </a:prstGeom>
              <a:noFill/>
              <a:ln w="38100">
                <a:solidFill>
                  <a:srgbClr val="0000FF"/>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charset="0"/>
                    <a:ea typeface="+mn-ea"/>
                    <a:cs typeface="+mn-cs"/>
                  </a:rPr>
                  <a:t>Query Processor</a:t>
                </a:r>
              </a:p>
            </p:txBody>
          </p:sp>
          <p:sp>
            <p:nvSpPr>
              <p:cNvPr id="1402896" name="Line 16"/>
              <p:cNvSpPr>
                <a:spLocks noChangeShapeType="1"/>
              </p:cNvSpPr>
              <p:nvPr/>
            </p:nvSpPr>
            <p:spPr bwMode="auto">
              <a:xfrm>
                <a:off x="1583" y="2894"/>
                <a:ext cx="0" cy="747"/>
              </a:xfrm>
              <a:prstGeom prst="line">
                <a:avLst/>
              </a:prstGeom>
              <a:noFill/>
              <a:ln w="38100">
                <a:solidFill>
                  <a:srgbClr val="0000FF"/>
                </a:solidFill>
                <a:round/>
                <a:headEnd type="triangle" w="med" len="me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02908" name="Text Box 28"/>
            <p:cNvSpPr txBox="1">
              <a:spLocks noChangeArrowheads="1"/>
            </p:cNvSpPr>
            <p:nvPr/>
          </p:nvSpPr>
          <p:spPr bwMode="auto">
            <a:xfrm>
              <a:off x="3800" y="3262"/>
              <a:ext cx="1910" cy="734"/>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Read the data from the files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Do the query processing</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     </a:t>
              </a:r>
              <a:r>
                <a:rPr kumimoji="0" lang="en-US" sz="1600" b="0" i="1" u="none" strike="noStrike" kern="1200" cap="none" spc="0" normalizeH="0" baseline="0" noProof="0">
                  <a:ln>
                    <a:noFill/>
                  </a:ln>
                  <a:solidFill>
                    <a:srgbClr val="000000"/>
                  </a:solidFill>
                  <a:effectLst/>
                  <a:uLnTx/>
                  <a:uFillTx/>
                  <a:latin typeface="Arial" charset="0"/>
                  <a:ea typeface="+mn-ea"/>
                  <a:cs typeface="+mn-cs"/>
                </a:rPr>
                <a:t>joins, selections, aggregates</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Arial" charset="0"/>
                  <a:ea typeface="+mn-ea"/>
                  <a:cs typeface="+mn-cs"/>
                </a:rPr>
                <a:t>     …</a:t>
              </a: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285690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2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29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2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Rectangle 2"/>
          <p:cNvSpPr>
            <a:spLocks noGrp="1" noChangeArrowheads="1"/>
          </p:cNvSpPr>
          <p:nvPr>
            <p:ph type="title"/>
          </p:nvPr>
        </p:nvSpPr>
        <p:spPr/>
        <p:txBody>
          <a:bodyPr/>
          <a:lstStyle/>
          <a:p>
            <a:r>
              <a:rPr lang="en-US"/>
              <a:t>Query Optimization</a:t>
            </a:r>
          </a:p>
        </p:txBody>
      </p:sp>
      <p:sp>
        <p:nvSpPr>
          <p:cNvPr id="1490947" name="Rectangle 3"/>
          <p:cNvSpPr>
            <a:spLocks noGrp="1" noChangeArrowheads="1"/>
          </p:cNvSpPr>
          <p:nvPr>
            <p:ph type="body" idx="1"/>
          </p:nvPr>
        </p:nvSpPr>
        <p:spPr>
          <a:xfrm>
            <a:off x="457200" y="1524000"/>
            <a:ext cx="8229600" cy="4899025"/>
          </a:xfrm>
        </p:spPr>
        <p:txBody>
          <a:bodyPr/>
          <a:lstStyle/>
          <a:p>
            <a:pPr>
              <a:lnSpc>
                <a:spcPct val="120000"/>
              </a:lnSpc>
            </a:pPr>
            <a:r>
              <a:rPr lang="en-US" sz="2600"/>
              <a:t>Why ? </a:t>
            </a:r>
          </a:p>
          <a:p>
            <a:pPr lvl="1">
              <a:lnSpc>
                <a:spcPct val="120000"/>
              </a:lnSpc>
            </a:pPr>
            <a:r>
              <a:rPr lang="en-US" sz="2200"/>
              <a:t>Many different ways of executing a given query</a:t>
            </a:r>
          </a:p>
          <a:p>
            <a:pPr lvl="1">
              <a:lnSpc>
                <a:spcPct val="120000"/>
              </a:lnSpc>
            </a:pPr>
            <a:r>
              <a:rPr lang="en-US" sz="2200"/>
              <a:t>Huge differences in cost</a:t>
            </a:r>
          </a:p>
          <a:p>
            <a:pPr>
              <a:lnSpc>
                <a:spcPct val="120000"/>
              </a:lnSpc>
            </a:pPr>
            <a:r>
              <a:rPr lang="en-US" sz="2600"/>
              <a:t>Example:</a:t>
            </a:r>
          </a:p>
          <a:p>
            <a:pPr lvl="1">
              <a:lnSpc>
                <a:spcPct val="120000"/>
              </a:lnSpc>
            </a:pPr>
            <a:r>
              <a:rPr lang="en-US" sz="2200"/>
              <a:t>select * from person where ssn = “123”</a:t>
            </a:r>
          </a:p>
          <a:p>
            <a:pPr lvl="1">
              <a:lnSpc>
                <a:spcPct val="120000"/>
              </a:lnSpc>
            </a:pPr>
            <a:r>
              <a:rPr lang="en-US" sz="2200"/>
              <a:t>Size of </a:t>
            </a:r>
            <a:r>
              <a:rPr lang="en-US" sz="2200" i="1"/>
              <a:t>person</a:t>
            </a:r>
            <a:r>
              <a:rPr lang="en-US" sz="2200"/>
              <a:t> = 1GB</a:t>
            </a:r>
          </a:p>
          <a:p>
            <a:pPr lvl="1">
              <a:lnSpc>
                <a:spcPct val="120000"/>
              </a:lnSpc>
            </a:pPr>
            <a:r>
              <a:rPr lang="en-US" sz="2200"/>
              <a:t>Sequential Scan:</a:t>
            </a:r>
          </a:p>
          <a:p>
            <a:pPr lvl="2">
              <a:lnSpc>
                <a:spcPct val="120000"/>
              </a:lnSpc>
            </a:pPr>
            <a:r>
              <a:rPr lang="en-US" sz="2100"/>
              <a:t>Takes 1GB / (20MB/s) = 50s</a:t>
            </a:r>
          </a:p>
          <a:p>
            <a:pPr lvl="1">
              <a:lnSpc>
                <a:spcPct val="120000"/>
              </a:lnSpc>
            </a:pPr>
            <a:r>
              <a:rPr lang="en-US" sz="2200"/>
              <a:t>Use an index on SSN (assuming one exists):</a:t>
            </a:r>
          </a:p>
          <a:p>
            <a:pPr lvl="2">
              <a:lnSpc>
                <a:spcPct val="120000"/>
              </a:lnSpc>
            </a:pPr>
            <a:r>
              <a:rPr lang="en-US" sz="2100"/>
              <a:t>Approx 4 Random I/Os = 40ms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094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094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09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094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094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909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909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Rectangle 2"/>
          <p:cNvSpPr>
            <a:spLocks noGrp="1" noChangeArrowheads="1"/>
          </p:cNvSpPr>
          <p:nvPr>
            <p:ph type="title"/>
          </p:nvPr>
        </p:nvSpPr>
        <p:spPr/>
        <p:txBody>
          <a:bodyPr/>
          <a:lstStyle/>
          <a:p>
            <a:r>
              <a:rPr lang="en-US"/>
              <a:t>Query Optimization</a:t>
            </a:r>
          </a:p>
        </p:txBody>
      </p:sp>
      <p:sp>
        <p:nvSpPr>
          <p:cNvPr id="1490947" name="Rectangle 3"/>
          <p:cNvSpPr>
            <a:spLocks noGrp="1" noChangeArrowheads="1"/>
          </p:cNvSpPr>
          <p:nvPr>
            <p:ph type="body" idx="1"/>
          </p:nvPr>
        </p:nvSpPr>
        <p:spPr>
          <a:xfrm>
            <a:off x="457200" y="1524000"/>
            <a:ext cx="8229600" cy="4899025"/>
          </a:xfrm>
        </p:spPr>
        <p:txBody>
          <a:bodyPr/>
          <a:lstStyle/>
          <a:p>
            <a:pPr>
              <a:lnSpc>
                <a:spcPct val="120000"/>
              </a:lnSpc>
            </a:pPr>
            <a:r>
              <a:rPr lang="en-US" sz="2000" dirty="0"/>
              <a:t>Many choices</a:t>
            </a:r>
          </a:p>
          <a:p>
            <a:pPr lvl="1">
              <a:lnSpc>
                <a:spcPct val="120000"/>
              </a:lnSpc>
            </a:pPr>
            <a:r>
              <a:rPr lang="en-US" sz="2000" dirty="0"/>
              <a:t>Using indexes or not, which join method (hash, </a:t>
            </a:r>
            <a:r>
              <a:rPr lang="en-US" sz="2000" dirty="0" err="1"/>
              <a:t>vs</a:t>
            </a:r>
            <a:r>
              <a:rPr lang="en-US" sz="2000" dirty="0"/>
              <a:t> merge, </a:t>
            </a:r>
            <a:r>
              <a:rPr lang="en-US" sz="2000" dirty="0" err="1"/>
              <a:t>vs</a:t>
            </a:r>
            <a:r>
              <a:rPr lang="en-US" sz="2000" dirty="0"/>
              <a:t> NL)</a:t>
            </a:r>
          </a:p>
          <a:p>
            <a:pPr lvl="1">
              <a:lnSpc>
                <a:spcPct val="120000"/>
              </a:lnSpc>
            </a:pPr>
            <a:r>
              <a:rPr lang="en-US" sz="2000" dirty="0"/>
              <a:t>What join order ?</a:t>
            </a:r>
          </a:p>
          <a:p>
            <a:pPr lvl="2">
              <a:lnSpc>
                <a:spcPct val="120000"/>
              </a:lnSpc>
            </a:pPr>
            <a:r>
              <a:rPr lang="en-US" sz="2000" dirty="0"/>
              <a:t>Given a join query on R, S, T, should I join R with S first, or S with T first ?</a:t>
            </a:r>
          </a:p>
          <a:p>
            <a:pPr>
              <a:lnSpc>
                <a:spcPct val="120000"/>
              </a:lnSpc>
            </a:pPr>
            <a:r>
              <a:rPr lang="en-US" sz="2000" dirty="0"/>
              <a:t>This is an optimization problem</a:t>
            </a:r>
          </a:p>
          <a:p>
            <a:pPr lvl="1">
              <a:lnSpc>
                <a:spcPct val="120000"/>
              </a:lnSpc>
            </a:pPr>
            <a:r>
              <a:rPr lang="en-US" sz="2000" dirty="0"/>
              <a:t>Similar to say </a:t>
            </a:r>
            <a:r>
              <a:rPr lang="en-US" sz="2000" i="1" dirty="0"/>
              <a:t>traveling salesman problem</a:t>
            </a:r>
          </a:p>
          <a:p>
            <a:pPr lvl="1">
              <a:lnSpc>
                <a:spcPct val="120000"/>
              </a:lnSpc>
            </a:pPr>
            <a:r>
              <a:rPr lang="en-US" sz="2000" dirty="0"/>
              <a:t>Number of different choices is very very large</a:t>
            </a:r>
          </a:p>
          <a:p>
            <a:pPr lvl="1">
              <a:lnSpc>
                <a:spcPct val="120000"/>
              </a:lnSpc>
            </a:pPr>
            <a:r>
              <a:rPr lang="en-US" sz="2000" dirty="0"/>
              <a:t>Step 1: Figuring out the </a:t>
            </a:r>
            <a:r>
              <a:rPr lang="en-US" sz="2000" i="1" dirty="0"/>
              <a:t>solution space</a:t>
            </a:r>
          </a:p>
          <a:p>
            <a:pPr lvl="1">
              <a:lnSpc>
                <a:spcPct val="120000"/>
              </a:lnSpc>
            </a:pPr>
            <a:r>
              <a:rPr lang="en-US" sz="2000" dirty="0"/>
              <a:t>Step 2: Finding algorithms/heuristics to search through the 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094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094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094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0947">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09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47"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r>
              <a:rPr lang="en-US" dirty="0"/>
              <a:t>Query Optimization: Goal</a:t>
            </a:r>
          </a:p>
        </p:txBody>
      </p:sp>
      <p:sp>
        <p:nvSpPr>
          <p:cNvPr id="1492995" name="Rectangle 3"/>
          <p:cNvSpPr>
            <a:spLocks noGrp="1" noChangeArrowheads="1"/>
          </p:cNvSpPr>
          <p:nvPr>
            <p:ph type="body" idx="1"/>
          </p:nvPr>
        </p:nvSpPr>
        <p:spPr>
          <a:xfrm>
            <a:off x="228600" y="1414462"/>
            <a:ext cx="8458200" cy="904875"/>
          </a:xfrm>
        </p:spPr>
        <p:txBody>
          <a:bodyPr/>
          <a:lstStyle/>
          <a:p>
            <a:pPr>
              <a:lnSpc>
                <a:spcPct val="120000"/>
              </a:lnSpc>
            </a:pPr>
            <a:r>
              <a:rPr lang="en-US" sz="1900" dirty="0"/>
              <a:t>Find the best (or a good enough) execution plan</a:t>
            </a:r>
          </a:p>
          <a:p>
            <a:pPr>
              <a:lnSpc>
                <a:spcPct val="120000"/>
              </a:lnSpc>
            </a:pPr>
            <a:r>
              <a:rPr lang="en-US" sz="1900" dirty="0"/>
              <a:t>Execution plans = </a:t>
            </a:r>
            <a:r>
              <a:rPr lang="en-US" sz="1800" dirty="0"/>
              <a:t>Evaluation expressions annotated with the methods used</a:t>
            </a:r>
          </a:p>
        </p:txBody>
      </p:sp>
      <p:pic>
        <p:nvPicPr>
          <p:cNvPr id="2" name="Picture 1">
            <a:extLst>
              <a:ext uri="{FF2B5EF4-FFF2-40B4-BE49-F238E27FC236}">
                <a16:creationId xmlns:a16="http://schemas.microsoft.com/office/drawing/2014/main" id="{D9E8762E-F83C-8A46-8941-0A4131D3A6A9}"/>
              </a:ext>
            </a:extLst>
          </p:cNvPr>
          <p:cNvPicPr>
            <a:picLocks noChangeAspect="1"/>
          </p:cNvPicPr>
          <p:nvPr/>
        </p:nvPicPr>
        <p:blipFill>
          <a:blip r:embed="rId2"/>
          <a:stretch>
            <a:fillRect/>
          </a:stretch>
        </p:blipFill>
        <p:spPr>
          <a:xfrm>
            <a:off x="1676400" y="2590800"/>
            <a:ext cx="5721350" cy="4368168"/>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ChangeArrowheads="1"/>
          </p:cNvSpPr>
          <p:nvPr>
            <p:ph type="title"/>
          </p:nvPr>
        </p:nvSpPr>
        <p:spPr/>
        <p:txBody>
          <a:bodyPr/>
          <a:lstStyle/>
          <a:p>
            <a:r>
              <a:rPr lang="en-US"/>
              <a:t>Query Optimization</a:t>
            </a:r>
          </a:p>
        </p:txBody>
      </p:sp>
      <p:sp>
        <p:nvSpPr>
          <p:cNvPr id="1494019" name="Rectangle 3"/>
          <p:cNvSpPr>
            <a:spLocks noGrp="1" noChangeArrowheads="1"/>
          </p:cNvSpPr>
          <p:nvPr>
            <p:ph type="body" idx="1"/>
          </p:nvPr>
        </p:nvSpPr>
        <p:spPr>
          <a:xfrm>
            <a:off x="457200" y="1524000"/>
            <a:ext cx="8229600" cy="4899025"/>
          </a:xfrm>
        </p:spPr>
        <p:txBody>
          <a:bodyPr/>
          <a:lstStyle/>
          <a:p>
            <a:pPr>
              <a:lnSpc>
                <a:spcPct val="120000"/>
              </a:lnSpc>
            </a:pPr>
            <a:r>
              <a:rPr lang="en-US" sz="2600" dirty="0"/>
              <a:t>Steps:</a:t>
            </a:r>
          </a:p>
          <a:p>
            <a:pPr lvl="1">
              <a:lnSpc>
                <a:spcPct val="120000"/>
              </a:lnSpc>
            </a:pPr>
            <a:r>
              <a:rPr lang="en-US" sz="2200" dirty="0">
                <a:solidFill>
                  <a:srgbClr val="FF0000"/>
                </a:solidFill>
              </a:rPr>
              <a:t>Generate all possible execution plans for the query</a:t>
            </a:r>
          </a:p>
          <a:p>
            <a:pPr lvl="1">
              <a:lnSpc>
                <a:spcPct val="120000"/>
              </a:lnSpc>
            </a:pPr>
            <a:r>
              <a:rPr lang="en-US" sz="2200" dirty="0"/>
              <a:t>Figure out the cost for each of them</a:t>
            </a:r>
          </a:p>
          <a:p>
            <a:pPr lvl="1">
              <a:lnSpc>
                <a:spcPct val="120000"/>
              </a:lnSpc>
            </a:pPr>
            <a:r>
              <a:rPr lang="en-US" sz="2200" dirty="0"/>
              <a:t>Choose the best</a:t>
            </a:r>
          </a:p>
          <a:p>
            <a:pPr>
              <a:lnSpc>
                <a:spcPct val="120000"/>
              </a:lnSpc>
            </a:pPr>
            <a:endParaRPr lang="en-US" sz="2600" dirty="0"/>
          </a:p>
          <a:p>
            <a:pPr>
              <a:lnSpc>
                <a:spcPct val="120000"/>
              </a:lnSpc>
            </a:pPr>
            <a:r>
              <a:rPr lang="en-US" sz="2600" dirty="0"/>
              <a:t>Not done exactly as listed above</a:t>
            </a:r>
          </a:p>
          <a:p>
            <a:pPr lvl="1">
              <a:lnSpc>
                <a:spcPct val="120000"/>
              </a:lnSpc>
            </a:pPr>
            <a:r>
              <a:rPr lang="en-US" sz="2200" dirty="0"/>
              <a:t>Too many different execution plans for that</a:t>
            </a:r>
          </a:p>
          <a:p>
            <a:pPr lvl="1">
              <a:lnSpc>
                <a:spcPct val="120000"/>
              </a:lnSpc>
            </a:pPr>
            <a:r>
              <a:rPr lang="en-US" sz="2200" dirty="0"/>
              <a:t>Typically interleave all of these into a single efficient search algorithm</a:t>
            </a:r>
          </a:p>
          <a:p>
            <a:pPr lvl="1">
              <a:lnSpc>
                <a:spcPct val="120000"/>
              </a:lnSpc>
            </a:pPr>
            <a:endParaRPr lang="en-US" sz="2200" dirty="0"/>
          </a:p>
        </p:txBody>
      </p:sp>
    </p:spTree>
    <p:extLst>
      <p:ext uri="{BB962C8B-B14F-4D97-AF65-F5344CB8AC3E}">
        <p14:creationId xmlns:p14="http://schemas.microsoft.com/office/powerpoint/2010/main" val="250756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40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401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40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ChangeArrowheads="1"/>
          </p:cNvSpPr>
          <p:nvPr>
            <p:ph type="title"/>
          </p:nvPr>
        </p:nvSpPr>
        <p:spPr/>
        <p:txBody>
          <a:bodyPr/>
          <a:lstStyle/>
          <a:p>
            <a:r>
              <a:rPr lang="en-US" dirty="0"/>
              <a:t>Equivalence of Expressions</a:t>
            </a:r>
          </a:p>
        </p:txBody>
      </p:sp>
      <p:sp>
        <p:nvSpPr>
          <p:cNvPr id="1491971" name="Rectangle 3"/>
          <p:cNvSpPr>
            <a:spLocks noGrp="1" noChangeArrowheads="1"/>
          </p:cNvSpPr>
          <p:nvPr>
            <p:ph type="body" idx="1"/>
          </p:nvPr>
        </p:nvSpPr>
        <p:spPr>
          <a:xfrm>
            <a:off x="457200" y="1524000"/>
            <a:ext cx="8229600" cy="1209675"/>
          </a:xfrm>
        </p:spPr>
        <p:txBody>
          <a:bodyPr/>
          <a:lstStyle/>
          <a:p>
            <a:pPr>
              <a:lnSpc>
                <a:spcPct val="120000"/>
              </a:lnSpc>
            </a:pPr>
            <a:r>
              <a:rPr lang="en-US" sz="1900"/>
              <a:t>Equivalent relational expressions</a:t>
            </a:r>
          </a:p>
          <a:p>
            <a:pPr lvl="1">
              <a:lnSpc>
                <a:spcPct val="120000"/>
              </a:lnSpc>
            </a:pPr>
            <a:r>
              <a:rPr lang="en-US" sz="1700"/>
              <a:t>Drawn as a tree</a:t>
            </a:r>
          </a:p>
          <a:p>
            <a:pPr lvl="1">
              <a:lnSpc>
                <a:spcPct val="120000"/>
              </a:lnSpc>
            </a:pPr>
            <a:r>
              <a:rPr lang="en-US" sz="1700"/>
              <a:t>List the operations and the order</a:t>
            </a:r>
          </a:p>
        </p:txBody>
      </p:sp>
      <p:pic>
        <p:nvPicPr>
          <p:cNvPr id="2" name="Picture 1">
            <a:extLst>
              <a:ext uri="{FF2B5EF4-FFF2-40B4-BE49-F238E27FC236}">
                <a16:creationId xmlns:a16="http://schemas.microsoft.com/office/drawing/2014/main" id="{0DFC2E31-F558-3A4A-8BE1-7B2BA5C21D4B}"/>
              </a:ext>
            </a:extLst>
          </p:cNvPr>
          <p:cNvPicPr>
            <a:picLocks noChangeAspect="1"/>
          </p:cNvPicPr>
          <p:nvPr/>
        </p:nvPicPr>
        <p:blipFill>
          <a:blip r:embed="rId3"/>
          <a:stretch>
            <a:fillRect/>
          </a:stretch>
        </p:blipFill>
        <p:spPr>
          <a:xfrm>
            <a:off x="630993" y="2733675"/>
            <a:ext cx="7882014" cy="42354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9" name="Rectangle 5"/>
          <p:cNvSpPr>
            <a:spLocks noGrp="1" noChangeArrowheads="1"/>
          </p:cNvSpPr>
          <p:nvPr>
            <p:ph type="title"/>
          </p:nvPr>
        </p:nvSpPr>
        <p:spPr/>
        <p:txBody>
          <a:bodyPr/>
          <a:lstStyle/>
          <a:p>
            <a:r>
              <a:rPr lang="en-US" dirty="0"/>
              <a:t>Equivalence of Expressions</a:t>
            </a:r>
          </a:p>
        </p:txBody>
      </p:sp>
      <p:sp>
        <p:nvSpPr>
          <p:cNvPr id="1511430" name="Rectangle 6"/>
          <p:cNvSpPr>
            <a:spLocks noGrp="1" noChangeArrowheads="1"/>
          </p:cNvSpPr>
          <p:nvPr>
            <p:ph type="body" idx="1"/>
          </p:nvPr>
        </p:nvSpPr>
        <p:spPr>
          <a:xfrm>
            <a:off x="457200" y="1524000"/>
            <a:ext cx="8229600" cy="4745038"/>
          </a:xfrm>
        </p:spPr>
        <p:txBody>
          <a:bodyPr/>
          <a:lstStyle/>
          <a:p>
            <a:pPr>
              <a:lnSpc>
                <a:spcPct val="110000"/>
              </a:lnSpc>
            </a:pPr>
            <a:r>
              <a:rPr lang="en-US" sz="2600"/>
              <a:t>Two relational expressions equivalent iff:</a:t>
            </a:r>
          </a:p>
          <a:p>
            <a:pPr lvl="1">
              <a:lnSpc>
                <a:spcPct val="110000"/>
              </a:lnSpc>
            </a:pPr>
            <a:r>
              <a:rPr lang="en-US" sz="2400"/>
              <a:t>Their result is identical on all legal databases</a:t>
            </a:r>
          </a:p>
          <a:p>
            <a:pPr>
              <a:lnSpc>
                <a:spcPct val="110000"/>
              </a:lnSpc>
            </a:pPr>
            <a:r>
              <a:rPr lang="en-US" sz="2600"/>
              <a:t>Equivalence rules:</a:t>
            </a:r>
          </a:p>
          <a:p>
            <a:pPr lvl="1">
              <a:lnSpc>
                <a:spcPct val="110000"/>
              </a:lnSpc>
            </a:pPr>
            <a:r>
              <a:rPr lang="en-US" sz="2400"/>
              <a:t>Allow replacing one expression with another</a:t>
            </a:r>
          </a:p>
          <a:p>
            <a:pPr>
              <a:lnSpc>
                <a:spcPct val="110000"/>
              </a:lnSpc>
            </a:pPr>
            <a:r>
              <a:rPr lang="en-US" sz="2800"/>
              <a:t>Examples:</a:t>
            </a:r>
          </a:p>
          <a:p>
            <a:pPr lvl="1">
              <a:lnSpc>
                <a:spcPct val="140000"/>
              </a:lnSpc>
              <a:buFont typeface="Wingdings" charset="2"/>
              <a:buNone/>
            </a:pPr>
            <a:r>
              <a:rPr lang="en-US" sz="2400"/>
              <a:t>    1. </a:t>
            </a:r>
          </a:p>
          <a:p>
            <a:pPr lvl="1">
              <a:lnSpc>
                <a:spcPct val="140000"/>
              </a:lnSpc>
              <a:buFont typeface="Wingdings" charset="2"/>
              <a:buNone/>
            </a:pPr>
            <a:r>
              <a:rPr lang="en-US" sz="2400"/>
              <a:t>    2. Selections are commutative</a:t>
            </a:r>
          </a:p>
          <a:p>
            <a:pPr>
              <a:lnSpc>
                <a:spcPct val="110000"/>
              </a:lnSpc>
            </a:pPr>
            <a:endParaRPr lang="en-US" sz="2800"/>
          </a:p>
          <a:p>
            <a:pPr>
              <a:lnSpc>
                <a:spcPct val="110000"/>
              </a:lnSpc>
            </a:pPr>
            <a:endParaRPr lang="en-US" sz="2600"/>
          </a:p>
        </p:txBody>
      </p:sp>
      <p:graphicFrame>
        <p:nvGraphicFramePr>
          <p:cNvPr id="1511433" name="Object 9"/>
          <p:cNvGraphicFramePr>
            <a:graphicFrameLocks noChangeAspect="1"/>
          </p:cNvGraphicFramePr>
          <p:nvPr/>
        </p:nvGraphicFramePr>
        <p:xfrm>
          <a:off x="1603375" y="4148138"/>
          <a:ext cx="2792413" cy="457200"/>
        </p:xfrm>
        <a:graphic>
          <a:graphicData uri="http://schemas.openxmlformats.org/presentationml/2006/ole">
            <mc:AlternateContent xmlns:mc="http://schemas.openxmlformats.org/markup-compatibility/2006">
              <mc:Choice xmlns:v="urn:schemas-microsoft-com:vml" Requires="v">
                <p:oleObj name="Microsoft Equation 3.0" r:id="rId2" imgW="7315200" imgH="1193800" progId="Equation.3">
                  <p:embed/>
                </p:oleObj>
              </mc:Choice>
              <mc:Fallback>
                <p:oleObj name="Microsoft Equation 3.0" r:id="rId2" imgW="7315200" imgH="1193800" progId="Equation.3">
                  <p:embed/>
                  <p:pic>
                    <p:nvPicPr>
                      <p:cNvPr id="1511433"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5" y="4148138"/>
                        <a:ext cx="2792413" cy="457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511434" name="Object 10"/>
          <p:cNvGraphicFramePr>
            <a:graphicFrameLocks noChangeAspect="1"/>
          </p:cNvGraphicFramePr>
          <p:nvPr/>
        </p:nvGraphicFramePr>
        <p:xfrm>
          <a:off x="2778125" y="5337175"/>
          <a:ext cx="2940050" cy="430213"/>
        </p:xfrm>
        <a:graphic>
          <a:graphicData uri="http://schemas.openxmlformats.org/presentationml/2006/ole">
            <mc:AlternateContent xmlns:mc="http://schemas.openxmlformats.org/markup-compatibility/2006">
              <mc:Choice xmlns:v="urn:schemas-microsoft-com:vml" Requires="v">
                <p:oleObj name="Microsoft Equation 3.0" r:id="rId4" imgW="7315200" imgH="1079500" progId="Equation.3">
                  <p:embed/>
                </p:oleObj>
              </mc:Choice>
              <mc:Fallback>
                <p:oleObj name="Microsoft Equation 3.0" r:id="rId4" imgW="7315200" imgH="1079500" progId="Equation.3">
                  <p:embed/>
                  <p:pic>
                    <p:nvPicPr>
                      <p:cNvPr id="151143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5337175"/>
                        <a:ext cx="2940050" cy="430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167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143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143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143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14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1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Grp="1" noChangeArrowheads="1"/>
          </p:cNvSpPr>
          <p:nvPr>
            <p:ph type="title"/>
          </p:nvPr>
        </p:nvSpPr>
        <p:spPr/>
        <p:txBody>
          <a:bodyPr/>
          <a:lstStyle/>
          <a:p>
            <a:r>
              <a:rPr lang="en-US"/>
              <a:t>Equivalence Rules</a:t>
            </a:r>
          </a:p>
        </p:txBody>
      </p:sp>
      <p:sp>
        <p:nvSpPr>
          <p:cNvPr id="1519619" name="Rectangle 3"/>
          <p:cNvSpPr>
            <a:spLocks noGrp="1" noChangeArrowheads="1"/>
          </p:cNvSpPr>
          <p:nvPr>
            <p:ph type="body" idx="1"/>
          </p:nvPr>
        </p:nvSpPr>
        <p:spPr>
          <a:xfrm>
            <a:off x="457200" y="1524000"/>
            <a:ext cx="8229600" cy="4745038"/>
          </a:xfrm>
        </p:spPr>
        <p:txBody>
          <a:bodyPr/>
          <a:lstStyle/>
          <a:p>
            <a:pPr>
              <a:lnSpc>
                <a:spcPct val="110000"/>
              </a:lnSpc>
            </a:pPr>
            <a:r>
              <a:rPr lang="en-US" sz="2800" dirty="0"/>
              <a:t>Examples:</a:t>
            </a:r>
          </a:p>
          <a:p>
            <a:pPr lvl="1">
              <a:lnSpc>
                <a:spcPct val="140000"/>
              </a:lnSpc>
              <a:buFont typeface="Wingdings" charset="2"/>
              <a:buNone/>
            </a:pPr>
            <a:r>
              <a:rPr lang="en-US" sz="2400" dirty="0"/>
              <a:t>    3.</a:t>
            </a:r>
          </a:p>
          <a:p>
            <a:pPr lvl="1">
              <a:lnSpc>
                <a:spcPct val="180000"/>
              </a:lnSpc>
              <a:buFont typeface="Wingdings" charset="2"/>
              <a:buNone/>
            </a:pPr>
            <a:r>
              <a:rPr lang="en-US" sz="2400" dirty="0"/>
              <a:t>    5.    </a:t>
            </a:r>
            <a:r>
              <a:rPr lang="en-US" sz="2400" i="1" dirty="0"/>
              <a:t>E</a:t>
            </a:r>
            <a:r>
              <a:rPr lang="en-US" sz="2400" baseline="-25000" dirty="0"/>
              <a:t>1      </a:t>
            </a:r>
            <a:r>
              <a:rPr lang="en-US" sz="2400" baseline="-25000" dirty="0">
                <a:sym typeface="Symbol" charset="2"/>
              </a:rPr>
              <a:t>  </a:t>
            </a:r>
            <a:r>
              <a:rPr lang="en-US" sz="2400" i="1" dirty="0">
                <a:sym typeface="Greek Symbols" pitchFamily="18" charset="2"/>
              </a:rPr>
              <a:t>E</a:t>
            </a:r>
            <a:r>
              <a:rPr lang="en-US" sz="2400" baseline="-25000" dirty="0">
                <a:sym typeface="Greek Symbols" pitchFamily="18" charset="2"/>
              </a:rPr>
              <a:t>2</a:t>
            </a:r>
            <a:r>
              <a:rPr lang="en-US" sz="2400" dirty="0">
                <a:sym typeface="Greek Symbols" pitchFamily="18" charset="2"/>
              </a:rPr>
              <a:t> = </a:t>
            </a:r>
            <a:r>
              <a:rPr lang="en-US" sz="2400" i="1" dirty="0">
                <a:sym typeface="Greek Symbols" pitchFamily="18" charset="2"/>
              </a:rPr>
              <a:t>E</a:t>
            </a:r>
            <a:r>
              <a:rPr lang="en-US" sz="2400" baseline="-25000" dirty="0">
                <a:sym typeface="Greek Symbols" pitchFamily="18" charset="2"/>
              </a:rPr>
              <a:t>2</a:t>
            </a:r>
            <a:r>
              <a:rPr lang="en-US" sz="2400" dirty="0">
                <a:sym typeface="Greek Symbols" pitchFamily="18" charset="2"/>
              </a:rPr>
              <a:t>     </a:t>
            </a:r>
            <a:r>
              <a:rPr lang="en-US" sz="2400" baseline="-25000" dirty="0">
                <a:sym typeface="Symbol" charset="2"/>
              </a:rPr>
              <a:t>  </a:t>
            </a:r>
            <a:r>
              <a:rPr lang="en-US" sz="2400" i="1" dirty="0">
                <a:sym typeface="Greek Symbols" pitchFamily="18" charset="2"/>
              </a:rPr>
              <a:t>E</a:t>
            </a:r>
            <a:r>
              <a:rPr lang="en-US" sz="2400" baseline="-25000" dirty="0">
                <a:sym typeface="Greek Symbols" pitchFamily="18" charset="2"/>
              </a:rPr>
              <a:t>1</a:t>
            </a:r>
          </a:p>
          <a:p>
            <a:pPr lvl="1">
              <a:lnSpc>
                <a:spcPct val="180000"/>
              </a:lnSpc>
              <a:buFont typeface="Wingdings" charset="2"/>
              <a:buNone/>
            </a:pPr>
            <a:r>
              <a:rPr lang="en-US" sz="2400" dirty="0"/>
              <a:t>    7(a).</a:t>
            </a:r>
            <a:r>
              <a:rPr lang="en-US" sz="2000" dirty="0"/>
              <a:t> </a:t>
            </a:r>
            <a:r>
              <a:rPr lang="en-US" dirty="0"/>
              <a:t>If</a:t>
            </a:r>
            <a:r>
              <a:rPr lang="en-US" sz="2400" dirty="0"/>
              <a:t> </a:t>
            </a:r>
            <a:r>
              <a:rPr lang="en-US" i="1" dirty="0">
                <a:sym typeface="Symbol" charset="2"/>
              </a:rPr>
              <a:t></a:t>
            </a:r>
            <a:r>
              <a:rPr lang="en-US" i="1" baseline="-25000" dirty="0">
                <a:sym typeface="Symbol" charset="2"/>
              </a:rPr>
              <a:t>0</a:t>
            </a:r>
            <a:r>
              <a:rPr lang="en-US" i="1" dirty="0">
                <a:sym typeface="Symbol" charset="2"/>
              </a:rPr>
              <a:t> only involves attributes from E</a:t>
            </a:r>
            <a:r>
              <a:rPr lang="en-US" i="1" baseline="-25000" dirty="0">
                <a:sym typeface="Symbol" charset="2"/>
              </a:rPr>
              <a:t>1</a:t>
            </a:r>
            <a:endParaRPr lang="en-US" sz="2000" baseline="-25000" dirty="0"/>
          </a:p>
          <a:p>
            <a:pPr lvl="1">
              <a:buFont typeface="Wingdings" charset="2"/>
              <a:buNone/>
            </a:pPr>
            <a:r>
              <a:rPr lang="en-US" sz="2000" dirty="0"/>
              <a:t>               </a:t>
            </a:r>
            <a:r>
              <a:rPr lang="en-US" dirty="0">
                <a:sym typeface="Symbol" charset="2"/>
              </a:rPr>
              <a:t></a:t>
            </a:r>
            <a:r>
              <a:rPr lang="en-US" baseline="-25000" dirty="0">
                <a:sym typeface="Symbol" charset="2"/>
              </a:rPr>
              <a:t>0</a:t>
            </a:r>
            <a:r>
              <a:rPr lang="en-US" dirty="0">
                <a:sym typeface="Symbol" charset="2"/>
              </a:rPr>
              <a:t>E</a:t>
            </a:r>
            <a:r>
              <a:rPr lang="en-US" baseline="-25000" dirty="0">
                <a:sym typeface="Symbol" charset="2"/>
              </a:rPr>
              <a:t>1  </a:t>
            </a:r>
            <a:r>
              <a:rPr lang="en-US" dirty="0">
                <a:sym typeface="Symbol" charset="2"/>
              </a:rPr>
              <a:t>   </a:t>
            </a:r>
            <a:r>
              <a:rPr lang="en-US" baseline="-25000" dirty="0">
                <a:sym typeface="Symbol" charset="2"/>
              </a:rPr>
              <a:t></a:t>
            </a:r>
            <a:r>
              <a:rPr lang="en-US" dirty="0">
                <a:sym typeface="Symbol" charset="2"/>
              </a:rPr>
              <a:t> E</a:t>
            </a:r>
            <a:r>
              <a:rPr lang="en-US" baseline="-25000" dirty="0">
                <a:sym typeface="Symbol" charset="2"/>
              </a:rPr>
              <a:t>2</a:t>
            </a:r>
            <a:r>
              <a:rPr lang="en-US" dirty="0">
                <a:sym typeface="Symbol" charset="2"/>
              </a:rPr>
              <a:t>) = (</a:t>
            </a:r>
            <a:r>
              <a:rPr lang="en-US" baseline="-25000" dirty="0">
                <a:sym typeface="Symbol" charset="2"/>
              </a:rPr>
              <a:t>0</a:t>
            </a:r>
            <a:r>
              <a:rPr lang="en-US" dirty="0">
                <a:sym typeface="Symbol" charset="2"/>
              </a:rPr>
              <a:t>(E</a:t>
            </a:r>
            <a:r>
              <a:rPr lang="en-US" baseline="-25000" dirty="0">
                <a:sym typeface="Symbol" charset="2"/>
              </a:rPr>
              <a:t>1</a:t>
            </a:r>
            <a:r>
              <a:rPr lang="en-US" dirty="0">
                <a:sym typeface="Symbol" charset="2"/>
              </a:rPr>
              <a:t>))    </a:t>
            </a:r>
            <a:r>
              <a:rPr lang="en-US" baseline="-25000" dirty="0">
                <a:sym typeface="Symbol" charset="2"/>
              </a:rPr>
              <a:t></a:t>
            </a:r>
            <a:r>
              <a:rPr lang="en-US" dirty="0">
                <a:sym typeface="Symbol" charset="2"/>
              </a:rPr>
              <a:t> E</a:t>
            </a:r>
            <a:r>
              <a:rPr lang="en-US" baseline="-25000" dirty="0">
                <a:sym typeface="Symbol" charset="2"/>
              </a:rPr>
              <a:t>2</a:t>
            </a:r>
            <a:r>
              <a:rPr lang="en-US" dirty="0">
                <a:sym typeface="Greek Symbols" pitchFamily="18" charset="2"/>
              </a:rPr>
              <a:t> </a:t>
            </a:r>
          </a:p>
          <a:p>
            <a:pPr lvl="1">
              <a:buFont typeface="Wingdings" charset="2"/>
              <a:buNone/>
            </a:pPr>
            <a:endParaRPr lang="en-US" dirty="0">
              <a:sym typeface="Greek Symbols" pitchFamily="18" charset="2"/>
            </a:endParaRPr>
          </a:p>
          <a:p>
            <a:r>
              <a:rPr lang="en-US" dirty="0">
                <a:sym typeface="Greek Symbols" pitchFamily="18" charset="2"/>
              </a:rPr>
              <a:t>And so on…</a:t>
            </a:r>
          </a:p>
          <a:p>
            <a:pPr lvl="1"/>
            <a:r>
              <a:rPr lang="en-US" dirty="0">
                <a:sym typeface="Greek Symbols" pitchFamily="18" charset="2"/>
              </a:rPr>
              <a:t>Many rules of this type</a:t>
            </a:r>
            <a:br>
              <a:rPr lang="en-US" dirty="0">
                <a:sym typeface="Greek Symbols" pitchFamily="18" charset="2"/>
              </a:rPr>
            </a:br>
            <a:endParaRPr lang="en-US" sz="2000" dirty="0"/>
          </a:p>
          <a:p>
            <a:pPr>
              <a:lnSpc>
                <a:spcPct val="110000"/>
              </a:lnSpc>
            </a:pPr>
            <a:endParaRPr lang="en-US" sz="2800" dirty="0"/>
          </a:p>
          <a:p>
            <a:pPr>
              <a:lnSpc>
                <a:spcPct val="110000"/>
              </a:lnSpc>
            </a:pPr>
            <a:endParaRPr lang="en-US" sz="2600" dirty="0"/>
          </a:p>
        </p:txBody>
      </p:sp>
      <p:graphicFrame>
        <p:nvGraphicFramePr>
          <p:cNvPr id="1519622" name="Object 6"/>
          <p:cNvGraphicFramePr>
            <a:graphicFrameLocks noChangeAspect="1"/>
          </p:cNvGraphicFramePr>
          <p:nvPr/>
        </p:nvGraphicFramePr>
        <p:xfrm>
          <a:off x="1681163" y="2187575"/>
          <a:ext cx="4094162" cy="450850"/>
        </p:xfrm>
        <a:graphic>
          <a:graphicData uri="http://schemas.openxmlformats.org/presentationml/2006/ole">
            <mc:AlternateContent xmlns:mc="http://schemas.openxmlformats.org/markup-compatibility/2006">
              <mc:Choice xmlns:v="urn:schemas-microsoft-com:vml" Requires="v">
                <p:oleObj name="Equation" r:id="rId2" imgW="7315200" imgH="812800" progId="Equation.3">
                  <p:embed/>
                </p:oleObj>
              </mc:Choice>
              <mc:Fallback>
                <p:oleObj name="Equation" r:id="rId2" imgW="7315200" imgH="812800" progId="Equation.3">
                  <p:embed/>
                  <p:pic>
                    <p:nvPicPr>
                      <p:cNvPr id="151962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187575"/>
                        <a:ext cx="4094162" cy="4508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519623" name="AutoShape 7"/>
          <p:cNvSpPr>
            <a:spLocks noChangeArrowheads="1"/>
          </p:cNvSpPr>
          <p:nvPr/>
        </p:nvSpPr>
        <p:spPr bwMode="auto">
          <a:xfrm rot="5400000">
            <a:off x="3803651" y="3013075"/>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19624" name="AutoShape 8"/>
          <p:cNvSpPr>
            <a:spLocks noChangeArrowheads="1"/>
          </p:cNvSpPr>
          <p:nvPr/>
        </p:nvSpPr>
        <p:spPr bwMode="auto">
          <a:xfrm rot="5400000">
            <a:off x="2233613" y="3003550"/>
            <a:ext cx="188912" cy="173038"/>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19625" name="AutoShape 9"/>
          <p:cNvSpPr>
            <a:spLocks noChangeArrowheads="1"/>
          </p:cNvSpPr>
          <p:nvPr/>
        </p:nvSpPr>
        <p:spPr bwMode="auto">
          <a:xfrm rot="5400000">
            <a:off x="3016251" y="4283075"/>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19626" name="AutoShape 10"/>
          <p:cNvSpPr>
            <a:spLocks noChangeArrowheads="1"/>
          </p:cNvSpPr>
          <p:nvPr/>
        </p:nvSpPr>
        <p:spPr bwMode="auto">
          <a:xfrm rot="5400000">
            <a:off x="5527675" y="4259263"/>
            <a:ext cx="188913"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371016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p:txBody>
          <a:bodyPr/>
          <a:lstStyle/>
          <a:p>
            <a:r>
              <a:rPr lang="en-US"/>
              <a:t>Pictorial Depiction</a:t>
            </a:r>
          </a:p>
        </p:txBody>
      </p:sp>
      <p:pic>
        <p:nvPicPr>
          <p:cNvPr id="1512452" name="Picture 4"/>
          <p:cNvPicPr>
            <a:picLocks noChangeAspect="1" noChangeArrowheads="1"/>
          </p:cNvPicPr>
          <p:nvPr/>
        </p:nvPicPr>
        <p:blipFill>
          <a:blip r:embed="rId2"/>
          <a:srcRect l="642" t="2286" r="642" b="2000"/>
          <a:stretch>
            <a:fillRect/>
          </a:stretch>
        </p:blipFill>
        <p:spPr bwMode="auto">
          <a:xfrm>
            <a:off x="1169988" y="1598613"/>
            <a:ext cx="6743700" cy="4903787"/>
          </a:xfrm>
          <a:prstGeom prst="rect">
            <a:avLst/>
          </a:prstGeom>
          <a:noFill/>
          <a:ln w="38100" cmpd="dbl">
            <a:solidFill>
              <a:schemeClr val="tx2"/>
            </a:solidFill>
            <a:miter lim="800000"/>
            <a:headEnd/>
            <a:tailEnd/>
          </a:ln>
          <a:effectLst/>
        </p:spPr>
      </p:pic>
    </p:spTree>
    <p:extLst>
      <p:ext uri="{BB962C8B-B14F-4D97-AF65-F5344CB8AC3E}">
        <p14:creationId xmlns:p14="http://schemas.microsoft.com/office/powerpoint/2010/main" val="429114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2"/>
          <p:cNvSpPr>
            <a:spLocks noGrp="1" noChangeArrowheads="1"/>
          </p:cNvSpPr>
          <p:nvPr>
            <p:ph type="title"/>
          </p:nvPr>
        </p:nvSpPr>
        <p:spPr>
          <a:xfrm>
            <a:off x="304800" y="228600"/>
            <a:ext cx="7543800" cy="1020762"/>
          </a:xfrm>
        </p:spPr>
        <p:txBody>
          <a:bodyPr/>
          <a:lstStyle/>
          <a:p>
            <a:r>
              <a:rPr lang="en-US" dirty="0"/>
              <a:t>Storage Hierarchy: Magnetic/Hard  Disks</a:t>
            </a:r>
          </a:p>
        </p:txBody>
      </p:sp>
      <p:sp>
        <p:nvSpPr>
          <p:cNvPr id="1328131" name="Rectangle 3"/>
          <p:cNvSpPr>
            <a:spLocks noGrp="1" noChangeArrowheads="1"/>
          </p:cNvSpPr>
          <p:nvPr>
            <p:ph type="body" idx="1"/>
          </p:nvPr>
        </p:nvSpPr>
        <p:spPr>
          <a:xfrm>
            <a:off x="152400" y="1271248"/>
            <a:ext cx="4876800" cy="4876800"/>
          </a:xfrm>
        </p:spPr>
        <p:txBody>
          <a:bodyPr/>
          <a:lstStyle/>
          <a:p>
            <a:pPr>
              <a:lnSpc>
                <a:spcPct val="130000"/>
              </a:lnSpc>
            </a:pPr>
            <a:r>
              <a:rPr lang="en-US" sz="1800" dirty="0"/>
              <a:t>Primary ”non-volatile” storage mechanism</a:t>
            </a:r>
          </a:p>
          <a:p>
            <a:pPr>
              <a:lnSpc>
                <a:spcPct val="80000"/>
              </a:lnSpc>
            </a:pPr>
            <a:r>
              <a:rPr lang="en-US" sz="1800" dirty="0"/>
              <a:t>Accessing a sector</a:t>
            </a:r>
            <a:endParaRPr lang="en-US" sz="1800" i="1" dirty="0"/>
          </a:p>
          <a:p>
            <a:pPr lvl="1">
              <a:lnSpc>
                <a:spcPct val="80000"/>
              </a:lnSpc>
            </a:pPr>
            <a:r>
              <a:rPr lang="en-US" sz="1600" dirty="0"/>
              <a:t>Time to </a:t>
            </a:r>
            <a:r>
              <a:rPr lang="en-US" sz="1600" i="1" dirty="0"/>
              <a:t>seek </a:t>
            </a:r>
            <a:r>
              <a:rPr lang="en-US" sz="1600" dirty="0"/>
              <a:t>to the track (seek time)</a:t>
            </a:r>
          </a:p>
          <a:p>
            <a:pPr lvl="2">
              <a:lnSpc>
                <a:spcPct val="80000"/>
              </a:lnSpc>
            </a:pPr>
            <a:r>
              <a:rPr lang="en-US" sz="1600" dirty="0"/>
              <a:t>average 4 to 10ms</a:t>
            </a:r>
          </a:p>
          <a:p>
            <a:pPr lvl="1">
              <a:lnSpc>
                <a:spcPct val="80000"/>
              </a:lnSpc>
            </a:pPr>
            <a:r>
              <a:rPr lang="en-US" sz="2000" dirty="0"/>
              <a:t>+ </a:t>
            </a:r>
            <a:r>
              <a:rPr lang="en-US" sz="1600" dirty="0"/>
              <a:t>Waiting for the sector to get under the head (rotational latency)</a:t>
            </a:r>
          </a:p>
          <a:p>
            <a:pPr lvl="2">
              <a:lnSpc>
                <a:spcPct val="80000"/>
              </a:lnSpc>
            </a:pPr>
            <a:r>
              <a:rPr lang="en-US" sz="1600" dirty="0"/>
              <a:t>average 4 to 11ms</a:t>
            </a:r>
          </a:p>
          <a:p>
            <a:pPr lvl="1">
              <a:lnSpc>
                <a:spcPct val="80000"/>
              </a:lnSpc>
            </a:pPr>
            <a:r>
              <a:rPr lang="en-US" sz="1600" dirty="0"/>
              <a:t>+ Time to transfer the data (transfer time)</a:t>
            </a:r>
          </a:p>
          <a:p>
            <a:pPr lvl="2">
              <a:lnSpc>
                <a:spcPct val="80000"/>
              </a:lnSpc>
            </a:pPr>
            <a:r>
              <a:rPr lang="en-US" sz="1600" dirty="0"/>
              <a:t>very low</a:t>
            </a:r>
          </a:p>
          <a:p>
            <a:pPr lvl="1">
              <a:lnSpc>
                <a:spcPct val="80000"/>
              </a:lnSpc>
            </a:pPr>
            <a:r>
              <a:rPr lang="en-US" sz="1600" dirty="0"/>
              <a:t>About 10ms per access</a:t>
            </a:r>
          </a:p>
          <a:p>
            <a:pPr lvl="2">
              <a:lnSpc>
                <a:spcPct val="80000"/>
              </a:lnSpc>
            </a:pPr>
            <a:r>
              <a:rPr lang="en-US" sz="1600" dirty="0"/>
              <a:t>So if randomly accessed blocks, can only do 100 block transfers</a:t>
            </a:r>
          </a:p>
          <a:p>
            <a:pPr lvl="2">
              <a:lnSpc>
                <a:spcPct val="80000"/>
              </a:lnSpc>
            </a:pPr>
            <a:r>
              <a:rPr lang="en-US" sz="1600" dirty="0"/>
              <a:t>100 x 512bytes = 50 KB/s</a:t>
            </a:r>
          </a:p>
          <a:p>
            <a:pPr>
              <a:lnSpc>
                <a:spcPct val="80000"/>
              </a:lnSpc>
            </a:pPr>
            <a:endParaRPr lang="en-US" sz="1800" dirty="0"/>
          </a:p>
          <a:p>
            <a:pPr>
              <a:lnSpc>
                <a:spcPct val="80000"/>
              </a:lnSpc>
            </a:pPr>
            <a:r>
              <a:rPr lang="en-US" sz="1800" dirty="0"/>
              <a:t>Data transfer rates</a:t>
            </a:r>
          </a:p>
          <a:p>
            <a:pPr lvl="1">
              <a:lnSpc>
                <a:spcPct val="80000"/>
              </a:lnSpc>
            </a:pPr>
            <a:r>
              <a:rPr lang="en-US" sz="1600" dirty="0"/>
              <a:t>Rate at which data can be transferred (w/o any seeks)</a:t>
            </a:r>
          </a:p>
          <a:p>
            <a:pPr lvl="1">
              <a:lnSpc>
                <a:spcPct val="80000"/>
              </a:lnSpc>
            </a:pPr>
            <a:r>
              <a:rPr lang="en-US" sz="1600" dirty="0"/>
              <a:t>30-50MB/s to up to 200MB/s (Compare to above)</a:t>
            </a:r>
          </a:p>
          <a:p>
            <a:pPr lvl="2">
              <a:lnSpc>
                <a:spcPct val="80000"/>
              </a:lnSpc>
            </a:pPr>
            <a:r>
              <a:rPr lang="en-US" sz="1600" dirty="0"/>
              <a:t>Seeks are bad !</a:t>
            </a:r>
          </a:p>
          <a:p>
            <a:pPr>
              <a:lnSpc>
                <a:spcPct val="130000"/>
              </a:lnSpc>
            </a:pPr>
            <a:endParaRPr lang="en-US" sz="1400" dirty="0"/>
          </a:p>
        </p:txBody>
      </p:sp>
      <p:pic>
        <p:nvPicPr>
          <p:cNvPr id="8" name="Picture 7">
            <a:extLst>
              <a:ext uri="{FF2B5EF4-FFF2-40B4-BE49-F238E27FC236}">
                <a16:creationId xmlns:a16="http://schemas.microsoft.com/office/drawing/2014/main" id="{B5214E26-EAAC-3774-9B89-AE0FE561B195}"/>
              </a:ext>
            </a:extLst>
          </p:cNvPr>
          <p:cNvPicPr>
            <a:picLocks noChangeAspect="1"/>
          </p:cNvPicPr>
          <p:nvPr/>
        </p:nvPicPr>
        <p:blipFill>
          <a:blip r:embed="rId3"/>
          <a:stretch>
            <a:fillRect/>
          </a:stretch>
        </p:blipFill>
        <p:spPr>
          <a:xfrm>
            <a:off x="5181600" y="1880848"/>
            <a:ext cx="4937760" cy="3657600"/>
          </a:xfrm>
          <a:prstGeom prst="rect">
            <a:avLst/>
          </a:prstGeom>
        </p:spPr>
      </p:pic>
    </p:spTree>
    <p:extLst>
      <p:ext uri="{BB962C8B-B14F-4D97-AF65-F5344CB8AC3E}">
        <p14:creationId xmlns:p14="http://schemas.microsoft.com/office/powerpoint/2010/main" val="16541374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Grp="1" noChangeArrowheads="1"/>
          </p:cNvSpPr>
          <p:nvPr>
            <p:ph type="title"/>
          </p:nvPr>
        </p:nvSpPr>
        <p:spPr/>
        <p:txBody>
          <a:bodyPr/>
          <a:lstStyle/>
          <a:p>
            <a:r>
              <a:rPr lang="en-US" dirty="0"/>
              <a:t>More Equivalence Rules</a:t>
            </a:r>
          </a:p>
        </p:txBody>
      </p:sp>
      <p:sp>
        <p:nvSpPr>
          <p:cNvPr id="3" name="Content Placeholder 2">
            <a:extLst>
              <a:ext uri="{FF2B5EF4-FFF2-40B4-BE49-F238E27FC236}">
                <a16:creationId xmlns:a16="http://schemas.microsoft.com/office/drawing/2014/main" id="{2CD76E21-CAA0-8598-462B-82DFD361F3C1}"/>
              </a:ext>
            </a:extLst>
          </p:cNvPr>
          <p:cNvSpPr>
            <a:spLocks noGrp="1"/>
          </p:cNvSpPr>
          <p:nvPr>
            <p:ph idx="1"/>
          </p:nvPr>
        </p:nvSpPr>
        <p:spPr>
          <a:xfrm>
            <a:off x="457200" y="1524000"/>
            <a:ext cx="8229600" cy="5105400"/>
          </a:xfrm>
        </p:spPr>
        <p:txBody>
          <a:bodyPr/>
          <a:lstStyle/>
          <a:p>
            <a:r>
              <a:rPr lang="en-US" altLang="en-US" dirty="0"/>
              <a:t>The set operations union and intersection are commutative and associative</a:t>
            </a:r>
            <a:br>
              <a:rPr lang="en-US" altLang="en-US" dirty="0"/>
            </a:b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p>
          <a:p>
            <a:pPr marL="0" indent="0">
              <a:buNone/>
            </a:pP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  </a:t>
            </a: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   </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p>
          <a:p>
            <a:pPr marL="0" indent="0">
              <a:buNone/>
            </a:pPr>
            <a:endParaRPr lang="en-US" altLang="en-US" baseline="-25000" dirty="0">
              <a:sym typeface="Symbol" panose="05050102010706020507" pitchFamily="18" charset="2"/>
            </a:endParaRPr>
          </a:p>
          <a:p>
            <a:endParaRPr lang="en-US" altLang="en-US" dirty="0"/>
          </a:p>
          <a:p>
            <a:r>
              <a:rPr lang="en-US" altLang="en-US" dirty="0"/>
              <a:t>But not set difference</a:t>
            </a:r>
          </a:p>
          <a:p>
            <a:pPr marL="344487" lvl="1" indent="0">
              <a:buNone/>
            </a:pPr>
            <a:r>
              <a:rPr lang="en-US" altLang="en-US" i="1" dirty="0"/>
              <a:t>	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p>
          <a:p>
            <a:endParaRPr lang="en-US" dirty="0"/>
          </a:p>
        </p:txBody>
      </p:sp>
    </p:spTree>
    <p:extLst>
      <p:ext uri="{BB962C8B-B14F-4D97-AF65-F5344CB8AC3E}">
        <p14:creationId xmlns:p14="http://schemas.microsoft.com/office/powerpoint/2010/main" val="17771515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Grp="1" noChangeArrowheads="1"/>
          </p:cNvSpPr>
          <p:nvPr>
            <p:ph type="title"/>
          </p:nvPr>
        </p:nvSpPr>
        <p:spPr/>
        <p:txBody>
          <a:bodyPr/>
          <a:lstStyle/>
          <a:p>
            <a:r>
              <a:rPr lang="en-US" dirty="0"/>
              <a:t>More Equivalence Rules</a:t>
            </a:r>
          </a:p>
        </p:txBody>
      </p:sp>
      <p:sp>
        <p:nvSpPr>
          <p:cNvPr id="3" name="Content Placeholder 2">
            <a:extLst>
              <a:ext uri="{FF2B5EF4-FFF2-40B4-BE49-F238E27FC236}">
                <a16:creationId xmlns:a16="http://schemas.microsoft.com/office/drawing/2014/main" id="{2CD76E21-CAA0-8598-462B-82DFD361F3C1}"/>
              </a:ext>
            </a:extLst>
          </p:cNvPr>
          <p:cNvSpPr>
            <a:spLocks noGrp="1"/>
          </p:cNvSpPr>
          <p:nvPr>
            <p:ph idx="1"/>
          </p:nvPr>
        </p:nvSpPr>
        <p:spPr>
          <a:xfrm>
            <a:off x="457200" y="1524000"/>
            <a:ext cx="8229600" cy="5105400"/>
          </a:xfrm>
        </p:spPr>
        <p:txBody>
          <a:bodyPr/>
          <a:lstStyle/>
          <a:p>
            <a:r>
              <a:rPr lang="en-US" altLang="en-US" dirty="0" err="1"/>
              <a:t>Outerjoins</a:t>
            </a:r>
            <a:r>
              <a:rPr lang="en-US" altLang="en-US" dirty="0"/>
              <a:t> are more involved </a:t>
            </a:r>
          </a:p>
          <a:p>
            <a:pPr marL="0" indent="0">
              <a:buNone/>
            </a:pPr>
            <a:r>
              <a:rPr lang="en-US" altLang="en-US" i="1" dirty="0"/>
              <a:t>	 E</a:t>
            </a:r>
            <a:r>
              <a:rPr lang="en-US" altLang="en-US" baseline="-25000" dirty="0"/>
              <a:t>1</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p>
          <a:p>
            <a:pPr marL="0" indent="0">
              <a:buNone/>
            </a:pPr>
            <a:r>
              <a:rPr lang="en-US" altLang="en-US" i="1" baseline="-25000" dirty="0">
                <a:sym typeface="Symbol" panose="05050102010706020507" pitchFamily="18" charset="2"/>
              </a:rPr>
              <a:t>	  </a:t>
            </a:r>
            <a:r>
              <a:rPr lang="en-US" altLang="en-US" i="1" dirty="0"/>
              <a:t>E</a:t>
            </a:r>
            <a:r>
              <a:rPr lang="en-US" altLang="en-US" baseline="-25000" dirty="0"/>
              <a:t>1</a:t>
            </a:r>
            <a:r>
              <a:rPr lang="en-US" altLang="en-US" dirty="0"/>
              <a:t> </a:t>
            </a:r>
            <a:r>
              <a:rPr lang="en-IN" dirty="0"/>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endParaRPr lang="en-US" altLang="en-US" dirty="0">
              <a:sym typeface="Greek Symbols" pitchFamily="18" charset="2"/>
            </a:endParaRPr>
          </a:p>
          <a:p>
            <a:endParaRPr lang="en-US" dirty="0"/>
          </a:p>
          <a:p>
            <a:r>
              <a:rPr lang="en-US" dirty="0" err="1"/>
              <a:t>Outerjoins</a:t>
            </a:r>
            <a:r>
              <a:rPr lang="en-US" dirty="0"/>
              <a:t> are not associative</a:t>
            </a:r>
            <a:r>
              <a:rPr lang="en-US" altLang="en-US" dirty="0">
                <a:sym typeface="Greek Symbols" pitchFamily="18" charset="2"/>
              </a:rPr>
              <a:t>               </a:t>
            </a:r>
          </a:p>
          <a:p>
            <a:pPr marL="0" indent="0">
              <a:buNone/>
            </a:pPr>
            <a:r>
              <a:rPr lang="en-US" altLang="en-US" dirty="0">
                <a:sym typeface="Greek Symbols" pitchFamily="18" charset="2"/>
              </a:rPr>
              <a:t>              (r </a:t>
            </a:r>
            <a:r>
              <a:rPr lang="en-IN" dirty="0"/>
              <a:t>⟕ s) ⟕ t     ≢     r ⟕ (s ⟕ t)</a:t>
            </a:r>
          </a:p>
          <a:p>
            <a:pPr lvl="1">
              <a:tabLst>
                <a:tab pos="2279650" algn="l"/>
              </a:tabLst>
            </a:pPr>
            <a:r>
              <a:rPr lang="en-IN" altLang="en-US" dirty="0">
                <a:sym typeface="Greek Symbols" pitchFamily="18" charset="2"/>
              </a:rPr>
              <a:t>e.g. with r(A,B) = {(1,1),    s(B,C) = { (1,1)},   t(A,C) = { }</a:t>
            </a:r>
            <a:endParaRPr lang="en-US" altLang="en-US" dirty="0">
              <a:sym typeface="Greek Symbols" pitchFamily="18" charset="2"/>
            </a:endParaRPr>
          </a:p>
          <a:p>
            <a:endParaRPr lang="en-US" dirty="0"/>
          </a:p>
        </p:txBody>
      </p:sp>
    </p:spTree>
    <p:extLst>
      <p:ext uri="{BB962C8B-B14F-4D97-AF65-F5344CB8AC3E}">
        <p14:creationId xmlns:p14="http://schemas.microsoft.com/office/powerpoint/2010/main" val="20241063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Rectangle 2"/>
          <p:cNvSpPr>
            <a:spLocks noGrp="1" noChangeArrowheads="1"/>
          </p:cNvSpPr>
          <p:nvPr>
            <p:ph type="title"/>
          </p:nvPr>
        </p:nvSpPr>
        <p:spPr/>
        <p:txBody>
          <a:bodyPr/>
          <a:lstStyle/>
          <a:p>
            <a:r>
              <a:rPr lang="en-US"/>
              <a:t>Equivalence of Expressions</a:t>
            </a:r>
          </a:p>
        </p:txBody>
      </p:sp>
      <p:sp>
        <p:nvSpPr>
          <p:cNvPr id="1514499" name="Rectangle 3"/>
          <p:cNvSpPr>
            <a:spLocks noGrp="1" noChangeArrowheads="1"/>
          </p:cNvSpPr>
          <p:nvPr>
            <p:ph type="body" idx="1"/>
          </p:nvPr>
        </p:nvSpPr>
        <p:spPr>
          <a:xfrm>
            <a:off x="457200" y="1524000"/>
            <a:ext cx="8229600" cy="4745038"/>
          </a:xfrm>
        </p:spPr>
        <p:txBody>
          <a:bodyPr/>
          <a:lstStyle/>
          <a:p>
            <a:pPr>
              <a:lnSpc>
                <a:spcPct val="110000"/>
              </a:lnSpc>
            </a:pPr>
            <a:r>
              <a:rPr lang="en-US" sz="2200"/>
              <a:t>The rules give us a way to enumerate all equivalent expressions</a:t>
            </a:r>
          </a:p>
          <a:p>
            <a:pPr lvl="1">
              <a:lnSpc>
                <a:spcPct val="110000"/>
              </a:lnSpc>
            </a:pPr>
            <a:r>
              <a:rPr lang="en-US" sz="2000"/>
              <a:t>Note that the expressions don’t contain physical access methods, join methods etc…</a:t>
            </a:r>
          </a:p>
          <a:p>
            <a:pPr>
              <a:lnSpc>
                <a:spcPct val="110000"/>
              </a:lnSpc>
            </a:pPr>
            <a:r>
              <a:rPr lang="en-US" sz="2200"/>
              <a:t>Simple Algorithm:</a:t>
            </a:r>
          </a:p>
          <a:p>
            <a:pPr lvl="1">
              <a:lnSpc>
                <a:spcPct val="110000"/>
              </a:lnSpc>
            </a:pPr>
            <a:r>
              <a:rPr lang="en-US" sz="2000"/>
              <a:t>Start with the original expression</a:t>
            </a:r>
          </a:p>
          <a:p>
            <a:pPr lvl="1">
              <a:lnSpc>
                <a:spcPct val="110000"/>
              </a:lnSpc>
            </a:pPr>
            <a:r>
              <a:rPr lang="en-US" sz="2000"/>
              <a:t>Apply all possible applicable rules to get a new set of expressions</a:t>
            </a:r>
          </a:p>
          <a:p>
            <a:pPr lvl="1">
              <a:lnSpc>
                <a:spcPct val="110000"/>
              </a:lnSpc>
            </a:pPr>
            <a:r>
              <a:rPr lang="en-US" sz="2000"/>
              <a:t>Repeat with this new set of expressions</a:t>
            </a:r>
          </a:p>
          <a:p>
            <a:pPr lvl="1">
              <a:lnSpc>
                <a:spcPct val="110000"/>
              </a:lnSpc>
            </a:pPr>
            <a:r>
              <a:rPr lang="en-US" sz="2000"/>
              <a:t>Till no new expressions are generated</a:t>
            </a:r>
          </a:p>
        </p:txBody>
      </p:sp>
    </p:spTree>
    <p:extLst>
      <p:ext uri="{BB962C8B-B14F-4D97-AF65-F5344CB8AC3E}">
        <p14:creationId xmlns:p14="http://schemas.microsoft.com/office/powerpoint/2010/main" val="42674480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786" name="Rectangle 2"/>
          <p:cNvSpPr>
            <a:spLocks noGrp="1" noChangeArrowheads="1"/>
          </p:cNvSpPr>
          <p:nvPr>
            <p:ph type="title"/>
          </p:nvPr>
        </p:nvSpPr>
        <p:spPr/>
        <p:txBody>
          <a:bodyPr/>
          <a:lstStyle/>
          <a:p>
            <a:r>
              <a:rPr lang="en-US"/>
              <a:t>Equivalence of Expressions</a:t>
            </a:r>
          </a:p>
        </p:txBody>
      </p:sp>
      <p:sp>
        <p:nvSpPr>
          <p:cNvPr id="1526787" name="Rectangle 3"/>
          <p:cNvSpPr>
            <a:spLocks noGrp="1" noChangeArrowheads="1"/>
          </p:cNvSpPr>
          <p:nvPr>
            <p:ph type="body" idx="1"/>
          </p:nvPr>
        </p:nvSpPr>
        <p:spPr>
          <a:xfrm>
            <a:off x="457200" y="1524000"/>
            <a:ext cx="8229600" cy="4851400"/>
          </a:xfrm>
        </p:spPr>
        <p:txBody>
          <a:bodyPr/>
          <a:lstStyle/>
          <a:p>
            <a:pPr>
              <a:lnSpc>
                <a:spcPct val="110000"/>
              </a:lnSpc>
            </a:pPr>
            <a:r>
              <a:rPr lang="en-US" sz="2200"/>
              <a:t>Works, but is not feasible</a:t>
            </a:r>
          </a:p>
          <a:p>
            <a:pPr>
              <a:lnSpc>
                <a:spcPct val="110000"/>
              </a:lnSpc>
            </a:pPr>
            <a:r>
              <a:rPr lang="en-US" sz="2200"/>
              <a:t>Consider a simple case:</a:t>
            </a:r>
          </a:p>
          <a:p>
            <a:pPr lvl="1">
              <a:lnSpc>
                <a:spcPct val="110000"/>
              </a:lnSpc>
            </a:pPr>
            <a:r>
              <a:rPr lang="en-US" sz="2000" i="1"/>
              <a:t>R1        (R2         (R3        (…      Rn)))….)</a:t>
            </a:r>
          </a:p>
          <a:p>
            <a:pPr>
              <a:lnSpc>
                <a:spcPct val="110000"/>
              </a:lnSpc>
            </a:pPr>
            <a:endParaRPr lang="en-US" sz="2400" i="1"/>
          </a:p>
          <a:p>
            <a:pPr>
              <a:lnSpc>
                <a:spcPct val="110000"/>
              </a:lnSpc>
            </a:pPr>
            <a:r>
              <a:rPr lang="en-US" sz="2200"/>
              <a:t>Just join commutativity and associativity will give us:</a:t>
            </a:r>
          </a:p>
          <a:p>
            <a:pPr lvl="1">
              <a:lnSpc>
                <a:spcPct val="110000"/>
              </a:lnSpc>
            </a:pPr>
            <a:r>
              <a:rPr lang="en-US" sz="2000"/>
              <a:t>At least:</a:t>
            </a:r>
          </a:p>
          <a:p>
            <a:pPr lvl="2">
              <a:lnSpc>
                <a:spcPct val="110000"/>
              </a:lnSpc>
            </a:pPr>
            <a:r>
              <a:rPr lang="en-US" sz="1900"/>
              <a:t>n^2  * 2^n</a:t>
            </a:r>
          </a:p>
          <a:p>
            <a:pPr lvl="1">
              <a:lnSpc>
                <a:spcPct val="110000"/>
              </a:lnSpc>
            </a:pPr>
            <a:r>
              <a:rPr lang="en-US" sz="2000"/>
              <a:t>At worst:</a:t>
            </a:r>
          </a:p>
          <a:p>
            <a:pPr lvl="2">
              <a:lnSpc>
                <a:spcPct val="110000"/>
              </a:lnSpc>
            </a:pPr>
            <a:r>
              <a:rPr lang="en-US" sz="1900"/>
              <a:t>n! * 2^n</a:t>
            </a:r>
          </a:p>
          <a:p>
            <a:pPr>
              <a:lnSpc>
                <a:spcPct val="110000"/>
              </a:lnSpc>
            </a:pPr>
            <a:r>
              <a:rPr lang="en-US" sz="2200"/>
              <a:t>Typically the process of enumeration is combined with the search process</a:t>
            </a:r>
          </a:p>
        </p:txBody>
      </p:sp>
      <p:sp>
        <p:nvSpPr>
          <p:cNvPr id="1526788" name="AutoShape 4"/>
          <p:cNvSpPr>
            <a:spLocks noChangeArrowheads="1"/>
          </p:cNvSpPr>
          <p:nvPr/>
        </p:nvSpPr>
        <p:spPr bwMode="auto">
          <a:xfrm rot="5400000">
            <a:off x="1754187" y="2503488"/>
            <a:ext cx="188913" cy="173038"/>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26789" name="AutoShape 5"/>
          <p:cNvSpPr>
            <a:spLocks noChangeArrowheads="1"/>
          </p:cNvSpPr>
          <p:nvPr/>
        </p:nvSpPr>
        <p:spPr bwMode="auto">
          <a:xfrm rot="5400000">
            <a:off x="2768601" y="2517775"/>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26790" name="AutoShape 6"/>
          <p:cNvSpPr>
            <a:spLocks noChangeArrowheads="1"/>
          </p:cNvSpPr>
          <p:nvPr/>
        </p:nvSpPr>
        <p:spPr bwMode="auto">
          <a:xfrm rot="5400000">
            <a:off x="3783012" y="2532063"/>
            <a:ext cx="188913" cy="173038"/>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26791" name="AutoShape 7"/>
          <p:cNvSpPr>
            <a:spLocks noChangeArrowheads="1"/>
          </p:cNvSpPr>
          <p:nvPr/>
        </p:nvSpPr>
        <p:spPr bwMode="auto">
          <a:xfrm rot="5400000">
            <a:off x="4648201" y="2546350"/>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349196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Rectangle 2"/>
          <p:cNvSpPr>
            <a:spLocks noGrp="1" noChangeArrowheads="1"/>
          </p:cNvSpPr>
          <p:nvPr>
            <p:ph type="title"/>
          </p:nvPr>
        </p:nvSpPr>
        <p:spPr/>
        <p:txBody>
          <a:bodyPr/>
          <a:lstStyle/>
          <a:p>
            <a:r>
              <a:rPr lang="en-US"/>
              <a:t>Evaluation Plans</a:t>
            </a:r>
          </a:p>
        </p:txBody>
      </p:sp>
      <p:sp>
        <p:nvSpPr>
          <p:cNvPr id="1530883" name="Rectangle 3"/>
          <p:cNvSpPr>
            <a:spLocks noGrp="1" noChangeArrowheads="1"/>
          </p:cNvSpPr>
          <p:nvPr>
            <p:ph type="body" idx="1"/>
          </p:nvPr>
        </p:nvSpPr>
        <p:spPr>
          <a:xfrm>
            <a:off x="457200" y="1524000"/>
            <a:ext cx="8229600" cy="4851400"/>
          </a:xfrm>
        </p:spPr>
        <p:txBody>
          <a:bodyPr/>
          <a:lstStyle/>
          <a:p>
            <a:pPr>
              <a:lnSpc>
                <a:spcPct val="110000"/>
              </a:lnSpc>
            </a:pPr>
            <a:r>
              <a:rPr lang="en-US" sz="2200"/>
              <a:t>We still need to choose the join methods etc..</a:t>
            </a:r>
          </a:p>
          <a:p>
            <a:pPr lvl="1">
              <a:lnSpc>
                <a:spcPct val="110000"/>
              </a:lnSpc>
            </a:pPr>
            <a:r>
              <a:rPr lang="en-US" sz="2000"/>
              <a:t>Option 1: Choose for each operation separately</a:t>
            </a:r>
          </a:p>
          <a:p>
            <a:pPr lvl="2">
              <a:lnSpc>
                <a:spcPct val="110000"/>
              </a:lnSpc>
            </a:pPr>
            <a:r>
              <a:rPr lang="en-US" sz="1900"/>
              <a:t>Usually okay, but sometimes the operators interact</a:t>
            </a:r>
          </a:p>
          <a:p>
            <a:pPr lvl="2">
              <a:lnSpc>
                <a:spcPct val="110000"/>
              </a:lnSpc>
            </a:pPr>
            <a:r>
              <a:rPr lang="en-US" sz="1900"/>
              <a:t>Consider joining three relations on the same attribute:</a:t>
            </a:r>
          </a:p>
          <a:p>
            <a:pPr lvl="3">
              <a:lnSpc>
                <a:spcPct val="110000"/>
              </a:lnSpc>
            </a:pPr>
            <a:r>
              <a:rPr lang="en-US" sz="1900" i="1"/>
              <a:t>R1      </a:t>
            </a:r>
            <a:r>
              <a:rPr lang="en-US" sz="1900" i="1" baseline="-25000"/>
              <a:t>a</a:t>
            </a:r>
            <a:r>
              <a:rPr lang="en-US" sz="1900" i="1"/>
              <a:t>  (R2      </a:t>
            </a:r>
            <a:r>
              <a:rPr lang="en-US" sz="1900" i="1" baseline="-25000"/>
              <a:t>a</a:t>
            </a:r>
            <a:r>
              <a:rPr lang="en-US" sz="1900" i="1"/>
              <a:t>  R3)</a:t>
            </a:r>
          </a:p>
          <a:p>
            <a:pPr lvl="2">
              <a:lnSpc>
                <a:spcPct val="110000"/>
              </a:lnSpc>
            </a:pPr>
            <a:r>
              <a:rPr lang="en-US" sz="2000"/>
              <a:t>Best option for R2 join R3 might be hash-join</a:t>
            </a:r>
          </a:p>
          <a:p>
            <a:pPr lvl="3">
              <a:lnSpc>
                <a:spcPct val="110000"/>
              </a:lnSpc>
            </a:pPr>
            <a:r>
              <a:rPr lang="en-US" sz="1700"/>
              <a:t>But if </a:t>
            </a:r>
            <a:r>
              <a:rPr lang="en-US" sz="1700" i="1"/>
              <a:t>R1 </a:t>
            </a:r>
            <a:r>
              <a:rPr lang="en-US" sz="1700"/>
              <a:t>is sorted on </a:t>
            </a:r>
            <a:r>
              <a:rPr lang="en-US" sz="1700" i="1"/>
              <a:t>a, </a:t>
            </a:r>
            <a:r>
              <a:rPr lang="en-US" sz="1700"/>
              <a:t>then </a:t>
            </a:r>
            <a:r>
              <a:rPr lang="en-US" sz="1700" i="1"/>
              <a:t>sort-merge join</a:t>
            </a:r>
            <a:r>
              <a:rPr lang="en-US" sz="1700"/>
              <a:t> is preferable</a:t>
            </a:r>
          </a:p>
          <a:p>
            <a:pPr lvl="3">
              <a:lnSpc>
                <a:spcPct val="110000"/>
              </a:lnSpc>
            </a:pPr>
            <a:r>
              <a:rPr lang="en-US" sz="1700"/>
              <a:t>Because it produces the result in sorted order by </a:t>
            </a:r>
            <a:r>
              <a:rPr lang="en-US" sz="1700" i="1"/>
              <a:t>a</a:t>
            </a:r>
          </a:p>
          <a:p>
            <a:pPr>
              <a:lnSpc>
                <a:spcPct val="110000"/>
              </a:lnSpc>
            </a:pPr>
            <a:r>
              <a:rPr lang="en-US" sz="2300"/>
              <a:t>Also, we need to decide whether to use pipelining or materialization</a:t>
            </a:r>
          </a:p>
          <a:p>
            <a:pPr>
              <a:lnSpc>
                <a:spcPct val="110000"/>
              </a:lnSpc>
            </a:pPr>
            <a:r>
              <a:rPr lang="en-US" sz="2300"/>
              <a:t>Such issues are typically taken into account when doing the optimization </a:t>
            </a:r>
          </a:p>
        </p:txBody>
      </p:sp>
      <p:sp>
        <p:nvSpPr>
          <p:cNvPr id="1530888" name="AutoShape 8"/>
          <p:cNvSpPr>
            <a:spLocks noChangeArrowheads="1"/>
          </p:cNvSpPr>
          <p:nvPr/>
        </p:nvSpPr>
        <p:spPr bwMode="auto">
          <a:xfrm rot="5400000">
            <a:off x="2263776" y="3216275"/>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0889" name="AutoShape 9"/>
          <p:cNvSpPr>
            <a:spLocks noChangeArrowheads="1"/>
          </p:cNvSpPr>
          <p:nvPr/>
        </p:nvSpPr>
        <p:spPr bwMode="auto">
          <a:xfrm rot="5400000">
            <a:off x="3311525" y="3186113"/>
            <a:ext cx="188913"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007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088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08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2"/>
          <p:cNvSpPr>
            <a:spLocks noGrp="1" noChangeArrowheads="1"/>
          </p:cNvSpPr>
          <p:nvPr>
            <p:ph type="title"/>
          </p:nvPr>
        </p:nvSpPr>
        <p:spPr/>
        <p:txBody>
          <a:bodyPr/>
          <a:lstStyle/>
          <a:p>
            <a:r>
              <a:rPr lang="en-US"/>
              <a:t>Query Optimization</a:t>
            </a:r>
          </a:p>
        </p:txBody>
      </p:sp>
      <p:sp>
        <p:nvSpPr>
          <p:cNvPr id="1495043" name="Rectangle 3"/>
          <p:cNvSpPr>
            <a:spLocks noGrp="1" noChangeArrowheads="1"/>
          </p:cNvSpPr>
          <p:nvPr>
            <p:ph type="body" idx="1"/>
          </p:nvPr>
        </p:nvSpPr>
        <p:spPr>
          <a:xfrm>
            <a:off x="457200" y="1524000"/>
            <a:ext cx="8229600" cy="4899025"/>
          </a:xfrm>
        </p:spPr>
        <p:txBody>
          <a:bodyPr/>
          <a:lstStyle/>
          <a:p>
            <a:pPr>
              <a:lnSpc>
                <a:spcPct val="120000"/>
              </a:lnSpc>
            </a:pPr>
            <a:r>
              <a:rPr lang="en-US" sz="2500" dirty="0"/>
              <a:t>Steps:</a:t>
            </a:r>
          </a:p>
          <a:p>
            <a:pPr lvl="1">
              <a:lnSpc>
                <a:spcPct val="120000"/>
              </a:lnSpc>
            </a:pPr>
            <a:r>
              <a:rPr lang="en-US" sz="2400" dirty="0"/>
              <a:t>Generate all possible execution plans for the query</a:t>
            </a:r>
          </a:p>
          <a:p>
            <a:pPr lvl="2">
              <a:lnSpc>
                <a:spcPct val="120000"/>
              </a:lnSpc>
            </a:pPr>
            <a:r>
              <a:rPr lang="en-US" sz="2000" dirty="0"/>
              <a:t>First generate all equivalent expressions</a:t>
            </a:r>
          </a:p>
          <a:p>
            <a:pPr lvl="2">
              <a:lnSpc>
                <a:spcPct val="120000"/>
              </a:lnSpc>
            </a:pPr>
            <a:r>
              <a:rPr lang="en-US" sz="2000" dirty="0"/>
              <a:t>Then consider all annotations for the operations</a:t>
            </a:r>
          </a:p>
          <a:p>
            <a:pPr lvl="1">
              <a:lnSpc>
                <a:spcPct val="120000"/>
              </a:lnSpc>
            </a:pPr>
            <a:r>
              <a:rPr lang="en-US" sz="2400" dirty="0">
                <a:solidFill>
                  <a:srgbClr val="FF0000"/>
                </a:solidFill>
              </a:rPr>
              <a:t>Figure out the cost for each of them</a:t>
            </a:r>
          </a:p>
          <a:p>
            <a:pPr lvl="2">
              <a:lnSpc>
                <a:spcPct val="120000"/>
              </a:lnSpc>
            </a:pPr>
            <a:r>
              <a:rPr lang="en-US" sz="2000" dirty="0">
                <a:solidFill>
                  <a:srgbClr val="FF0000"/>
                </a:solidFill>
              </a:rPr>
              <a:t>Compute cost for each operation </a:t>
            </a:r>
          </a:p>
          <a:p>
            <a:pPr lvl="3">
              <a:lnSpc>
                <a:spcPct val="120000"/>
              </a:lnSpc>
            </a:pPr>
            <a:r>
              <a:rPr lang="en-US" sz="1800" dirty="0">
                <a:solidFill>
                  <a:srgbClr val="FF0000"/>
                </a:solidFill>
              </a:rPr>
              <a:t>Using the formulas discussed before</a:t>
            </a:r>
          </a:p>
          <a:p>
            <a:pPr lvl="3">
              <a:lnSpc>
                <a:spcPct val="120000"/>
              </a:lnSpc>
            </a:pPr>
            <a:r>
              <a:rPr lang="en-US" sz="1800" dirty="0">
                <a:solidFill>
                  <a:srgbClr val="FF0000"/>
                </a:solidFill>
              </a:rPr>
              <a:t>One problem: How do we know the number of result tuples for, say, </a:t>
            </a:r>
          </a:p>
          <a:p>
            <a:pPr lvl="2">
              <a:lnSpc>
                <a:spcPct val="120000"/>
              </a:lnSpc>
            </a:pPr>
            <a:r>
              <a:rPr lang="en-US" sz="2000" dirty="0">
                <a:solidFill>
                  <a:srgbClr val="FF0000"/>
                </a:solidFill>
              </a:rPr>
              <a:t>Add them !</a:t>
            </a:r>
          </a:p>
          <a:p>
            <a:pPr lvl="1">
              <a:lnSpc>
                <a:spcPct val="120000"/>
              </a:lnSpc>
            </a:pPr>
            <a:r>
              <a:rPr lang="en-US" sz="2400" dirty="0"/>
              <a:t>Choose the best</a:t>
            </a:r>
          </a:p>
          <a:p>
            <a:pPr>
              <a:lnSpc>
                <a:spcPct val="120000"/>
              </a:lnSpc>
            </a:pPr>
            <a:endParaRPr lang="en-US" sz="2500" dirty="0"/>
          </a:p>
        </p:txBody>
      </p:sp>
      <p:graphicFrame>
        <p:nvGraphicFramePr>
          <p:cNvPr id="1495046" name="Object 6"/>
          <p:cNvGraphicFramePr>
            <a:graphicFrameLocks noChangeAspect="1"/>
          </p:cNvGraphicFramePr>
          <p:nvPr/>
        </p:nvGraphicFramePr>
        <p:xfrm>
          <a:off x="2301875" y="5194300"/>
          <a:ext cx="2243138" cy="360363"/>
        </p:xfrm>
        <a:graphic>
          <a:graphicData uri="http://schemas.openxmlformats.org/presentationml/2006/ole">
            <mc:AlternateContent xmlns:mc="http://schemas.openxmlformats.org/markup-compatibility/2006">
              <mc:Choice xmlns:v="urn:schemas-microsoft-com:vml" Requires="v">
                <p:oleObj name="Microsoft Equation 3.0" r:id="rId3" imgW="7315200" imgH="1308100" progId="Equation.3">
                  <p:embed/>
                </p:oleObj>
              </mc:Choice>
              <mc:Fallback>
                <p:oleObj name="Microsoft Equation 3.0" r:id="rId3" imgW="7315200" imgH="1308100" progId="Equation.3">
                  <p:embed/>
                  <p:pic>
                    <p:nvPicPr>
                      <p:cNvPr id="14950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5194300"/>
                        <a:ext cx="2243138" cy="360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504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9504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504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504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50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5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 estimation</a:t>
            </a:r>
          </a:p>
        </p:txBody>
      </p:sp>
      <p:sp>
        <p:nvSpPr>
          <p:cNvPr id="3" name="Content Placeholder 2"/>
          <p:cNvSpPr>
            <a:spLocks noGrp="1"/>
          </p:cNvSpPr>
          <p:nvPr>
            <p:ph idx="1"/>
          </p:nvPr>
        </p:nvSpPr>
        <p:spPr>
          <a:xfrm>
            <a:off x="457200" y="1524000"/>
            <a:ext cx="8229600" cy="4635500"/>
          </a:xfrm>
        </p:spPr>
        <p:txBody>
          <a:bodyPr/>
          <a:lstStyle/>
          <a:p>
            <a:r>
              <a:rPr lang="en-US" sz="2400" dirty="0"/>
              <a:t>Computing operator costs requires information like:</a:t>
            </a:r>
          </a:p>
          <a:p>
            <a:pPr lvl="1"/>
            <a:r>
              <a:rPr lang="en-US" sz="2000" dirty="0"/>
              <a:t>Primary key ? </a:t>
            </a:r>
          </a:p>
          <a:p>
            <a:pPr lvl="1"/>
            <a:r>
              <a:rPr lang="en-US" sz="2000" dirty="0"/>
              <a:t>Sorted or not, which attribute</a:t>
            </a:r>
          </a:p>
          <a:p>
            <a:pPr lvl="2"/>
            <a:r>
              <a:rPr lang="en-US" sz="1800" dirty="0"/>
              <a:t>So we can decide whether need to sort again</a:t>
            </a:r>
          </a:p>
          <a:p>
            <a:pPr lvl="1"/>
            <a:r>
              <a:rPr lang="en-US" sz="2000" dirty="0"/>
              <a:t>How many tuples in the relation, how many blocks ?</a:t>
            </a:r>
          </a:p>
          <a:p>
            <a:pPr lvl="1"/>
            <a:r>
              <a:rPr lang="en-US" sz="2000" dirty="0"/>
              <a:t>How many tuples match a predicate like “age &gt; 40” ?</a:t>
            </a:r>
          </a:p>
          <a:p>
            <a:pPr lvl="2"/>
            <a:r>
              <a:rPr lang="en-US" sz="1800" dirty="0"/>
              <a:t>E.g. Need to know how many index pages need to be read</a:t>
            </a:r>
            <a:endParaRPr lang="en-US" sz="2100" dirty="0"/>
          </a:p>
          <a:p>
            <a:pPr lvl="1"/>
            <a:r>
              <a:rPr lang="en-US" sz="2100" dirty="0"/>
              <a:t>Intermediate result sizes</a:t>
            </a:r>
          </a:p>
          <a:p>
            <a:pPr lvl="2"/>
            <a:r>
              <a:rPr lang="en-US" sz="1800" dirty="0"/>
              <a:t>E.g. (R JOIN S) is input to another join operation – need to know if it fits in memory</a:t>
            </a:r>
          </a:p>
          <a:p>
            <a:pPr lvl="1"/>
            <a:r>
              <a:rPr lang="en-US" sz="2100" dirty="0"/>
              <a:t>And so on…</a:t>
            </a:r>
          </a:p>
        </p:txBody>
      </p:sp>
    </p:spTree>
    <p:extLst>
      <p:ext uri="{BB962C8B-B14F-4D97-AF65-F5344CB8AC3E}">
        <p14:creationId xmlns:p14="http://schemas.microsoft.com/office/powerpoint/2010/main" val="354495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 estimation</a:t>
            </a:r>
          </a:p>
        </p:txBody>
      </p:sp>
      <p:sp>
        <p:nvSpPr>
          <p:cNvPr id="3" name="Content Placeholder 2"/>
          <p:cNvSpPr>
            <a:spLocks noGrp="1"/>
          </p:cNvSpPr>
          <p:nvPr>
            <p:ph idx="1"/>
          </p:nvPr>
        </p:nvSpPr>
        <p:spPr>
          <a:xfrm>
            <a:off x="457200" y="1524000"/>
            <a:ext cx="8229600" cy="4635500"/>
          </a:xfrm>
        </p:spPr>
        <p:txBody>
          <a:bodyPr/>
          <a:lstStyle/>
          <a:p>
            <a:r>
              <a:rPr lang="en-US" sz="2400" dirty="0"/>
              <a:t>Some information is static and is maintained in the metadata</a:t>
            </a:r>
          </a:p>
          <a:p>
            <a:pPr lvl="1"/>
            <a:r>
              <a:rPr lang="en-US" sz="2000" dirty="0">
                <a:solidFill>
                  <a:srgbClr val="FF0000"/>
                </a:solidFill>
              </a:rPr>
              <a:t>Primary key ? </a:t>
            </a:r>
          </a:p>
          <a:p>
            <a:pPr lvl="1"/>
            <a:r>
              <a:rPr lang="en-US" sz="2000" dirty="0">
                <a:solidFill>
                  <a:srgbClr val="FF0000"/>
                </a:solidFill>
              </a:rPr>
              <a:t>Sorted or not, which attribute</a:t>
            </a:r>
          </a:p>
          <a:p>
            <a:pPr lvl="2"/>
            <a:r>
              <a:rPr lang="en-US" sz="1800" dirty="0">
                <a:solidFill>
                  <a:srgbClr val="FF0000"/>
                </a:solidFill>
              </a:rPr>
              <a:t>So we can decide whether need to sort again</a:t>
            </a:r>
          </a:p>
          <a:p>
            <a:pPr lvl="1"/>
            <a:r>
              <a:rPr lang="en-US" sz="2000" dirty="0">
                <a:solidFill>
                  <a:srgbClr val="FF0000"/>
                </a:solidFill>
              </a:rPr>
              <a:t>How many tuples in the relation, how many blocks ?</a:t>
            </a:r>
          </a:p>
          <a:p>
            <a:pPr lvl="2"/>
            <a:endParaRPr lang="en-US" sz="1800" dirty="0">
              <a:solidFill>
                <a:srgbClr val="FF0000"/>
              </a:solidFill>
            </a:endParaRPr>
          </a:p>
          <a:p>
            <a:r>
              <a:rPr lang="en-US" sz="2500" dirty="0"/>
              <a:t>Typically kept in some tables in the database</a:t>
            </a:r>
          </a:p>
          <a:p>
            <a:pPr lvl="1"/>
            <a:r>
              <a:rPr lang="en-US" sz="2100" dirty="0"/>
              <a:t>“</a:t>
            </a:r>
            <a:r>
              <a:rPr lang="en-US" sz="2100" dirty="0" err="1"/>
              <a:t>all_tab_columns</a:t>
            </a:r>
            <a:r>
              <a:rPr lang="en-US" sz="2100" dirty="0"/>
              <a:t>” in Oracle</a:t>
            </a:r>
          </a:p>
          <a:p>
            <a:r>
              <a:rPr lang="en-US" sz="2500" dirty="0"/>
              <a:t>Most systems have commands for updating them</a:t>
            </a:r>
          </a:p>
        </p:txBody>
      </p:sp>
    </p:spTree>
    <p:extLst>
      <p:ext uri="{BB962C8B-B14F-4D97-AF65-F5344CB8AC3E}">
        <p14:creationId xmlns:p14="http://schemas.microsoft.com/office/powerpoint/2010/main" val="27749032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 estimation</a:t>
            </a:r>
          </a:p>
        </p:txBody>
      </p:sp>
      <p:sp>
        <p:nvSpPr>
          <p:cNvPr id="3" name="Content Placeholder 2"/>
          <p:cNvSpPr>
            <a:spLocks noGrp="1"/>
          </p:cNvSpPr>
          <p:nvPr>
            <p:ph idx="1"/>
          </p:nvPr>
        </p:nvSpPr>
        <p:spPr>
          <a:xfrm>
            <a:off x="457200" y="1323474"/>
            <a:ext cx="8229600" cy="4836026"/>
          </a:xfrm>
        </p:spPr>
        <p:txBody>
          <a:bodyPr/>
          <a:lstStyle/>
          <a:p>
            <a:r>
              <a:rPr lang="en-US" sz="2000" dirty="0"/>
              <a:t>However, others need to be estimated somehow</a:t>
            </a:r>
            <a:endParaRPr lang="en-US" sz="1600" dirty="0"/>
          </a:p>
          <a:p>
            <a:pPr lvl="1"/>
            <a:r>
              <a:rPr lang="en-US" sz="1800" dirty="0">
                <a:solidFill>
                  <a:srgbClr val="FF0000"/>
                </a:solidFill>
              </a:rPr>
              <a:t>How many </a:t>
            </a:r>
            <a:r>
              <a:rPr lang="en-US" sz="1800" dirty="0" err="1">
                <a:solidFill>
                  <a:srgbClr val="FF0000"/>
                </a:solidFill>
              </a:rPr>
              <a:t>tuples</a:t>
            </a:r>
            <a:r>
              <a:rPr lang="en-US" sz="1800" dirty="0">
                <a:solidFill>
                  <a:srgbClr val="FF0000"/>
                </a:solidFill>
              </a:rPr>
              <a:t> match a predicate like “age &gt; 40” ?</a:t>
            </a:r>
          </a:p>
          <a:p>
            <a:pPr lvl="2"/>
            <a:r>
              <a:rPr lang="en-US" sz="1600" dirty="0">
                <a:solidFill>
                  <a:srgbClr val="FF0000"/>
                </a:solidFill>
              </a:rPr>
              <a:t>E.g. Need to know how many index pages need to be read</a:t>
            </a:r>
            <a:endParaRPr lang="en-US" sz="2000" dirty="0">
              <a:solidFill>
                <a:srgbClr val="FF0000"/>
              </a:solidFill>
            </a:endParaRPr>
          </a:p>
          <a:p>
            <a:pPr lvl="1"/>
            <a:r>
              <a:rPr lang="en-US" sz="2000" dirty="0">
                <a:solidFill>
                  <a:srgbClr val="FF0000"/>
                </a:solidFill>
              </a:rPr>
              <a:t>Intermediate result sizes</a:t>
            </a:r>
          </a:p>
          <a:p>
            <a:r>
              <a:rPr lang="en-US" sz="2000" dirty="0"/>
              <a:t>The problem variously called:</a:t>
            </a:r>
          </a:p>
          <a:p>
            <a:pPr lvl="1"/>
            <a:r>
              <a:rPr lang="en-US" sz="1800" dirty="0"/>
              <a:t>“intermediate result size estimation”</a:t>
            </a:r>
          </a:p>
          <a:p>
            <a:pPr lvl="1"/>
            <a:r>
              <a:rPr lang="en-US" sz="1800" dirty="0"/>
              <a:t>“selectivity estimation”</a:t>
            </a:r>
          </a:p>
          <a:p>
            <a:endParaRPr lang="en-US" sz="2000" dirty="0"/>
          </a:p>
          <a:p>
            <a:r>
              <a:rPr lang="en-US" sz="2000" dirty="0"/>
              <a:t>Very important to estimate reasonably well</a:t>
            </a:r>
          </a:p>
          <a:p>
            <a:pPr lvl="1"/>
            <a:r>
              <a:rPr lang="en-US" sz="1800" dirty="0"/>
              <a:t>e.g. consider “select * from R where </a:t>
            </a:r>
            <a:r>
              <a:rPr lang="en-US" sz="1800" dirty="0" err="1"/>
              <a:t>zipcode</a:t>
            </a:r>
            <a:r>
              <a:rPr lang="en-US" sz="1800" dirty="0"/>
              <a:t> = 20742”</a:t>
            </a:r>
          </a:p>
          <a:p>
            <a:pPr lvl="1"/>
            <a:r>
              <a:rPr lang="en-US" sz="1800" dirty="0"/>
              <a:t>We estimate that there are 10 matches, and choose to use a secondary index </a:t>
            </a:r>
            <a:r>
              <a:rPr lang="en-US" sz="1800" dirty="0">
                <a:solidFill>
                  <a:srgbClr val="FF0000"/>
                </a:solidFill>
              </a:rPr>
              <a:t>(remember: random I/Os)</a:t>
            </a:r>
          </a:p>
          <a:p>
            <a:pPr lvl="1"/>
            <a:r>
              <a:rPr lang="en-US" sz="1800" dirty="0"/>
              <a:t>Turns out there are 10000 matches</a:t>
            </a:r>
          </a:p>
          <a:p>
            <a:pPr lvl="1"/>
            <a:r>
              <a:rPr lang="en-US" sz="1800" dirty="0"/>
              <a:t>Using a secondary index very bad idea</a:t>
            </a:r>
          </a:p>
          <a:p>
            <a:pPr lvl="1"/>
            <a:r>
              <a:rPr lang="en-US" sz="1800" dirty="0"/>
              <a:t>Optimizer also often choose Nested-loop joins if one relation very small… underestimation can result in very bad</a:t>
            </a:r>
          </a:p>
        </p:txBody>
      </p:sp>
    </p:spTree>
    <p:extLst>
      <p:ext uri="{BB962C8B-B14F-4D97-AF65-F5344CB8AC3E}">
        <p14:creationId xmlns:p14="http://schemas.microsoft.com/office/powerpoint/2010/main" val="192540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Selectivity Estimation</a:t>
            </a:r>
          </a:p>
        </p:txBody>
      </p:sp>
      <p:sp>
        <p:nvSpPr>
          <p:cNvPr id="3" name="Content Placeholder 2"/>
          <p:cNvSpPr>
            <a:spLocks noGrp="1"/>
          </p:cNvSpPr>
          <p:nvPr>
            <p:ph idx="1"/>
          </p:nvPr>
        </p:nvSpPr>
        <p:spPr>
          <a:xfrm>
            <a:off x="457200" y="1523999"/>
            <a:ext cx="8229600" cy="5037667"/>
          </a:xfrm>
        </p:spPr>
        <p:txBody>
          <a:bodyPr/>
          <a:lstStyle/>
          <a:p>
            <a:r>
              <a:rPr lang="en-US" sz="2400" dirty="0"/>
              <a:t>Basic idea:</a:t>
            </a:r>
          </a:p>
          <a:p>
            <a:pPr lvl="1"/>
            <a:r>
              <a:rPr lang="en-US" sz="2000" dirty="0"/>
              <a:t>Maintain some information about the tables</a:t>
            </a:r>
          </a:p>
          <a:p>
            <a:pPr lvl="2"/>
            <a:r>
              <a:rPr lang="en-US" sz="1800" dirty="0"/>
              <a:t>More information </a:t>
            </a:r>
            <a:r>
              <a:rPr lang="en-US" sz="1800" dirty="0">
                <a:sym typeface="Wingdings"/>
              </a:rPr>
              <a:t> more accurate estimation</a:t>
            </a:r>
          </a:p>
          <a:p>
            <a:pPr lvl="2"/>
            <a:r>
              <a:rPr lang="en-US" sz="1800" dirty="0">
                <a:sym typeface="Wingdings"/>
              </a:rPr>
              <a:t>More information  higher storage cost, higher update cost</a:t>
            </a:r>
          </a:p>
          <a:p>
            <a:pPr lvl="1"/>
            <a:r>
              <a:rPr lang="en-US" sz="2000" dirty="0">
                <a:sym typeface="Wingdings"/>
              </a:rPr>
              <a:t>Make uniformity and randomness assumptions to fill in the gaps</a:t>
            </a:r>
          </a:p>
          <a:p>
            <a:pPr lvl="1"/>
            <a:endParaRPr lang="en-US" sz="2000" dirty="0">
              <a:sym typeface="Wingdings"/>
            </a:endParaRPr>
          </a:p>
          <a:p>
            <a:r>
              <a:rPr lang="en-US" sz="2400" dirty="0">
                <a:sym typeface="Wingdings"/>
              </a:rPr>
              <a:t>Example:</a:t>
            </a:r>
          </a:p>
          <a:p>
            <a:pPr lvl="1"/>
            <a:r>
              <a:rPr lang="en-US" sz="2000" dirty="0">
                <a:sym typeface="Wingdings"/>
              </a:rPr>
              <a:t>For a relation “people”, we keep:</a:t>
            </a:r>
          </a:p>
          <a:p>
            <a:pPr lvl="2"/>
            <a:r>
              <a:rPr lang="en-US" sz="1700" dirty="0">
                <a:sym typeface="Wingdings"/>
              </a:rPr>
              <a:t>Total number of tuples = 100,000</a:t>
            </a:r>
          </a:p>
          <a:p>
            <a:pPr lvl="2"/>
            <a:r>
              <a:rPr lang="en-US" sz="1700" dirty="0">
                <a:sym typeface="Wingdings"/>
              </a:rPr>
              <a:t>Distinct “</a:t>
            </a:r>
            <a:r>
              <a:rPr lang="en-US" sz="1700" dirty="0" err="1">
                <a:sym typeface="Wingdings"/>
              </a:rPr>
              <a:t>zipcode</a:t>
            </a:r>
            <a:r>
              <a:rPr lang="en-US" sz="1700" dirty="0">
                <a:sym typeface="Wingdings"/>
              </a:rPr>
              <a:t>” values that appear in it = 100</a:t>
            </a:r>
          </a:p>
          <a:p>
            <a:pPr lvl="1"/>
            <a:r>
              <a:rPr lang="en-US" sz="2000" dirty="0">
                <a:sym typeface="Wingdings"/>
              </a:rPr>
              <a:t>Given a query: “</a:t>
            </a:r>
            <a:r>
              <a:rPr lang="en-US" sz="2000" dirty="0" err="1">
                <a:sym typeface="Wingdings"/>
              </a:rPr>
              <a:t>zipcode</a:t>
            </a:r>
            <a:r>
              <a:rPr lang="en-US" sz="2000" dirty="0">
                <a:sym typeface="Wingdings"/>
              </a:rPr>
              <a:t> = 20742”</a:t>
            </a:r>
          </a:p>
          <a:p>
            <a:pPr lvl="2"/>
            <a:r>
              <a:rPr lang="en-US" sz="1700" dirty="0">
                <a:sym typeface="Wingdings"/>
              </a:rPr>
              <a:t>We estimated the number of matching tuples as: 100,000/100 = 1000</a:t>
            </a:r>
          </a:p>
          <a:p>
            <a:pPr lvl="1"/>
            <a:r>
              <a:rPr lang="en-US" sz="2000" dirty="0">
                <a:sym typeface="Wingdings"/>
              </a:rPr>
              <a:t>What if I wanted more accurate information ?</a:t>
            </a:r>
          </a:p>
          <a:p>
            <a:pPr lvl="2"/>
            <a:r>
              <a:rPr lang="en-US" sz="1700" dirty="0">
                <a:sym typeface="Wingdings"/>
              </a:rPr>
              <a:t>Keep better statistics/summaries…</a:t>
            </a:r>
            <a:endParaRPr lang="en-US" sz="1700" dirty="0"/>
          </a:p>
        </p:txBody>
      </p:sp>
    </p:spTree>
    <p:extLst>
      <p:ext uri="{BB962C8B-B14F-4D97-AF65-F5344CB8AC3E}">
        <p14:creationId xmlns:p14="http://schemas.microsoft.com/office/powerpoint/2010/main" val="359796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p:txBody>
          <a:bodyPr/>
          <a:lstStyle/>
          <a:p>
            <a:r>
              <a:rPr lang="en-US" dirty="0"/>
              <a:t>Hard Disks: Reliability</a:t>
            </a:r>
          </a:p>
        </p:txBody>
      </p:sp>
      <p:sp>
        <p:nvSpPr>
          <p:cNvPr id="1336323" name="Rectangle 3"/>
          <p:cNvSpPr>
            <a:spLocks noGrp="1" noChangeArrowheads="1"/>
          </p:cNvSpPr>
          <p:nvPr>
            <p:ph type="body" idx="1"/>
          </p:nvPr>
        </p:nvSpPr>
        <p:spPr>
          <a:xfrm>
            <a:off x="457200" y="1524000"/>
            <a:ext cx="8229600" cy="4343400"/>
          </a:xfrm>
        </p:spPr>
        <p:txBody>
          <a:bodyPr/>
          <a:lstStyle/>
          <a:p>
            <a:r>
              <a:rPr lang="en-US" sz="2400" dirty="0"/>
              <a:t>Mean time to/between failure (MTTF/MTBF):</a:t>
            </a:r>
          </a:p>
          <a:p>
            <a:pPr lvl="1"/>
            <a:r>
              <a:rPr lang="en-US" sz="2000" dirty="0"/>
              <a:t>57 to 136 years</a:t>
            </a:r>
          </a:p>
          <a:p>
            <a:pPr lvl="2"/>
            <a:endParaRPr lang="en-US" sz="1800" dirty="0"/>
          </a:p>
          <a:p>
            <a:r>
              <a:rPr lang="en-US" sz="2400" dirty="0"/>
              <a:t>Consider:</a:t>
            </a:r>
          </a:p>
          <a:p>
            <a:pPr lvl="1"/>
            <a:r>
              <a:rPr lang="en-US" sz="2000" dirty="0"/>
              <a:t>1000 new disks</a:t>
            </a:r>
          </a:p>
          <a:p>
            <a:pPr lvl="1"/>
            <a:r>
              <a:rPr lang="en-US" sz="2000" dirty="0"/>
              <a:t>1,200,000 hours of MTTF each</a:t>
            </a:r>
          </a:p>
          <a:p>
            <a:pPr lvl="1"/>
            <a:r>
              <a:rPr lang="en-US" sz="2000" dirty="0"/>
              <a:t>On average, one will fail 1200 hours = 50 days !</a:t>
            </a:r>
          </a:p>
          <a:p>
            <a:pPr lvl="1"/>
            <a:endParaRPr lang="en-US" sz="2000" dirty="0"/>
          </a:p>
          <a:p>
            <a:r>
              <a:rPr lang="en-US" sz="2400" dirty="0"/>
              <a:t>Need to assume disk failures are common</a:t>
            </a:r>
          </a:p>
          <a:p>
            <a:pPr lvl="1"/>
            <a:r>
              <a:rPr lang="en-US" sz="2000" dirty="0"/>
              <a:t>Handled today through keeping data in duplicate, or triplicate</a:t>
            </a:r>
          </a:p>
          <a:p>
            <a:pPr lvl="1"/>
            <a:r>
              <a:rPr lang="en-US" sz="2000" dirty="0"/>
              <a:t>If a disk fails, replace with a new disk and copy data over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457200" y="1523999"/>
            <a:ext cx="8229600" cy="4942417"/>
          </a:xfrm>
        </p:spPr>
        <p:txBody>
          <a:bodyPr/>
          <a:lstStyle/>
          <a:p>
            <a:r>
              <a:rPr lang="en-US" sz="2400" dirty="0"/>
              <a:t>Consider a range query: </a:t>
            </a:r>
            <a:r>
              <a:rPr lang="en-US" sz="2400" i="1" dirty="0"/>
              <a:t>x &lt; </a:t>
            </a:r>
            <a:r>
              <a:rPr lang="en-US" sz="2400" i="1" dirty="0" err="1"/>
              <a:t>R.a</a:t>
            </a:r>
            <a:r>
              <a:rPr lang="en-US" sz="2400" i="1" dirty="0"/>
              <a:t> &lt; y</a:t>
            </a:r>
          </a:p>
          <a:p>
            <a:pPr lvl="1"/>
            <a:r>
              <a:rPr lang="en-US" sz="2000" i="1" dirty="0"/>
              <a:t>Let Max(a, R) = maximum value of a in R</a:t>
            </a:r>
          </a:p>
          <a:p>
            <a:pPr lvl="1"/>
            <a:r>
              <a:rPr lang="en-US" sz="2000" i="1" dirty="0"/>
              <a:t>Let Min(a, R) = minimum value of a in R</a:t>
            </a:r>
          </a:p>
          <a:p>
            <a:pPr lvl="1"/>
            <a:r>
              <a:rPr lang="en-US" sz="2000" i="1" dirty="0"/>
              <a:t>Then: fraction of tuples that satisfy = (y – x) / (Max – Min)</a:t>
            </a:r>
          </a:p>
          <a:p>
            <a:pPr lvl="2"/>
            <a:r>
              <a:rPr lang="en-US" sz="1700" i="1" dirty="0"/>
              <a:t>Assuming all tuples are distributed uniformly and randomly</a:t>
            </a:r>
          </a:p>
          <a:p>
            <a:pPr lvl="2"/>
            <a:r>
              <a:rPr lang="en-US" sz="1700" i="1" dirty="0"/>
              <a:t>If y &gt; Max or x &lt; Min </a:t>
            </a:r>
            <a:r>
              <a:rPr lang="en-US" sz="1700" i="1" dirty="0">
                <a:sym typeface="Wingdings" pitchFamily="2" charset="2"/>
              </a:rPr>
              <a:t> adjust accordingly</a:t>
            </a:r>
          </a:p>
          <a:p>
            <a:pPr lvl="1"/>
            <a:endParaRPr lang="en-US" sz="2000" dirty="0">
              <a:sym typeface="Wingdings" pitchFamily="2" charset="2"/>
            </a:endParaRPr>
          </a:p>
          <a:p>
            <a:pPr lvl="1"/>
            <a:r>
              <a:rPr lang="en-US" sz="2000" dirty="0">
                <a:sym typeface="Wingdings" pitchFamily="2" charset="2"/>
              </a:rPr>
              <a:t>Better summary statistics (like histograms) can help with refining these estimates</a:t>
            </a:r>
            <a:endParaRPr lang="en-US" sz="2000" dirty="0"/>
          </a:p>
        </p:txBody>
      </p:sp>
    </p:spTree>
    <p:extLst>
      <p:ext uri="{BB962C8B-B14F-4D97-AF65-F5344CB8AC3E}">
        <p14:creationId xmlns:p14="http://schemas.microsoft.com/office/powerpoint/2010/main" val="12031504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Joins</a:t>
            </a:r>
          </a:p>
        </p:txBody>
      </p:sp>
      <p:sp>
        <p:nvSpPr>
          <p:cNvPr id="3" name="Content Placeholder 2"/>
          <p:cNvSpPr>
            <a:spLocks noGrp="1"/>
          </p:cNvSpPr>
          <p:nvPr>
            <p:ph idx="1"/>
          </p:nvPr>
        </p:nvSpPr>
        <p:spPr>
          <a:xfrm>
            <a:off x="457200" y="1270000"/>
            <a:ext cx="8229600" cy="5213684"/>
          </a:xfrm>
        </p:spPr>
        <p:txBody>
          <a:bodyPr/>
          <a:lstStyle/>
          <a:p>
            <a:r>
              <a:rPr lang="en-US" sz="1800" dirty="0"/>
              <a:t>R JOIN S: </a:t>
            </a:r>
            <a:r>
              <a:rPr lang="en-US" sz="1800" dirty="0" err="1"/>
              <a:t>R.a</a:t>
            </a:r>
            <a:r>
              <a:rPr lang="en-US" sz="1800" dirty="0"/>
              <a:t> = </a:t>
            </a:r>
            <a:r>
              <a:rPr lang="en-US" sz="1800" dirty="0" err="1"/>
              <a:t>S.a</a:t>
            </a:r>
            <a:endParaRPr lang="en-US" sz="1800" dirty="0"/>
          </a:p>
          <a:p>
            <a:pPr lvl="1"/>
            <a:r>
              <a:rPr lang="en-US" sz="1800" dirty="0"/>
              <a:t>|R| = 10,000; |S| = 5000</a:t>
            </a:r>
          </a:p>
          <a:p>
            <a:pPr lvl="1"/>
            <a:endParaRPr lang="en-US" sz="1800" dirty="0"/>
          </a:p>
          <a:p>
            <a:r>
              <a:rPr lang="en-US" sz="1800" dirty="0"/>
              <a:t>CASE 1: </a:t>
            </a:r>
            <a:r>
              <a:rPr lang="en-US" sz="1800" i="1" dirty="0"/>
              <a:t>a </a:t>
            </a:r>
            <a:r>
              <a:rPr lang="en-US" sz="1800" dirty="0"/>
              <a:t>is key for S</a:t>
            </a:r>
          </a:p>
          <a:p>
            <a:pPr lvl="1"/>
            <a:r>
              <a:rPr lang="en-US" sz="1800" i="1" dirty="0">
                <a:solidFill>
                  <a:srgbClr val="FF0000"/>
                </a:solidFill>
              </a:rPr>
              <a:t>Each tuple of R joins with exactly one tuple of S</a:t>
            </a:r>
          </a:p>
          <a:p>
            <a:pPr lvl="1"/>
            <a:r>
              <a:rPr lang="en-US" sz="1800" dirty="0"/>
              <a:t>So: |R JOIN S| = |R| = 10,000</a:t>
            </a:r>
          </a:p>
          <a:p>
            <a:pPr lvl="1"/>
            <a:r>
              <a:rPr lang="en-US" sz="1800" dirty="0"/>
              <a:t>Assumption: Referential integrity holds</a:t>
            </a:r>
          </a:p>
          <a:p>
            <a:pPr lvl="1"/>
            <a:endParaRPr lang="en-US" sz="1800" dirty="0"/>
          </a:p>
          <a:p>
            <a:pPr lvl="1"/>
            <a:r>
              <a:rPr lang="en-US" sz="1800" dirty="0"/>
              <a:t>What if there is a selection on R or S</a:t>
            </a:r>
          </a:p>
          <a:p>
            <a:pPr lvl="2"/>
            <a:r>
              <a:rPr lang="en-US" sz="1800" dirty="0"/>
              <a:t>Adjust accordingly</a:t>
            </a:r>
          </a:p>
          <a:p>
            <a:pPr lvl="2"/>
            <a:r>
              <a:rPr lang="en-US" sz="1800" dirty="0"/>
              <a:t>Say: </a:t>
            </a:r>
            <a:r>
              <a:rPr lang="en-US" sz="1800" dirty="0" err="1"/>
              <a:t>S.b</a:t>
            </a:r>
            <a:r>
              <a:rPr lang="en-US" sz="1800" dirty="0"/>
              <a:t> = 100, with selectivity 0.1</a:t>
            </a:r>
          </a:p>
          <a:p>
            <a:pPr lvl="2"/>
            <a:r>
              <a:rPr lang="en-US" sz="1800" dirty="0"/>
              <a:t>THEN: |R JOIN S| = |R| * 0.1 = 100</a:t>
            </a:r>
          </a:p>
          <a:p>
            <a:pPr lvl="2"/>
            <a:endParaRPr lang="en-US" sz="1800" dirty="0"/>
          </a:p>
          <a:p>
            <a:r>
              <a:rPr lang="en-US" sz="1800" dirty="0"/>
              <a:t>CASE 2: </a:t>
            </a:r>
            <a:r>
              <a:rPr lang="en-US" sz="1800" i="1" dirty="0"/>
              <a:t>a </a:t>
            </a:r>
            <a:r>
              <a:rPr lang="en-US" sz="1800" dirty="0"/>
              <a:t>is key for R</a:t>
            </a:r>
          </a:p>
          <a:p>
            <a:pPr lvl="1"/>
            <a:r>
              <a:rPr lang="en-US" sz="1800" dirty="0"/>
              <a:t>Similar</a:t>
            </a:r>
          </a:p>
          <a:p>
            <a:pPr lvl="2">
              <a:buNone/>
            </a:pPr>
            <a:endParaRPr lang="en-US" sz="1800" dirty="0"/>
          </a:p>
        </p:txBody>
      </p:sp>
    </p:spTree>
    <p:extLst>
      <p:ext uri="{BB962C8B-B14F-4D97-AF65-F5344CB8AC3E}">
        <p14:creationId xmlns:p14="http://schemas.microsoft.com/office/powerpoint/2010/main" val="80550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Joins</a:t>
            </a:r>
          </a:p>
        </p:txBody>
      </p:sp>
      <p:sp>
        <p:nvSpPr>
          <p:cNvPr id="3" name="Content Placeholder 2"/>
          <p:cNvSpPr>
            <a:spLocks noGrp="1"/>
          </p:cNvSpPr>
          <p:nvPr>
            <p:ph idx="1"/>
          </p:nvPr>
        </p:nvSpPr>
        <p:spPr>
          <a:xfrm>
            <a:off x="240632" y="1270000"/>
            <a:ext cx="8903368" cy="5213684"/>
          </a:xfrm>
        </p:spPr>
        <p:txBody>
          <a:bodyPr/>
          <a:lstStyle/>
          <a:p>
            <a:r>
              <a:rPr lang="en-US" sz="1800" dirty="0"/>
              <a:t>R JOIN S: </a:t>
            </a:r>
            <a:r>
              <a:rPr lang="en-US" sz="1800" dirty="0" err="1"/>
              <a:t>R.a</a:t>
            </a:r>
            <a:r>
              <a:rPr lang="en-US" sz="1800" dirty="0"/>
              <a:t> = </a:t>
            </a:r>
            <a:r>
              <a:rPr lang="en-US" sz="1800" dirty="0" err="1"/>
              <a:t>S.a</a:t>
            </a:r>
            <a:endParaRPr lang="en-US" sz="1800" dirty="0"/>
          </a:p>
          <a:p>
            <a:pPr lvl="1"/>
            <a:r>
              <a:rPr lang="en-US" sz="1800" dirty="0"/>
              <a:t>|R| = 10,000; |S| = 5000</a:t>
            </a:r>
          </a:p>
          <a:p>
            <a:pPr lvl="1"/>
            <a:endParaRPr lang="en-US" sz="1800" dirty="0"/>
          </a:p>
          <a:p>
            <a:r>
              <a:rPr lang="en-US" sz="1800" dirty="0"/>
              <a:t>CASE 3: </a:t>
            </a:r>
            <a:r>
              <a:rPr lang="en-US" sz="1800" i="1" dirty="0"/>
              <a:t>a </a:t>
            </a:r>
            <a:r>
              <a:rPr lang="en-US" sz="1800" dirty="0"/>
              <a:t>is not a key for either</a:t>
            </a:r>
          </a:p>
          <a:p>
            <a:pPr lvl="1"/>
            <a:r>
              <a:rPr lang="en-US" sz="1800" dirty="0"/>
              <a:t>Reason with the distributions on </a:t>
            </a:r>
            <a:r>
              <a:rPr lang="en-US" sz="1800" i="1" dirty="0"/>
              <a:t>a</a:t>
            </a:r>
          </a:p>
          <a:p>
            <a:pPr lvl="1"/>
            <a:r>
              <a:rPr lang="en-US" sz="1800" dirty="0"/>
              <a:t>Say: the domain of </a:t>
            </a:r>
            <a:r>
              <a:rPr lang="en-US" sz="1800" i="1" dirty="0"/>
              <a:t>a: V(A, R) =</a:t>
            </a:r>
            <a:r>
              <a:rPr lang="en-US" sz="1800" dirty="0"/>
              <a:t> 100 (the number of distinct values </a:t>
            </a:r>
            <a:r>
              <a:rPr lang="en-US" sz="1800" i="1" dirty="0"/>
              <a:t>a </a:t>
            </a:r>
            <a:r>
              <a:rPr lang="en-US" sz="1800" dirty="0"/>
              <a:t>can take)</a:t>
            </a:r>
          </a:p>
          <a:p>
            <a:pPr lvl="1"/>
            <a:r>
              <a:rPr lang="en-US" sz="1800" dirty="0"/>
              <a:t>THEN, </a:t>
            </a:r>
            <a:r>
              <a:rPr lang="en-US" sz="1800" i="1" dirty="0">
                <a:solidFill>
                  <a:srgbClr val="FF0000"/>
                </a:solidFill>
              </a:rPr>
              <a:t>assuming uniformity</a:t>
            </a:r>
            <a:endParaRPr lang="en-US" sz="1800" dirty="0">
              <a:solidFill>
                <a:srgbClr val="FF0000"/>
              </a:solidFill>
            </a:endParaRPr>
          </a:p>
          <a:p>
            <a:pPr lvl="2"/>
            <a:r>
              <a:rPr lang="en-US" sz="1800" dirty="0"/>
              <a:t>For each value of </a:t>
            </a:r>
            <a:r>
              <a:rPr lang="en-US" sz="1800" i="1" dirty="0"/>
              <a:t>a</a:t>
            </a:r>
          </a:p>
          <a:p>
            <a:pPr lvl="3"/>
            <a:r>
              <a:rPr lang="en-US" sz="1800" dirty="0"/>
              <a:t>We have 10,000/100 = 100 </a:t>
            </a:r>
            <a:r>
              <a:rPr lang="en-US" sz="1800" dirty="0" err="1"/>
              <a:t>tuples</a:t>
            </a:r>
            <a:r>
              <a:rPr lang="en-US" sz="1800" dirty="0"/>
              <a:t> of R with that value of a</a:t>
            </a:r>
          </a:p>
          <a:p>
            <a:pPr lvl="3"/>
            <a:r>
              <a:rPr lang="en-US" sz="1800" dirty="0"/>
              <a:t>We have 5000/100 = 50 </a:t>
            </a:r>
            <a:r>
              <a:rPr lang="en-US" sz="1800" dirty="0" err="1"/>
              <a:t>tuples</a:t>
            </a:r>
            <a:r>
              <a:rPr lang="en-US" sz="1800" dirty="0"/>
              <a:t> of S with that value of a</a:t>
            </a:r>
          </a:p>
          <a:p>
            <a:pPr lvl="3"/>
            <a:r>
              <a:rPr lang="en-US" sz="1800" dirty="0"/>
              <a:t>All of these will join with each other, and produce 100 *50 = 5000</a:t>
            </a:r>
          </a:p>
          <a:p>
            <a:pPr lvl="2"/>
            <a:r>
              <a:rPr lang="en-US" sz="1800" dirty="0"/>
              <a:t>So total number of results in the join:</a:t>
            </a:r>
          </a:p>
          <a:p>
            <a:pPr lvl="3"/>
            <a:r>
              <a:rPr lang="en-US" sz="1800" dirty="0"/>
              <a:t>5000 * 100 = 500000</a:t>
            </a:r>
          </a:p>
          <a:p>
            <a:pPr lvl="1"/>
            <a:r>
              <a:rPr lang="en-US" sz="1800" dirty="0"/>
              <a:t>We can improve the accuracy if we know the distributions on </a:t>
            </a:r>
            <a:r>
              <a:rPr lang="en-US" sz="1800" i="1" dirty="0"/>
              <a:t>a </a:t>
            </a:r>
            <a:r>
              <a:rPr lang="en-US" sz="1800" dirty="0"/>
              <a:t>better</a:t>
            </a:r>
          </a:p>
          <a:p>
            <a:pPr lvl="2"/>
            <a:r>
              <a:rPr lang="en-US" sz="1800" dirty="0"/>
              <a:t>Say using a histogram</a:t>
            </a:r>
          </a:p>
          <a:p>
            <a:pPr lvl="1">
              <a:buNone/>
            </a:pPr>
            <a:endParaRPr lang="en-US" sz="2100" dirty="0"/>
          </a:p>
        </p:txBody>
      </p:sp>
    </p:spTree>
    <p:extLst>
      <p:ext uri="{BB962C8B-B14F-4D97-AF65-F5344CB8AC3E}">
        <p14:creationId xmlns:p14="http://schemas.microsoft.com/office/powerpoint/2010/main" val="382765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2"/>
          <p:cNvSpPr>
            <a:spLocks noGrp="1" noChangeArrowheads="1"/>
          </p:cNvSpPr>
          <p:nvPr>
            <p:ph type="title"/>
          </p:nvPr>
        </p:nvSpPr>
        <p:spPr/>
        <p:txBody>
          <a:bodyPr/>
          <a:lstStyle/>
          <a:p>
            <a:r>
              <a:rPr lang="en-US"/>
              <a:t>Query Optimization</a:t>
            </a:r>
          </a:p>
        </p:txBody>
      </p:sp>
      <p:sp>
        <p:nvSpPr>
          <p:cNvPr id="1495043" name="Rectangle 3"/>
          <p:cNvSpPr>
            <a:spLocks noGrp="1" noChangeArrowheads="1"/>
          </p:cNvSpPr>
          <p:nvPr>
            <p:ph type="body" idx="1"/>
          </p:nvPr>
        </p:nvSpPr>
        <p:spPr>
          <a:xfrm>
            <a:off x="457200" y="1524000"/>
            <a:ext cx="8229600" cy="4899025"/>
          </a:xfrm>
        </p:spPr>
        <p:txBody>
          <a:bodyPr/>
          <a:lstStyle/>
          <a:p>
            <a:pPr>
              <a:lnSpc>
                <a:spcPct val="120000"/>
              </a:lnSpc>
            </a:pPr>
            <a:r>
              <a:rPr lang="en-US" sz="2500" dirty="0"/>
              <a:t>Steps:</a:t>
            </a:r>
          </a:p>
          <a:p>
            <a:pPr lvl="1">
              <a:lnSpc>
                <a:spcPct val="120000"/>
              </a:lnSpc>
            </a:pPr>
            <a:r>
              <a:rPr lang="en-US" sz="2400" dirty="0"/>
              <a:t>Generate all possible execution plans for the query</a:t>
            </a:r>
          </a:p>
          <a:p>
            <a:pPr lvl="2">
              <a:lnSpc>
                <a:spcPct val="120000"/>
              </a:lnSpc>
            </a:pPr>
            <a:r>
              <a:rPr lang="en-US" sz="2000" dirty="0"/>
              <a:t>First generate all equivalent expressions</a:t>
            </a:r>
          </a:p>
          <a:p>
            <a:pPr lvl="2">
              <a:lnSpc>
                <a:spcPct val="120000"/>
              </a:lnSpc>
            </a:pPr>
            <a:r>
              <a:rPr lang="en-US" sz="2000" dirty="0"/>
              <a:t>Then consider all annotations for the operations</a:t>
            </a:r>
          </a:p>
          <a:p>
            <a:pPr lvl="1">
              <a:lnSpc>
                <a:spcPct val="120000"/>
              </a:lnSpc>
            </a:pPr>
            <a:r>
              <a:rPr lang="en-US" sz="2400" dirty="0"/>
              <a:t>Figure out the cost for each of them</a:t>
            </a:r>
          </a:p>
          <a:p>
            <a:pPr lvl="2">
              <a:lnSpc>
                <a:spcPct val="120000"/>
              </a:lnSpc>
            </a:pPr>
            <a:r>
              <a:rPr lang="en-US" sz="2000" dirty="0"/>
              <a:t>Compute cost for each operation </a:t>
            </a:r>
          </a:p>
          <a:p>
            <a:pPr lvl="3">
              <a:lnSpc>
                <a:spcPct val="120000"/>
              </a:lnSpc>
            </a:pPr>
            <a:r>
              <a:rPr lang="en-US" sz="1800" dirty="0"/>
              <a:t>Using the formulas discussed before</a:t>
            </a:r>
          </a:p>
          <a:p>
            <a:pPr lvl="3">
              <a:lnSpc>
                <a:spcPct val="120000"/>
              </a:lnSpc>
            </a:pPr>
            <a:r>
              <a:rPr lang="en-US" sz="1800" dirty="0"/>
              <a:t>One problem: How do we know the number of result tuples for, say, </a:t>
            </a:r>
          </a:p>
          <a:p>
            <a:pPr lvl="2">
              <a:lnSpc>
                <a:spcPct val="120000"/>
              </a:lnSpc>
            </a:pPr>
            <a:r>
              <a:rPr lang="en-US" sz="2000" dirty="0"/>
              <a:t>Add them !</a:t>
            </a:r>
          </a:p>
          <a:p>
            <a:pPr lvl="1">
              <a:lnSpc>
                <a:spcPct val="120000"/>
              </a:lnSpc>
            </a:pPr>
            <a:r>
              <a:rPr lang="en-US" sz="2400" dirty="0">
                <a:solidFill>
                  <a:srgbClr val="FF0000"/>
                </a:solidFill>
              </a:rPr>
              <a:t>Choose the best</a:t>
            </a:r>
          </a:p>
          <a:p>
            <a:pPr>
              <a:lnSpc>
                <a:spcPct val="120000"/>
              </a:lnSpc>
            </a:pPr>
            <a:endParaRPr lang="en-US" sz="2500" dirty="0"/>
          </a:p>
        </p:txBody>
      </p:sp>
      <p:graphicFrame>
        <p:nvGraphicFramePr>
          <p:cNvPr id="1495046" name="Object 6"/>
          <p:cNvGraphicFramePr>
            <a:graphicFrameLocks noChangeAspect="1"/>
          </p:cNvGraphicFramePr>
          <p:nvPr/>
        </p:nvGraphicFramePr>
        <p:xfrm>
          <a:off x="2301875" y="5194300"/>
          <a:ext cx="2243138" cy="360363"/>
        </p:xfrm>
        <a:graphic>
          <a:graphicData uri="http://schemas.openxmlformats.org/presentationml/2006/ole">
            <mc:AlternateContent xmlns:mc="http://schemas.openxmlformats.org/markup-compatibility/2006">
              <mc:Choice xmlns:v="urn:schemas-microsoft-com:vml" Requires="v">
                <p:oleObj name="Microsoft Equation 3.0" r:id="rId3" imgW="7315200" imgH="1308100" progId="Equation.3">
                  <p:embed/>
                </p:oleObj>
              </mc:Choice>
              <mc:Fallback>
                <p:oleObj name="Microsoft Equation 3.0" r:id="rId3" imgW="7315200" imgH="1308100" progId="Equation.3">
                  <p:embed/>
                  <p:pic>
                    <p:nvPicPr>
                      <p:cNvPr id="14950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5194300"/>
                        <a:ext cx="2243138" cy="360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8681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504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9504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504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504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50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5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Rectangle 2"/>
          <p:cNvSpPr>
            <a:spLocks noGrp="1" noChangeArrowheads="1"/>
          </p:cNvSpPr>
          <p:nvPr>
            <p:ph type="title"/>
          </p:nvPr>
        </p:nvSpPr>
        <p:spPr/>
        <p:txBody>
          <a:bodyPr/>
          <a:lstStyle/>
          <a:p>
            <a:r>
              <a:rPr lang="en-US"/>
              <a:t>Optimization Algorithms</a:t>
            </a:r>
          </a:p>
        </p:txBody>
      </p:sp>
      <p:sp>
        <p:nvSpPr>
          <p:cNvPr id="1532931" name="Rectangle 3"/>
          <p:cNvSpPr>
            <a:spLocks noGrp="1" noChangeArrowheads="1"/>
          </p:cNvSpPr>
          <p:nvPr>
            <p:ph type="body" idx="1"/>
          </p:nvPr>
        </p:nvSpPr>
        <p:spPr>
          <a:xfrm>
            <a:off x="457200" y="1524000"/>
            <a:ext cx="8229600" cy="4851400"/>
          </a:xfrm>
        </p:spPr>
        <p:txBody>
          <a:bodyPr/>
          <a:lstStyle/>
          <a:p>
            <a:pPr>
              <a:lnSpc>
                <a:spcPct val="110000"/>
              </a:lnSpc>
            </a:pPr>
            <a:r>
              <a:rPr lang="en-US" sz="2300" dirty="0"/>
              <a:t>Two types:</a:t>
            </a:r>
          </a:p>
          <a:p>
            <a:pPr lvl="1">
              <a:lnSpc>
                <a:spcPct val="110000"/>
              </a:lnSpc>
            </a:pPr>
            <a:r>
              <a:rPr lang="en-US" sz="2100" dirty="0"/>
              <a:t>Exhaustive: That attempt to find the best plan</a:t>
            </a:r>
          </a:p>
          <a:p>
            <a:pPr lvl="1">
              <a:lnSpc>
                <a:spcPct val="110000"/>
              </a:lnSpc>
            </a:pPr>
            <a:r>
              <a:rPr lang="en-US" sz="2100" dirty="0" err="1"/>
              <a:t>Heuristical</a:t>
            </a:r>
            <a:r>
              <a:rPr lang="en-US" sz="2100" dirty="0"/>
              <a:t>: That are simpler, but are not guaranteed to find the optimal plan</a:t>
            </a:r>
          </a:p>
          <a:p>
            <a:pPr lvl="1">
              <a:lnSpc>
                <a:spcPct val="110000"/>
              </a:lnSpc>
            </a:pPr>
            <a:endParaRPr lang="en-US" sz="1900" dirty="0"/>
          </a:p>
          <a:p>
            <a:pPr>
              <a:lnSpc>
                <a:spcPct val="110000"/>
              </a:lnSpc>
            </a:pPr>
            <a:r>
              <a:rPr lang="en-US" sz="2100" dirty="0"/>
              <a:t>Consider a simple case </a:t>
            </a:r>
          </a:p>
          <a:p>
            <a:pPr lvl="1">
              <a:lnSpc>
                <a:spcPct val="110000"/>
              </a:lnSpc>
            </a:pPr>
            <a:r>
              <a:rPr lang="en-US" sz="1900" dirty="0"/>
              <a:t>Join of the relations </a:t>
            </a:r>
            <a:r>
              <a:rPr lang="en-US" sz="1900" i="1" dirty="0"/>
              <a:t>R1, …, Rn</a:t>
            </a:r>
          </a:p>
          <a:p>
            <a:pPr lvl="1">
              <a:lnSpc>
                <a:spcPct val="110000"/>
              </a:lnSpc>
            </a:pPr>
            <a:r>
              <a:rPr lang="en-US" sz="1900" dirty="0"/>
              <a:t>No selections, no projections</a:t>
            </a:r>
          </a:p>
          <a:p>
            <a:pPr>
              <a:lnSpc>
                <a:spcPct val="110000"/>
              </a:lnSpc>
            </a:pPr>
            <a:endParaRPr lang="en-US" sz="2200" dirty="0"/>
          </a:p>
          <a:p>
            <a:pPr>
              <a:lnSpc>
                <a:spcPct val="110000"/>
              </a:lnSpc>
            </a:pPr>
            <a:r>
              <a:rPr lang="en-US" sz="2200" dirty="0"/>
              <a:t>Still very large plan space</a:t>
            </a:r>
          </a:p>
        </p:txBody>
      </p:sp>
    </p:spTree>
    <p:extLst>
      <p:ext uri="{BB962C8B-B14F-4D97-AF65-F5344CB8AC3E}">
        <p14:creationId xmlns:p14="http://schemas.microsoft.com/office/powerpoint/2010/main" val="28616884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Rectangle 2"/>
          <p:cNvSpPr>
            <a:spLocks noGrp="1" noChangeArrowheads="1"/>
          </p:cNvSpPr>
          <p:nvPr>
            <p:ph type="title"/>
          </p:nvPr>
        </p:nvSpPr>
        <p:spPr/>
        <p:txBody>
          <a:bodyPr/>
          <a:lstStyle/>
          <a:p>
            <a:r>
              <a:rPr lang="en-US"/>
              <a:t>Searching for the best plan</a:t>
            </a:r>
          </a:p>
        </p:txBody>
      </p:sp>
      <p:sp>
        <p:nvSpPr>
          <p:cNvPr id="1534979" name="Rectangle 3"/>
          <p:cNvSpPr>
            <a:spLocks noGrp="1" noChangeArrowheads="1"/>
          </p:cNvSpPr>
          <p:nvPr>
            <p:ph type="body" idx="1"/>
          </p:nvPr>
        </p:nvSpPr>
        <p:spPr>
          <a:xfrm>
            <a:off x="457200" y="1524000"/>
            <a:ext cx="8229600" cy="4935538"/>
          </a:xfrm>
        </p:spPr>
        <p:txBody>
          <a:bodyPr/>
          <a:lstStyle/>
          <a:p>
            <a:pPr>
              <a:lnSpc>
                <a:spcPct val="110000"/>
              </a:lnSpc>
            </a:pPr>
            <a:r>
              <a:rPr lang="en-US" sz="2600" u="sng"/>
              <a:t>Option 1:</a:t>
            </a:r>
          </a:p>
          <a:p>
            <a:pPr lvl="1">
              <a:lnSpc>
                <a:spcPct val="110000"/>
              </a:lnSpc>
            </a:pPr>
            <a:r>
              <a:rPr lang="en-US" sz="2200"/>
              <a:t>Enumerate all equivalent expressions for the original query expression</a:t>
            </a:r>
          </a:p>
          <a:p>
            <a:pPr lvl="2">
              <a:lnSpc>
                <a:spcPct val="110000"/>
              </a:lnSpc>
            </a:pPr>
            <a:r>
              <a:rPr lang="en-US" sz="2100"/>
              <a:t>Using the rules outlined earlier</a:t>
            </a:r>
          </a:p>
          <a:p>
            <a:pPr lvl="1">
              <a:lnSpc>
                <a:spcPct val="110000"/>
              </a:lnSpc>
            </a:pPr>
            <a:r>
              <a:rPr lang="en-US" sz="2200"/>
              <a:t>Estimate cost for each and choose the lowest</a:t>
            </a:r>
          </a:p>
          <a:p>
            <a:pPr lvl="1">
              <a:lnSpc>
                <a:spcPct val="110000"/>
              </a:lnSpc>
            </a:pPr>
            <a:endParaRPr lang="en-US" sz="2200"/>
          </a:p>
          <a:p>
            <a:pPr>
              <a:lnSpc>
                <a:spcPct val="110000"/>
              </a:lnSpc>
            </a:pPr>
            <a:r>
              <a:rPr lang="en-US" sz="2600"/>
              <a:t>Too expensive !</a:t>
            </a:r>
          </a:p>
          <a:p>
            <a:pPr lvl="1">
              <a:lnSpc>
                <a:spcPct val="110000"/>
              </a:lnSpc>
            </a:pPr>
            <a:r>
              <a:rPr lang="en-US" sz="2200"/>
              <a:t>Consider finding the best join-order for </a:t>
            </a:r>
            <a:r>
              <a:rPr lang="en-US" sz="2200" i="1"/>
              <a:t>r</a:t>
            </a:r>
            <a:r>
              <a:rPr lang="en-US" sz="2200" baseline="-25000"/>
              <a:t>1</a:t>
            </a:r>
            <a:r>
              <a:rPr lang="en-US" sz="2200"/>
              <a:t>    </a:t>
            </a:r>
            <a:r>
              <a:rPr lang="en-US" sz="2200" i="1"/>
              <a:t>r</a:t>
            </a:r>
            <a:r>
              <a:rPr lang="en-US" sz="2200" baseline="-25000"/>
              <a:t>2      </a:t>
            </a:r>
            <a:r>
              <a:rPr lang="en-US" sz="2200"/>
              <a:t>. . . </a:t>
            </a:r>
            <a:r>
              <a:rPr lang="en-US" sz="2200" i="1"/>
              <a:t>r</a:t>
            </a:r>
            <a:r>
              <a:rPr lang="en-US" sz="2200" i="1" baseline="-25000"/>
              <a:t>n</a:t>
            </a:r>
            <a:r>
              <a:rPr lang="en-US" sz="2200"/>
              <a:t>.</a:t>
            </a:r>
          </a:p>
          <a:p>
            <a:pPr lvl="1">
              <a:lnSpc>
                <a:spcPct val="110000"/>
              </a:lnSpc>
            </a:pPr>
            <a:r>
              <a:rPr lang="en-US" sz="2200"/>
              <a:t>There are (2(</a:t>
            </a:r>
            <a:r>
              <a:rPr lang="en-US" sz="2200" i="1"/>
              <a:t>n</a:t>
            </a:r>
            <a:r>
              <a:rPr lang="en-US" sz="2200"/>
              <a:t> – 1))!/(</a:t>
            </a:r>
            <a:r>
              <a:rPr lang="en-US" sz="2200" i="1"/>
              <a:t>n</a:t>
            </a:r>
            <a:r>
              <a:rPr lang="en-US" sz="2200"/>
              <a:t> – 1)! different join orders for above expression.  With </a:t>
            </a:r>
            <a:r>
              <a:rPr lang="en-US" sz="2200" i="1"/>
              <a:t>n</a:t>
            </a:r>
            <a:r>
              <a:rPr lang="en-US" sz="2200"/>
              <a:t> = 7, the number is 665280, with </a:t>
            </a:r>
            <a:r>
              <a:rPr lang="en-US" sz="2200" i="1"/>
              <a:t>n = </a:t>
            </a:r>
            <a:r>
              <a:rPr lang="en-US" sz="2200"/>
              <a:t>10, the</a:t>
            </a:r>
            <a:r>
              <a:rPr lang="en-US" sz="2200" i="1"/>
              <a:t> </a:t>
            </a:r>
            <a:r>
              <a:rPr lang="en-US" sz="2200"/>
              <a:t>number is greater than 176 billion!</a:t>
            </a:r>
          </a:p>
          <a:p>
            <a:pPr lvl="1">
              <a:lnSpc>
                <a:spcPct val="110000"/>
              </a:lnSpc>
            </a:pPr>
            <a:endParaRPr lang="en-US" sz="2200"/>
          </a:p>
        </p:txBody>
      </p:sp>
      <p:sp>
        <p:nvSpPr>
          <p:cNvPr id="1534980" name="AutoShape 4"/>
          <p:cNvSpPr>
            <a:spLocks noChangeArrowheads="1"/>
          </p:cNvSpPr>
          <p:nvPr/>
        </p:nvSpPr>
        <p:spPr bwMode="auto">
          <a:xfrm rot="5400000">
            <a:off x="6332537" y="4824413"/>
            <a:ext cx="188913" cy="173038"/>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4981" name="AutoShape 5"/>
          <p:cNvSpPr>
            <a:spLocks noChangeArrowheads="1"/>
          </p:cNvSpPr>
          <p:nvPr/>
        </p:nvSpPr>
        <p:spPr bwMode="auto">
          <a:xfrm rot="5400000">
            <a:off x="6819901" y="4829175"/>
            <a:ext cx="188912" cy="173037"/>
          </a:xfrm>
          <a:prstGeom prst="flowChartCollate">
            <a:avLst/>
          </a:prstGeom>
          <a:noFill/>
          <a:ln w="9525">
            <a:solidFill>
              <a:schemeClr val="tx1"/>
            </a:solidFill>
            <a:miter lim="800000"/>
            <a:headEnd/>
            <a:tailEnd/>
          </a:ln>
          <a:effectLst/>
        </p:spPr>
        <p:txBody>
          <a:bodyPr wrap="none" anchor="ct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867828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2"/>
          <p:cNvSpPr>
            <a:spLocks noGrp="1" noChangeArrowheads="1"/>
          </p:cNvSpPr>
          <p:nvPr>
            <p:ph type="title"/>
          </p:nvPr>
        </p:nvSpPr>
        <p:spPr/>
        <p:txBody>
          <a:bodyPr/>
          <a:lstStyle/>
          <a:p>
            <a:r>
              <a:rPr lang="en-US"/>
              <a:t>Searching for the best plan</a:t>
            </a:r>
          </a:p>
        </p:txBody>
      </p:sp>
      <p:sp>
        <p:nvSpPr>
          <p:cNvPr id="1536003" name="Rectangle 3"/>
          <p:cNvSpPr>
            <a:spLocks noGrp="1" noChangeArrowheads="1"/>
          </p:cNvSpPr>
          <p:nvPr>
            <p:ph type="body" idx="1"/>
          </p:nvPr>
        </p:nvSpPr>
        <p:spPr>
          <a:xfrm>
            <a:off x="457200" y="1524000"/>
            <a:ext cx="8229600" cy="5084763"/>
          </a:xfrm>
        </p:spPr>
        <p:txBody>
          <a:bodyPr/>
          <a:lstStyle/>
          <a:p>
            <a:pPr>
              <a:lnSpc>
                <a:spcPct val="110000"/>
              </a:lnSpc>
            </a:pPr>
            <a:r>
              <a:rPr lang="en-US" sz="2600" u="sng"/>
              <a:t>Option 2:</a:t>
            </a:r>
          </a:p>
          <a:p>
            <a:pPr lvl="1">
              <a:lnSpc>
                <a:spcPct val="110000"/>
              </a:lnSpc>
            </a:pPr>
            <a:r>
              <a:rPr lang="en-US" sz="2400"/>
              <a:t>Dynamic programming</a:t>
            </a:r>
          </a:p>
          <a:p>
            <a:pPr lvl="2">
              <a:lnSpc>
                <a:spcPct val="110000"/>
              </a:lnSpc>
            </a:pPr>
            <a:r>
              <a:rPr lang="en-US" sz="2100"/>
              <a:t>There is too much commonality between the plans</a:t>
            </a:r>
          </a:p>
          <a:p>
            <a:pPr lvl="2">
              <a:lnSpc>
                <a:spcPct val="110000"/>
              </a:lnSpc>
            </a:pPr>
            <a:r>
              <a:rPr lang="en-US" sz="2100"/>
              <a:t>Also, costs are additive</a:t>
            </a:r>
          </a:p>
          <a:p>
            <a:pPr lvl="3">
              <a:lnSpc>
                <a:spcPct val="110000"/>
              </a:lnSpc>
            </a:pPr>
            <a:r>
              <a:rPr lang="en-US" sz="1800"/>
              <a:t>Caveat: Sort orders (also called “interesting orders”)</a:t>
            </a:r>
          </a:p>
          <a:p>
            <a:pPr lvl="1">
              <a:lnSpc>
                <a:spcPct val="110000"/>
              </a:lnSpc>
            </a:pPr>
            <a:r>
              <a:rPr lang="en-US" sz="2400"/>
              <a:t>Reduces the cost down to O(n3^n) or O(n2^n) in most cases</a:t>
            </a:r>
          </a:p>
          <a:p>
            <a:pPr lvl="2">
              <a:lnSpc>
                <a:spcPct val="110000"/>
              </a:lnSpc>
            </a:pPr>
            <a:r>
              <a:rPr lang="en-US" sz="2100"/>
              <a:t>Interesting orders increase this a little bit</a:t>
            </a:r>
          </a:p>
          <a:p>
            <a:pPr lvl="1">
              <a:lnSpc>
                <a:spcPct val="110000"/>
              </a:lnSpc>
            </a:pPr>
            <a:r>
              <a:rPr lang="en-US" sz="2400"/>
              <a:t>Considered acceptable</a:t>
            </a:r>
          </a:p>
          <a:p>
            <a:pPr lvl="2">
              <a:lnSpc>
                <a:spcPct val="110000"/>
              </a:lnSpc>
            </a:pPr>
            <a:r>
              <a:rPr lang="en-US" sz="2100"/>
              <a:t>Typically n &lt; 10.</a:t>
            </a:r>
          </a:p>
          <a:p>
            <a:pPr lvl="1">
              <a:lnSpc>
                <a:spcPct val="110000"/>
              </a:lnSpc>
            </a:pPr>
            <a:r>
              <a:rPr lang="en-US" sz="2400"/>
              <a:t>Switch to heuristic if not acceptable</a:t>
            </a:r>
          </a:p>
          <a:p>
            <a:pPr lvl="1">
              <a:lnSpc>
                <a:spcPct val="110000"/>
              </a:lnSpc>
            </a:pPr>
            <a:endParaRPr lang="en-US" sz="2400"/>
          </a:p>
        </p:txBody>
      </p:sp>
    </p:spTree>
    <p:extLst>
      <p:ext uri="{BB962C8B-B14F-4D97-AF65-F5344CB8AC3E}">
        <p14:creationId xmlns:p14="http://schemas.microsoft.com/office/powerpoint/2010/main" val="3011522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2"/>
          <p:cNvSpPr>
            <a:spLocks noGrp="1" noChangeArrowheads="1"/>
          </p:cNvSpPr>
          <p:nvPr>
            <p:ph type="title"/>
          </p:nvPr>
        </p:nvSpPr>
        <p:spPr/>
        <p:txBody>
          <a:bodyPr/>
          <a:lstStyle/>
          <a:p>
            <a:r>
              <a:rPr lang="en-US"/>
              <a:t>Heuristic Optimization</a:t>
            </a:r>
          </a:p>
        </p:txBody>
      </p:sp>
      <p:sp>
        <p:nvSpPr>
          <p:cNvPr id="1538051" name="Rectangle 3"/>
          <p:cNvSpPr>
            <a:spLocks noGrp="1" noChangeArrowheads="1"/>
          </p:cNvSpPr>
          <p:nvPr>
            <p:ph type="body" idx="1"/>
          </p:nvPr>
        </p:nvSpPr>
        <p:spPr>
          <a:xfrm>
            <a:off x="457200" y="1524000"/>
            <a:ext cx="8296275" cy="4775200"/>
          </a:xfrm>
        </p:spPr>
        <p:txBody>
          <a:bodyPr/>
          <a:lstStyle/>
          <a:p>
            <a:pPr>
              <a:lnSpc>
                <a:spcPct val="120000"/>
              </a:lnSpc>
            </a:pPr>
            <a:r>
              <a:rPr lang="en-US" sz="2200"/>
              <a:t>Dynamic programming is expensive</a:t>
            </a:r>
          </a:p>
          <a:p>
            <a:pPr>
              <a:lnSpc>
                <a:spcPct val="120000"/>
              </a:lnSpc>
            </a:pPr>
            <a:r>
              <a:rPr lang="en-US" sz="2200"/>
              <a:t>Use </a:t>
            </a:r>
            <a:r>
              <a:rPr lang="en-US" sz="2200" i="1"/>
              <a:t>heuristics </a:t>
            </a:r>
            <a:r>
              <a:rPr lang="en-US" sz="2200"/>
              <a:t>to reduce the number of choices </a:t>
            </a:r>
          </a:p>
          <a:p>
            <a:pPr>
              <a:lnSpc>
                <a:spcPct val="120000"/>
              </a:lnSpc>
            </a:pPr>
            <a:r>
              <a:rPr lang="en-US" sz="2200"/>
              <a:t>Typically rule-based:</a:t>
            </a:r>
          </a:p>
          <a:p>
            <a:pPr lvl="1">
              <a:lnSpc>
                <a:spcPct val="120000"/>
              </a:lnSpc>
            </a:pPr>
            <a:r>
              <a:rPr lang="en-US" sz="2000"/>
              <a:t>Perform selection early (reduces the number of tuples)</a:t>
            </a:r>
          </a:p>
          <a:p>
            <a:pPr lvl="1">
              <a:lnSpc>
                <a:spcPct val="120000"/>
              </a:lnSpc>
            </a:pPr>
            <a:r>
              <a:rPr lang="en-US" sz="2000"/>
              <a:t>Perform projection early (reduces the number of attributes)</a:t>
            </a:r>
          </a:p>
          <a:p>
            <a:pPr lvl="1">
              <a:lnSpc>
                <a:spcPct val="120000"/>
              </a:lnSpc>
            </a:pPr>
            <a:r>
              <a:rPr lang="en-US" sz="2000"/>
              <a:t>Perform most restrictive selection and join operations before other similar operations.</a:t>
            </a:r>
          </a:p>
          <a:p>
            <a:pPr>
              <a:lnSpc>
                <a:spcPct val="120000"/>
              </a:lnSpc>
            </a:pPr>
            <a:r>
              <a:rPr lang="en-US" sz="2200"/>
              <a:t>Some systems use only heuristics, others combine heuristics with partial cost-based optimization</a:t>
            </a:r>
            <a:r>
              <a:rPr lang="en-US" sz="2400"/>
              <a:t>.</a:t>
            </a:r>
          </a:p>
        </p:txBody>
      </p:sp>
    </p:spTree>
    <p:extLst>
      <p:ext uri="{BB962C8B-B14F-4D97-AF65-F5344CB8AC3E}">
        <p14:creationId xmlns:p14="http://schemas.microsoft.com/office/powerpoint/2010/main" val="27073048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p:txBody>
          <a:bodyPr/>
          <a:lstStyle/>
          <a:p>
            <a:r>
              <a:rPr lang="en-US" dirty="0"/>
              <a:t>Summary</a:t>
            </a:r>
          </a:p>
        </p:txBody>
      </p:sp>
      <p:sp>
        <p:nvSpPr>
          <p:cNvPr id="1593347" name="Rectangle 3"/>
          <p:cNvSpPr>
            <a:spLocks noGrp="1" noChangeArrowheads="1"/>
          </p:cNvSpPr>
          <p:nvPr>
            <p:ph type="body" idx="1"/>
          </p:nvPr>
        </p:nvSpPr>
        <p:spPr>
          <a:xfrm>
            <a:off x="457200" y="1524000"/>
            <a:ext cx="8229600" cy="4986338"/>
          </a:xfrm>
        </p:spPr>
        <p:txBody>
          <a:bodyPr/>
          <a:lstStyle/>
          <a:p>
            <a:r>
              <a:rPr lang="en-US" sz="2800" dirty="0"/>
              <a:t>Integral component of query processing</a:t>
            </a:r>
          </a:p>
          <a:p>
            <a:pPr lvl="1"/>
            <a:r>
              <a:rPr lang="en-US" sz="2400" dirty="0"/>
              <a:t>Why ?</a:t>
            </a:r>
          </a:p>
          <a:p>
            <a:r>
              <a:rPr lang="en-US" sz="2800" dirty="0"/>
              <a:t>One of the most complex pieces of code in a database system</a:t>
            </a:r>
          </a:p>
          <a:p>
            <a:r>
              <a:rPr lang="en-US" sz="2800" dirty="0"/>
              <a:t>Active area of research</a:t>
            </a:r>
          </a:p>
          <a:p>
            <a:pPr lvl="1"/>
            <a:r>
              <a:rPr lang="en-US" sz="2400" dirty="0"/>
              <a:t>E.g. MongoDB Query Optimization ?</a:t>
            </a:r>
          </a:p>
          <a:p>
            <a:pPr lvl="1"/>
            <a:r>
              <a:rPr lang="en-US" sz="2400" dirty="0"/>
              <a:t>What if you don’t know anything about the statistics</a:t>
            </a:r>
          </a:p>
          <a:p>
            <a:pPr lvl="1"/>
            <a:r>
              <a:rPr lang="en-US" sz="2400" dirty="0"/>
              <a:t>Better statistics</a:t>
            </a:r>
          </a:p>
          <a:p>
            <a:pPr lvl="1"/>
            <a:r>
              <a:rPr lang="en-US" sz="2400" dirty="0" err="1"/>
              <a:t>Etc</a:t>
            </a:r>
            <a:r>
              <a:rPr lang="en-US" sz="2400" dirty="0"/>
              <a:t> …</a:t>
            </a:r>
          </a:p>
        </p:txBody>
      </p:sp>
    </p:spTree>
    <p:extLst>
      <p:ext uri="{BB962C8B-B14F-4D97-AF65-F5344CB8AC3E}">
        <p14:creationId xmlns:p14="http://schemas.microsoft.com/office/powerpoint/2010/main" val="206391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Transactions</a:t>
            </a:r>
            <a:r>
              <a:rPr lang="en-US" sz="4400" dirty="0">
                <a:solidFill>
                  <a:srgbClr val="464646"/>
                </a:solidFill>
                <a:latin typeface="Calibri" panose="020F0502020204030204" pitchFamily="34" charset="0"/>
                <a:cs typeface="Calibri" panose="020F0502020204030204" pitchFamily="34" charset="0"/>
              </a:rPr>
              <a:t> Summary</a:t>
            </a:r>
            <a:endPar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561308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Rectangle 2"/>
          <p:cNvSpPr>
            <a:spLocks noGrp="1" noChangeArrowheads="1"/>
          </p:cNvSpPr>
          <p:nvPr>
            <p:ph type="title"/>
          </p:nvPr>
        </p:nvSpPr>
        <p:spPr/>
        <p:txBody>
          <a:bodyPr/>
          <a:lstStyle/>
          <a:p>
            <a:r>
              <a:rPr lang="en-US"/>
              <a:t>Solid State Drives</a:t>
            </a:r>
          </a:p>
        </p:txBody>
      </p:sp>
      <p:sp>
        <p:nvSpPr>
          <p:cNvPr id="1338371" name="Rectangle 3"/>
          <p:cNvSpPr>
            <a:spLocks noGrp="1" noChangeArrowheads="1"/>
          </p:cNvSpPr>
          <p:nvPr>
            <p:ph type="body" idx="1"/>
          </p:nvPr>
        </p:nvSpPr>
        <p:spPr>
          <a:xfrm>
            <a:off x="431800" y="1371600"/>
            <a:ext cx="8229600" cy="3733800"/>
          </a:xfrm>
        </p:spPr>
        <p:txBody>
          <a:bodyPr/>
          <a:lstStyle/>
          <a:p>
            <a:pPr>
              <a:lnSpc>
                <a:spcPct val="120000"/>
              </a:lnSpc>
            </a:pPr>
            <a:r>
              <a:rPr lang="en-US" sz="2400" dirty="0"/>
              <a:t>Essentially flash that emulates hard disk interfaces</a:t>
            </a:r>
          </a:p>
          <a:p>
            <a:pPr>
              <a:lnSpc>
                <a:spcPct val="120000"/>
              </a:lnSpc>
            </a:pPr>
            <a:endParaRPr lang="en-US" sz="2000" dirty="0"/>
          </a:p>
        </p:txBody>
      </p:sp>
      <p:pic>
        <p:nvPicPr>
          <p:cNvPr id="15362" name="Picture 2">
            <a:extLst>
              <a:ext uri="{FF2B5EF4-FFF2-40B4-BE49-F238E27FC236}">
                <a16:creationId xmlns:a16="http://schemas.microsoft.com/office/drawing/2014/main" id="{0E8C795A-67DF-5A4C-A07A-EDCE3952F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399"/>
            <a:ext cx="6858000" cy="39838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AD838C4-AC24-6943-9AF8-83BDF95061D6}"/>
              </a:ext>
            </a:extLst>
          </p:cNvPr>
          <p:cNvSpPr/>
          <p:nvPr/>
        </p:nvSpPr>
        <p:spPr>
          <a:xfrm>
            <a:off x="4264269" y="6299888"/>
            <a:ext cx="4572000" cy="461665"/>
          </a:xfrm>
          <a:prstGeom prst="rect">
            <a:avLst/>
          </a:prstGeom>
        </p:spPr>
        <p:txBody>
          <a:bodyPr>
            <a:spAutoFit/>
          </a:bodyPr>
          <a:lstStyle/>
          <a:p>
            <a:r>
              <a:rPr lang="en-US" sz="1200" dirty="0"/>
              <a:t>https://</a:t>
            </a:r>
            <a:r>
              <a:rPr lang="en-US" sz="1200" dirty="0" err="1"/>
              <a:t>blogs.umass.edu</a:t>
            </a:r>
            <a:r>
              <a:rPr lang="en-US" sz="1200" dirty="0"/>
              <a:t>/</a:t>
            </a:r>
            <a:r>
              <a:rPr lang="en-US" sz="1200" dirty="0" err="1"/>
              <a:t>Techbytes</a:t>
            </a:r>
            <a:r>
              <a:rPr lang="en-US" sz="1200" dirty="0"/>
              <a:t>/2018/02/23/types-of-</a:t>
            </a:r>
            <a:r>
              <a:rPr lang="en-US" sz="1200" dirty="0" err="1"/>
              <a:t>ssds</a:t>
            </a:r>
            <a:r>
              <a:rPr lang="en-US" sz="1200" dirty="0"/>
              <a:t>-and-which-ones-to-buy/</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en-US"/>
              <a:t>Overview</a:t>
            </a:r>
          </a:p>
        </p:txBody>
      </p:sp>
      <p:sp>
        <p:nvSpPr>
          <p:cNvPr id="643075" name="Rectangle 3"/>
          <p:cNvSpPr>
            <a:spLocks noGrp="1" noChangeArrowheads="1"/>
          </p:cNvSpPr>
          <p:nvPr>
            <p:ph idx="1"/>
          </p:nvPr>
        </p:nvSpPr>
        <p:spPr/>
        <p:txBody>
          <a:bodyPr/>
          <a:lstStyle/>
          <a:p>
            <a:pPr>
              <a:lnSpc>
                <a:spcPct val="110000"/>
              </a:lnSpc>
            </a:pPr>
            <a:r>
              <a:rPr lang="en-US" sz="2400" i="1" u="sng" dirty="0"/>
              <a:t>Transaction</a:t>
            </a:r>
            <a:r>
              <a:rPr lang="en-US" sz="2400" dirty="0"/>
              <a:t>: A sequence of database actions enclosed within special tags</a:t>
            </a:r>
          </a:p>
          <a:p>
            <a:pPr>
              <a:lnSpc>
                <a:spcPct val="110000"/>
              </a:lnSpc>
            </a:pPr>
            <a:r>
              <a:rPr lang="en-US" sz="2400" dirty="0"/>
              <a:t>Properties:</a:t>
            </a:r>
          </a:p>
          <a:p>
            <a:pPr lvl="1">
              <a:lnSpc>
                <a:spcPct val="110000"/>
              </a:lnSpc>
            </a:pPr>
            <a:r>
              <a:rPr lang="en-US" sz="2000" b="1" i="1" u="sng" dirty="0">
                <a:solidFill>
                  <a:srgbClr val="FF0000"/>
                </a:solidFill>
              </a:rPr>
              <a:t>A</a:t>
            </a:r>
            <a:r>
              <a:rPr lang="en-US" sz="2000" b="1" i="1" u="sng" dirty="0"/>
              <a:t>tomicity</a:t>
            </a:r>
            <a:r>
              <a:rPr lang="en-US" sz="2000" dirty="0"/>
              <a:t>: Entire transaction or nothing</a:t>
            </a:r>
          </a:p>
          <a:p>
            <a:pPr lvl="1">
              <a:lnSpc>
                <a:spcPct val="110000"/>
              </a:lnSpc>
            </a:pPr>
            <a:r>
              <a:rPr lang="en-US" sz="2000" b="1" i="1" u="sng" dirty="0">
                <a:solidFill>
                  <a:srgbClr val="FF0000"/>
                </a:solidFill>
              </a:rPr>
              <a:t>C</a:t>
            </a:r>
            <a:r>
              <a:rPr lang="en-US" sz="2000" b="1" i="1" u="sng" dirty="0"/>
              <a:t>onsistency</a:t>
            </a:r>
            <a:r>
              <a:rPr lang="en-US" sz="2000" dirty="0"/>
              <a:t>: Transaction, executed completely, takes database from one consistent state to another</a:t>
            </a:r>
          </a:p>
          <a:p>
            <a:pPr lvl="1">
              <a:lnSpc>
                <a:spcPct val="110000"/>
              </a:lnSpc>
            </a:pPr>
            <a:r>
              <a:rPr lang="en-US" sz="2000" b="1" i="1" u="sng" dirty="0">
                <a:solidFill>
                  <a:srgbClr val="FF0000"/>
                </a:solidFill>
              </a:rPr>
              <a:t>I</a:t>
            </a:r>
            <a:r>
              <a:rPr lang="en-US" sz="2000" b="1" i="1" u="sng" dirty="0"/>
              <a:t>solation</a:t>
            </a:r>
            <a:r>
              <a:rPr lang="en-US" sz="2000" dirty="0"/>
              <a:t>: Concurrent transactions </a:t>
            </a:r>
            <a:r>
              <a:rPr lang="en-US" sz="2000" i="1" u="sng" dirty="0"/>
              <a:t>appear</a:t>
            </a:r>
            <a:r>
              <a:rPr lang="en-US" sz="2000" dirty="0"/>
              <a:t> to run in isolation</a:t>
            </a:r>
          </a:p>
          <a:p>
            <a:pPr lvl="1">
              <a:lnSpc>
                <a:spcPct val="110000"/>
              </a:lnSpc>
            </a:pPr>
            <a:r>
              <a:rPr lang="en-US" sz="2000" b="1" i="1" u="sng" dirty="0">
                <a:solidFill>
                  <a:srgbClr val="FF0000"/>
                </a:solidFill>
              </a:rPr>
              <a:t>D</a:t>
            </a:r>
            <a:r>
              <a:rPr lang="en-US" sz="2000" b="1" i="1" u="sng" dirty="0"/>
              <a:t>urability</a:t>
            </a:r>
            <a:r>
              <a:rPr lang="en-US" sz="2000" dirty="0"/>
              <a:t>: Effects of committed transactions are not lost</a:t>
            </a:r>
          </a:p>
          <a:p>
            <a:pPr>
              <a:lnSpc>
                <a:spcPct val="110000"/>
              </a:lnSpc>
            </a:pPr>
            <a:endParaRPr lang="en-US" sz="2400" dirty="0"/>
          </a:p>
          <a:p>
            <a:pPr>
              <a:lnSpc>
                <a:spcPct val="110000"/>
              </a:lnSpc>
            </a:pPr>
            <a:r>
              <a:rPr lang="en-US" sz="2400" dirty="0"/>
              <a:t>Consistency: Transaction programmer needs to guarantee that</a:t>
            </a:r>
          </a:p>
          <a:p>
            <a:pPr lvl="2">
              <a:lnSpc>
                <a:spcPct val="110000"/>
              </a:lnSpc>
            </a:pPr>
            <a:r>
              <a:rPr lang="en-US" sz="2000" dirty="0"/>
              <a:t>DBMS can do a few things, e.g., enforce constraints on the data</a:t>
            </a:r>
          </a:p>
          <a:p>
            <a:pPr>
              <a:lnSpc>
                <a:spcPct val="110000"/>
              </a:lnSpc>
            </a:pPr>
            <a:endParaRPr lang="en-US" sz="2400" dirty="0"/>
          </a:p>
          <a:p>
            <a:pPr>
              <a:lnSpc>
                <a:spcPct val="110000"/>
              </a:lnSpc>
            </a:pPr>
            <a:r>
              <a:rPr lang="en-US" sz="2400" dirty="0"/>
              <a:t>Rest: DBMS guarantees</a:t>
            </a:r>
            <a:endParaRPr lang="en-US" sz="2000" dirty="0"/>
          </a:p>
        </p:txBody>
      </p:sp>
    </p:spTree>
    <p:extLst>
      <p:ext uri="{BB962C8B-B14F-4D97-AF65-F5344CB8AC3E}">
        <p14:creationId xmlns:p14="http://schemas.microsoft.com/office/powerpoint/2010/main" val="38256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30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Rectangle 2"/>
          <p:cNvSpPr>
            <a:spLocks noGrp="1" noChangeArrowheads="1"/>
          </p:cNvSpPr>
          <p:nvPr>
            <p:ph type="title"/>
          </p:nvPr>
        </p:nvSpPr>
        <p:spPr/>
        <p:txBody>
          <a:bodyPr/>
          <a:lstStyle/>
          <a:p>
            <a:pPr>
              <a:defRPr/>
            </a:pPr>
            <a:r>
              <a:rPr lang="en-US" dirty="0"/>
              <a:t>Examples of Transactions</a:t>
            </a:r>
          </a:p>
        </p:txBody>
      </p:sp>
      <p:sp>
        <p:nvSpPr>
          <p:cNvPr id="1129475" name="Rectangle 3"/>
          <p:cNvSpPr>
            <a:spLocks noGrp="1" noChangeArrowheads="1"/>
          </p:cNvSpPr>
          <p:nvPr>
            <p:ph type="body" idx="1"/>
          </p:nvPr>
        </p:nvSpPr>
        <p:spPr>
          <a:xfrm>
            <a:off x="-36728" y="1978924"/>
            <a:ext cx="5262937" cy="1387109"/>
          </a:xfrm>
        </p:spPr>
        <p:txBody>
          <a:bodyPr/>
          <a:lstStyle/>
          <a:p>
            <a:pPr marL="109537" indent="0">
              <a:spcBef>
                <a:spcPts val="0"/>
              </a:spcBef>
              <a:buNone/>
            </a:pPr>
            <a:r>
              <a:rPr lang="en-US" sz="1600" dirty="0">
                <a:latin typeface="Calibri" charset="0"/>
              </a:rPr>
              <a:t>enrolled = select count(*) </a:t>
            </a:r>
          </a:p>
          <a:p>
            <a:pPr marL="109537" indent="0">
              <a:spcBef>
                <a:spcPts val="0"/>
              </a:spcBef>
              <a:buNone/>
            </a:pPr>
            <a:r>
              <a:rPr lang="en-US" sz="1600" dirty="0">
                <a:latin typeface="Calibri" charset="0"/>
              </a:rPr>
              <a:t>                   from takes</a:t>
            </a:r>
          </a:p>
          <a:p>
            <a:pPr marL="109537" indent="0">
              <a:spcBef>
                <a:spcPts val="0"/>
              </a:spcBef>
              <a:buNone/>
            </a:pPr>
            <a:r>
              <a:rPr lang="en-US" sz="1600" dirty="0">
                <a:latin typeface="Calibri" charset="0"/>
              </a:rPr>
              <a:t>                   where (</a:t>
            </a:r>
            <a:r>
              <a:rPr lang="en-US" sz="1600" dirty="0" err="1">
                <a:latin typeface="Calibri" charset="0"/>
              </a:rPr>
              <a:t>course_info</a:t>
            </a:r>
            <a:r>
              <a:rPr lang="en-US" sz="1600" dirty="0">
                <a:latin typeface="Calibri" charset="0"/>
              </a:rPr>
              <a:t>) = (CMSC 424, 201, Fall 2022)</a:t>
            </a:r>
          </a:p>
          <a:p>
            <a:pPr marL="109537" indent="0">
              <a:spcBef>
                <a:spcPts val="0"/>
              </a:spcBef>
              <a:buNone/>
            </a:pPr>
            <a:r>
              <a:rPr lang="en-US" sz="1600" dirty="0">
                <a:latin typeface="Calibri" charset="0"/>
              </a:rPr>
              <a:t>if enrolled &lt; capacity for the room:</a:t>
            </a:r>
          </a:p>
          <a:p>
            <a:pPr marL="109537" indent="0">
              <a:spcBef>
                <a:spcPts val="0"/>
              </a:spcBef>
              <a:buNone/>
            </a:pPr>
            <a:r>
              <a:rPr lang="en-US" sz="1600" dirty="0">
                <a:latin typeface="Calibri" charset="0"/>
              </a:rPr>
              <a:t>       insert new student into takes for that course</a:t>
            </a:r>
          </a:p>
        </p:txBody>
      </p:sp>
      <p:sp>
        <p:nvSpPr>
          <p:cNvPr id="2" name="Rectangle 3">
            <a:extLst>
              <a:ext uri="{FF2B5EF4-FFF2-40B4-BE49-F238E27FC236}">
                <a16:creationId xmlns:a16="http://schemas.microsoft.com/office/drawing/2014/main" id="{82DD6DCF-DD73-8E5C-3D45-2B645C885D0B}"/>
              </a:ext>
            </a:extLst>
          </p:cNvPr>
          <p:cNvSpPr txBox="1">
            <a:spLocks noChangeArrowheads="1"/>
          </p:cNvSpPr>
          <p:nvPr/>
        </p:nvSpPr>
        <p:spPr bwMode="auto">
          <a:xfrm>
            <a:off x="-21404" y="3778248"/>
            <a:ext cx="5720137" cy="1130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charset="2"/>
              <a:buChar char=""/>
              <a:defRPr sz="2700" kern="1200">
                <a:solidFill>
                  <a:schemeClr val="tx1"/>
                </a:solidFill>
                <a:latin typeface="Calibri"/>
                <a:ea typeface="ＭＳ Ｐゴシック" charset="-128"/>
                <a:cs typeface="ＭＳ Ｐゴシック" charset="-128"/>
              </a:defRPr>
            </a:lvl1pPr>
            <a:lvl2pPr marL="620713" indent="-228600" algn="l" rtl="0" eaLnBrk="0" fontAlgn="base" hangingPunct="0">
              <a:spcBef>
                <a:spcPts val="325"/>
              </a:spcBef>
              <a:spcAft>
                <a:spcPct val="0"/>
              </a:spcAft>
              <a:buClr>
                <a:schemeClr val="accent1"/>
              </a:buClr>
              <a:buFont typeface="Verdana" charset="0"/>
              <a:buChar char="◦"/>
              <a:defRPr sz="2300" kern="1200">
                <a:solidFill>
                  <a:schemeClr val="tx1"/>
                </a:solidFill>
                <a:latin typeface="Calibri"/>
                <a:ea typeface="ＭＳ Ｐゴシック" charset="-128"/>
                <a:cs typeface="+mn-cs"/>
              </a:defRPr>
            </a:lvl2pPr>
            <a:lvl3pPr marL="858838" indent="-228600" algn="l" rtl="0" eaLnBrk="0" fontAlgn="base" hangingPunct="0">
              <a:spcBef>
                <a:spcPts val="350"/>
              </a:spcBef>
              <a:spcAft>
                <a:spcPct val="0"/>
              </a:spcAft>
              <a:buClr>
                <a:schemeClr val="accent2"/>
              </a:buClr>
              <a:buSzPct val="100000"/>
              <a:buFont typeface="Wingdings 2" charset="2"/>
              <a:buChar char=""/>
              <a:defRPr sz="2100" kern="1200">
                <a:solidFill>
                  <a:schemeClr val="tx1"/>
                </a:solidFill>
                <a:latin typeface="Calibri"/>
                <a:ea typeface="ＭＳ Ｐゴシック" charset="-128"/>
                <a:cs typeface="+mn-cs"/>
              </a:defRPr>
            </a:lvl3pPr>
            <a:lvl4pPr marL="1143000" indent="-228600" algn="l" rtl="0" eaLnBrk="0" fontAlgn="base" hangingPunct="0">
              <a:spcBef>
                <a:spcPts val="350"/>
              </a:spcBef>
              <a:spcAft>
                <a:spcPct val="0"/>
              </a:spcAft>
              <a:buClr>
                <a:schemeClr val="accent2"/>
              </a:buClr>
              <a:buFont typeface="Wingdings 2" charset="2"/>
              <a:buChar char=""/>
              <a:defRPr sz="1900" kern="1200">
                <a:solidFill>
                  <a:schemeClr val="tx1"/>
                </a:solidFill>
                <a:latin typeface="Calibri"/>
                <a:ea typeface="ＭＳ Ｐゴシック" charset="-128"/>
                <a:cs typeface="+mn-cs"/>
              </a:defRPr>
            </a:lvl4pPr>
            <a:lvl5pPr marL="1371600" indent="-228600" algn="l" rtl="0" eaLnBrk="0" fontAlgn="base" hangingPunct="0">
              <a:spcBef>
                <a:spcPts val="350"/>
              </a:spcBef>
              <a:spcAft>
                <a:spcPct val="0"/>
              </a:spcAft>
              <a:buClr>
                <a:schemeClr val="accent2"/>
              </a:buClr>
              <a:buFont typeface="Wingdings 2" charset="2"/>
              <a:buChar char=""/>
              <a:defRPr sz="2000" kern="1200">
                <a:solidFill>
                  <a:schemeClr val="tx1"/>
                </a:solidFill>
                <a:latin typeface="Calibri"/>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rPr>
              <a:t>(Add a new section for a course for a given room and instructor)</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rPr>
              <a:t>if no section currently in that room:</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rPr>
              <a:t>      insert a tuple into “sections” with that room</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rPr>
              <a:t>      insert a tuple into “teaches” </a:t>
            </a:r>
          </a:p>
        </p:txBody>
      </p:sp>
      <p:sp>
        <p:nvSpPr>
          <p:cNvPr id="3" name="TextBox 2">
            <a:extLst>
              <a:ext uri="{FF2B5EF4-FFF2-40B4-BE49-F238E27FC236}">
                <a16:creationId xmlns:a16="http://schemas.microsoft.com/office/drawing/2014/main" id="{8E09B520-05B4-5878-0547-96D6DAB0D475}"/>
              </a:ext>
            </a:extLst>
          </p:cNvPr>
          <p:cNvSpPr txBox="1"/>
          <p:nvPr/>
        </p:nvSpPr>
        <p:spPr>
          <a:xfrm>
            <a:off x="13699" y="5271719"/>
            <a:ext cx="3981411" cy="83099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(Switch the advisor for a student)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old tuple with that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s_id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add new tuple with that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s_id</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new advisor</a:t>
            </a:r>
          </a:p>
        </p:txBody>
      </p:sp>
      <p:sp>
        <p:nvSpPr>
          <p:cNvPr id="4" name="TextBox 3">
            <a:extLst>
              <a:ext uri="{FF2B5EF4-FFF2-40B4-BE49-F238E27FC236}">
                <a16:creationId xmlns:a16="http://schemas.microsoft.com/office/drawing/2014/main" id="{4751337B-1027-7BCA-FC99-FAB4793F3D5B}"/>
              </a:ext>
            </a:extLst>
          </p:cNvPr>
          <p:cNvSpPr txBox="1"/>
          <p:nvPr/>
        </p:nvSpPr>
        <p:spPr>
          <a:xfrm>
            <a:off x="6338299" y="2810910"/>
            <a:ext cx="2581091" cy="83099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(Modify prerequisites)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(CMSC422, CMSC351)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insert (CMSC422, CMSC320)</a:t>
            </a:r>
          </a:p>
        </p:txBody>
      </p:sp>
      <p:sp>
        <p:nvSpPr>
          <p:cNvPr id="5" name="TextBox 4">
            <a:extLst>
              <a:ext uri="{FF2B5EF4-FFF2-40B4-BE49-F238E27FC236}">
                <a16:creationId xmlns:a16="http://schemas.microsoft.com/office/drawing/2014/main" id="{9602C55D-8987-E036-0407-21EED85648B8}"/>
              </a:ext>
            </a:extLst>
          </p:cNvPr>
          <p:cNvSpPr txBox="1"/>
          <p:nvPr/>
        </p:nvSpPr>
        <p:spPr>
          <a:xfrm>
            <a:off x="5804899" y="4598272"/>
            <a:ext cx="3173689" cy="107721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(Remove a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from takes for that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from teaches for that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tuple from section</a:t>
            </a:r>
          </a:p>
        </p:txBody>
      </p:sp>
      <p:sp>
        <p:nvSpPr>
          <p:cNvPr id="6" name="TextBox 5">
            <a:extLst>
              <a:ext uri="{FF2B5EF4-FFF2-40B4-BE49-F238E27FC236}">
                <a16:creationId xmlns:a16="http://schemas.microsoft.com/office/drawing/2014/main" id="{F8E3536F-7912-5194-4F5B-19C2285059D2}"/>
              </a:ext>
            </a:extLst>
          </p:cNvPr>
          <p:cNvSpPr txBox="1"/>
          <p:nvPr/>
        </p:nvSpPr>
        <p:spPr>
          <a:xfrm>
            <a:off x="6019800" y="1168294"/>
            <a:ext cx="2213426" cy="58477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update instructor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set salary = salary * 1.03</a:t>
            </a:r>
          </a:p>
        </p:txBody>
      </p:sp>
      <p:sp>
        <p:nvSpPr>
          <p:cNvPr id="7" name="TextBox 6">
            <a:extLst>
              <a:ext uri="{FF2B5EF4-FFF2-40B4-BE49-F238E27FC236}">
                <a16:creationId xmlns:a16="http://schemas.microsoft.com/office/drawing/2014/main" id="{CFE937A6-A293-3EB3-B831-7FF0FA73F5F3}"/>
              </a:ext>
            </a:extLst>
          </p:cNvPr>
          <p:cNvSpPr txBox="1"/>
          <p:nvPr/>
        </p:nvSpPr>
        <p:spPr>
          <a:xfrm>
            <a:off x="153249" y="1186274"/>
            <a:ext cx="2685415"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insert into students values (…)</a:t>
            </a:r>
          </a:p>
        </p:txBody>
      </p:sp>
    </p:spTree>
    <p:extLst>
      <p:ext uri="{BB962C8B-B14F-4D97-AF65-F5344CB8AC3E}">
        <p14:creationId xmlns:p14="http://schemas.microsoft.com/office/powerpoint/2010/main" val="18909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947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947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947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947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9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475" grpId="0" uiExpand="1" build="p"/>
      <p:bldP spid="2" grpId="0"/>
      <p:bldP spid="3" grpId="0"/>
      <p:bldP spid="4" grpId="0"/>
      <p:bldP spid="5" grpId="0"/>
      <p:bldP spid="6" grpId="0"/>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Rectangle 2"/>
          <p:cNvSpPr>
            <a:spLocks noGrp="1" noChangeArrowheads="1"/>
          </p:cNvSpPr>
          <p:nvPr>
            <p:ph type="title"/>
          </p:nvPr>
        </p:nvSpPr>
        <p:spPr/>
        <p:txBody>
          <a:bodyPr/>
          <a:lstStyle/>
          <a:p>
            <a:pPr>
              <a:defRPr/>
            </a:pPr>
            <a:r>
              <a:rPr lang="en-US" dirty="0"/>
              <a:t>Examples of Transactions</a:t>
            </a:r>
          </a:p>
        </p:txBody>
      </p:sp>
      <p:sp>
        <p:nvSpPr>
          <p:cNvPr id="1129475" name="Rectangle 3"/>
          <p:cNvSpPr>
            <a:spLocks noGrp="1" noChangeArrowheads="1"/>
          </p:cNvSpPr>
          <p:nvPr>
            <p:ph type="body" idx="1"/>
          </p:nvPr>
        </p:nvSpPr>
        <p:spPr>
          <a:xfrm>
            <a:off x="0" y="2310744"/>
            <a:ext cx="5262937" cy="1387109"/>
          </a:xfrm>
        </p:spPr>
        <p:txBody>
          <a:bodyPr/>
          <a:lstStyle/>
          <a:p>
            <a:pPr marL="109537" indent="0">
              <a:spcBef>
                <a:spcPts val="0"/>
              </a:spcBef>
              <a:buNone/>
            </a:pPr>
            <a:r>
              <a:rPr lang="en-US" sz="1400" dirty="0">
                <a:latin typeface="Calibri" charset="0"/>
              </a:rPr>
              <a:t>enrolled = select count(*) </a:t>
            </a:r>
          </a:p>
          <a:p>
            <a:pPr marL="109537" indent="0">
              <a:spcBef>
                <a:spcPts val="0"/>
              </a:spcBef>
              <a:buNone/>
            </a:pPr>
            <a:r>
              <a:rPr lang="en-US" sz="1400" dirty="0">
                <a:latin typeface="Calibri" charset="0"/>
              </a:rPr>
              <a:t>                   from takes</a:t>
            </a:r>
          </a:p>
          <a:p>
            <a:pPr marL="109537" indent="0">
              <a:spcBef>
                <a:spcPts val="0"/>
              </a:spcBef>
              <a:buNone/>
            </a:pPr>
            <a:r>
              <a:rPr lang="en-US" sz="1400" dirty="0">
                <a:latin typeface="Calibri" charset="0"/>
              </a:rPr>
              <a:t>                   where (</a:t>
            </a:r>
            <a:r>
              <a:rPr lang="en-US" sz="1400" dirty="0" err="1">
                <a:latin typeface="Calibri" charset="0"/>
              </a:rPr>
              <a:t>course_info</a:t>
            </a:r>
            <a:r>
              <a:rPr lang="en-US" sz="1400" dirty="0">
                <a:latin typeface="Calibri" charset="0"/>
              </a:rPr>
              <a:t>) = (CMSC 424, 201, Fall 2022)</a:t>
            </a:r>
          </a:p>
          <a:p>
            <a:pPr marL="109537" indent="0">
              <a:spcBef>
                <a:spcPts val="0"/>
              </a:spcBef>
              <a:buNone/>
            </a:pPr>
            <a:r>
              <a:rPr lang="en-US" sz="1400" dirty="0">
                <a:latin typeface="Calibri" charset="0"/>
              </a:rPr>
              <a:t>if enrolled &lt; capacity for the room:</a:t>
            </a:r>
          </a:p>
          <a:p>
            <a:pPr marL="109537" indent="0">
              <a:spcBef>
                <a:spcPts val="0"/>
              </a:spcBef>
              <a:buNone/>
            </a:pPr>
            <a:r>
              <a:rPr lang="en-US" sz="1400" dirty="0">
                <a:latin typeface="Calibri" charset="0"/>
              </a:rPr>
              <a:t>       insert student A into takes for that course</a:t>
            </a:r>
          </a:p>
        </p:txBody>
      </p:sp>
      <p:sp>
        <p:nvSpPr>
          <p:cNvPr id="8" name="Rectangle 3">
            <a:extLst>
              <a:ext uri="{FF2B5EF4-FFF2-40B4-BE49-F238E27FC236}">
                <a16:creationId xmlns:a16="http://schemas.microsoft.com/office/drawing/2014/main" id="{D0030B4A-0D9C-4D8C-BB52-E7436D4BD8CF}"/>
              </a:ext>
            </a:extLst>
          </p:cNvPr>
          <p:cNvSpPr txBox="1">
            <a:spLocks noChangeArrowheads="1"/>
          </p:cNvSpPr>
          <p:nvPr/>
        </p:nvSpPr>
        <p:spPr bwMode="auto">
          <a:xfrm>
            <a:off x="4724400" y="2514600"/>
            <a:ext cx="5262937" cy="13871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charset="2"/>
              <a:buChar char=""/>
              <a:defRPr sz="2700" kern="1200">
                <a:solidFill>
                  <a:schemeClr val="tx1"/>
                </a:solidFill>
                <a:latin typeface="Calibri"/>
                <a:ea typeface="ＭＳ Ｐゴシック" charset="-128"/>
                <a:cs typeface="ＭＳ Ｐゴシック" charset="-128"/>
              </a:defRPr>
            </a:lvl1pPr>
            <a:lvl2pPr marL="620713" indent="-228600" algn="l" rtl="0" eaLnBrk="0" fontAlgn="base" hangingPunct="0">
              <a:spcBef>
                <a:spcPts val="325"/>
              </a:spcBef>
              <a:spcAft>
                <a:spcPct val="0"/>
              </a:spcAft>
              <a:buClr>
                <a:schemeClr val="accent1"/>
              </a:buClr>
              <a:buFont typeface="Verdana" charset="0"/>
              <a:buChar char="◦"/>
              <a:defRPr sz="2300" kern="1200">
                <a:solidFill>
                  <a:schemeClr val="tx1"/>
                </a:solidFill>
                <a:latin typeface="Calibri"/>
                <a:ea typeface="ＭＳ Ｐゴシック" charset="-128"/>
                <a:cs typeface="+mn-cs"/>
              </a:defRPr>
            </a:lvl2pPr>
            <a:lvl3pPr marL="858838" indent="-228600" algn="l" rtl="0" eaLnBrk="0" fontAlgn="base" hangingPunct="0">
              <a:spcBef>
                <a:spcPts val="350"/>
              </a:spcBef>
              <a:spcAft>
                <a:spcPct val="0"/>
              </a:spcAft>
              <a:buClr>
                <a:schemeClr val="accent2"/>
              </a:buClr>
              <a:buSzPct val="100000"/>
              <a:buFont typeface="Wingdings 2" charset="2"/>
              <a:buChar char=""/>
              <a:defRPr sz="2100" kern="1200">
                <a:solidFill>
                  <a:schemeClr val="tx1"/>
                </a:solidFill>
                <a:latin typeface="Calibri"/>
                <a:ea typeface="ＭＳ Ｐゴシック" charset="-128"/>
                <a:cs typeface="+mn-cs"/>
              </a:defRPr>
            </a:lvl3pPr>
            <a:lvl4pPr marL="1143000" indent="-228600" algn="l" rtl="0" eaLnBrk="0" fontAlgn="base" hangingPunct="0">
              <a:spcBef>
                <a:spcPts val="350"/>
              </a:spcBef>
              <a:spcAft>
                <a:spcPct val="0"/>
              </a:spcAft>
              <a:buClr>
                <a:schemeClr val="accent2"/>
              </a:buClr>
              <a:buFont typeface="Wingdings 2" charset="2"/>
              <a:buChar char=""/>
              <a:defRPr sz="1900" kern="1200">
                <a:solidFill>
                  <a:schemeClr val="tx1"/>
                </a:solidFill>
                <a:latin typeface="Calibri"/>
                <a:ea typeface="ＭＳ Ｐゴシック" charset="-128"/>
                <a:cs typeface="+mn-cs"/>
              </a:defRPr>
            </a:lvl4pPr>
            <a:lvl5pPr marL="1371600" indent="-228600" algn="l" rtl="0" eaLnBrk="0" fontAlgn="base" hangingPunct="0">
              <a:spcBef>
                <a:spcPts val="350"/>
              </a:spcBef>
              <a:spcAft>
                <a:spcPct val="0"/>
              </a:spcAft>
              <a:buClr>
                <a:schemeClr val="accent2"/>
              </a:buClr>
              <a:buFont typeface="Wingdings 2" charset="2"/>
              <a:buChar char=""/>
              <a:defRPr sz="2000" kern="1200">
                <a:solidFill>
                  <a:schemeClr val="tx1"/>
                </a:solidFill>
                <a:latin typeface="Calibri"/>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enrolled = select count(*) </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                   from takes</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                   where (</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rPr>
              <a:t>course_info</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 = (CMSC 424, 201, Fall 2022)</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if enrolled &lt; capacity for the room:</a:t>
            </a:r>
          </a:p>
          <a:p>
            <a:pPr marL="109537" marR="0" lvl="0" indent="0" algn="l" defTabSz="914400" rtl="0" eaLnBrk="0" fontAlgn="base" latinLnBrk="0" hangingPunct="0">
              <a:lnSpc>
                <a:spcPct val="100000"/>
              </a:lnSpc>
              <a:spcBef>
                <a:spcPts val="0"/>
              </a:spcBef>
              <a:spcAft>
                <a:spcPct val="0"/>
              </a:spcAft>
              <a:buClr>
                <a:srgbClr val="2DA2BF"/>
              </a:buClr>
              <a:buSzPct val="68000"/>
              <a:buFont typeface="Wingdings 3" charset="2"/>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rPr>
              <a:t>       insert student B into takes for that course</a:t>
            </a:r>
          </a:p>
        </p:txBody>
      </p:sp>
      <p:sp>
        <p:nvSpPr>
          <p:cNvPr id="9" name="TextBox 8">
            <a:extLst>
              <a:ext uri="{FF2B5EF4-FFF2-40B4-BE49-F238E27FC236}">
                <a16:creationId xmlns:a16="http://schemas.microsoft.com/office/drawing/2014/main" id="{AF7A53ED-5BFD-6254-E306-76E1E7ECCB3C}"/>
              </a:ext>
            </a:extLst>
          </p:cNvPr>
          <p:cNvSpPr txBox="1"/>
          <p:nvPr/>
        </p:nvSpPr>
        <p:spPr>
          <a:xfrm>
            <a:off x="314765" y="4495800"/>
            <a:ext cx="8543557"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rPr>
              <a:t>What if two different students tried to enroll at the same time?</a:t>
            </a:r>
          </a:p>
        </p:txBody>
      </p:sp>
      <p:sp>
        <p:nvSpPr>
          <p:cNvPr id="2" name="TextBox 1">
            <a:extLst>
              <a:ext uri="{FF2B5EF4-FFF2-40B4-BE49-F238E27FC236}">
                <a16:creationId xmlns:a16="http://schemas.microsoft.com/office/drawing/2014/main" id="{B1DEF309-3257-64FC-81FC-02364617D5AE}"/>
              </a:ext>
            </a:extLst>
          </p:cNvPr>
          <p:cNvSpPr txBox="1"/>
          <p:nvPr/>
        </p:nvSpPr>
        <p:spPr>
          <a:xfrm>
            <a:off x="4444253" y="5638432"/>
            <a:ext cx="4283545" cy="584775"/>
          </a:xfrm>
          <a:prstGeom prst="rect">
            <a:avLst/>
          </a:prstGeom>
          <a:noFill/>
        </p:spPr>
        <p:txBody>
          <a:bodyPr wrap="none" rtlCol="0">
            <a:spAutoFit/>
          </a:bodyPr>
          <a:lstStyle/>
          <a:p>
            <a:pPr algn="l"/>
            <a:r>
              <a:rPr lang="en-US" sz="3200" b="1" baseline="0" dirty="0">
                <a:solidFill>
                  <a:srgbClr val="FF0000"/>
                </a:solidFill>
              </a:rPr>
              <a:t>Concurrency Control</a:t>
            </a:r>
          </a:p>
        </p:txBody>
      </p:sp>
    </p:spTree>
    <p:extLst>
      <p:ext uri="{BB962C8B-B14F-4D97-AF65-F5344CB8AC3E}">
        <p14:creationId xmlns:p14="http://schemas.microsoft.com/office/powerpoint/2010/main" val="5488668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Rectangle 2"/>
          <p:cNvSpPr>
            <a:spLocks noGrp="1" noChangeArrowheads="1"/>
          </p:cNvSpPr>
          <p:nvPr>
            <p:ph type="title"/>
          </p:nvPr>
        </p:nvSpPr>
        <p:spPr/>
        <p:txBody>
          <a:bodyPr/>
          <a:lstStyle/>
          <a:p>
            <a:pPr>
              <a:defRPr/>
            </a:pPr>
            <a:r>
              <a:rPr lang="en-US" dirty="0"/>
              <a:t>Examples of Transactions</a:t>
            </a:r>
          </a:p>
        </p:txBody>
      </p:sp>
      <p:sp>
        <p:nvSpPr>
          <p:cNvPr id="3" name="TextBox 2">
            <a:extLst>
              <a:ext uri="{FF2B5EF4-FFF2-40B4-BE49-F238E27FC236}">
                <a16:creationId xmlns:a16="http://schemas.microsoft.com/office/drawing/2014/main" id="{8E09B520-05B4-5878-0547-96D6DAB0D475}"/>
              </a:ext>
            </a:extLst>
          </p:cNvPr>
          <p:cNvSpPr txBox="1"/>
          <p:nvPr/>
        </p:nvSpPr>
        <p:spPr>
          <a:xfrm>
            <a:off x="13699" y="5271719"/>
            <a:ext cx="3981411" cy="83099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(Switch the advisor for a student)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old tuple with that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s_id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add new tuple with that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s_id</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new advisor</a:t>
            </a:r>
          </a:p>
        </p:txBody>
      </p:sp>
      <p:sp>
        <p:nvSpPr>
          <p:cNvPr id="4" name="TextBox 3">
            <a:extLst>
              <a:ext uri="{FF2B5EF4-FFF2-40B4-BE49-F238E27FC236}">
                <a16:creationId xmlns:a16="http://schemas.microsoft.com/office/drawing/2014/main" id="{4751337B-1027-7BCA-FC99-FAB4793F3D5B}"/>
              </a:ext>
            </a:extLst>
          </p:cNvPr>
          <p:cNvSpPr txBox="1"/>
          <p:nvPr/>
        </p:nvSpPr>
        <p:spPr>
          <a:xfrm>
            <a:off x="6338299" y="2810910"/>
            <a:ext cx="2581091" cy="83099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(Modify prerequisites)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(CMSC422, CMSC351)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insert (CMSC422, CMSC320)</a:t>
            </a:r>
          </a:p>
        </p:txBody>
      </p:sp>
      <p:sp>
        <p:nvSpPr>
          <p:cNvPr id="5" name="TextBox 4">
            <a:extLst>
              <a:ext uri="{FF2B5EF4-FFF2-40B4-BE49-F238E27FC236}">
                <a16:creationId xmlns:a16="http://schemas.microsoft.com/office/drawing/2014/main" id="{9602C55D-8987-E036-0407-21EED85648B8}"/>
              </a:ext>
            </a:extLst>
          </p:cNvPr>
          <p:cNvSpPr txBox="1"/>
          <p:nvPr/>
        </p:nvSpPr>
        <p:spPr>
          <a:xfrm>
            <a:off x="5804899" y="4598272"/>
            <a:ext cx="3173689" cy="107721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(Remove a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from takes for that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from teaches for that section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delete tuple from section</a:t>
            </a:r>
          </a:p>
        </p:txBody>
      </p:sp>
      <p:sp>
        <p:nvSpPr>
          <p:cNvPr id="6" name="TextBox 5">
            <a:extLst>
              <a:ext uri="{FF2B5EF4-FFF2-40B4-BE49-F238E27FC236}">
                <a16:creationId xmlns:a16="http://schemas.microsoft.com/office/drawing/2014/main" id="{F8E3536F-7912-5194-4F5B-19C2285059D2}"/>
              </a:ext>
            </a:extLst>
          </p:cNvPr>
          <p:cNvSpPr txBox="1"/>
          <p:nvPr/>
        </p:nvSpPr>
        <p:spPr>
          <a:xfrm>
            <a:off x="6019800" y="1168294"/>
            <a:ext cx="2213426" cy="58477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update instructor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set salary = salary * 1.03</a:t>
            </a:r>
          </a:p>
        </p:txBody>
      </p:sp>
      <p:sp>
        <p:nvSpPr>
          <p:cNvPr id="10" name="TextBox 9">
            <a:extLst>
              <a:ext uri="{FF2B5EF4-FFF2-40B4-BE49-F238E27FC236}">
                <a16:creationId xmlns:a16="http://schemas.microsoft.com/office/drawing/2014/main" id="{71CB300A-00A3-FEE8-56F5-A5183DF34FC6}"/>
              </a:ext>
            </a:extLst>
          </p:cNvPr>
          <p:cNvSpPr txBox="1"/>
          <p:nvPr/>
        </p:nvSpPr>
        <p:spPr>
          <a:xfrm>
            <a:off x="0" y="2364285"/>
            <a:ext cx="4854214" cy="83099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rPr>
              <a:t>What if only part of the transaction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rPr>
              <a:t>was completed? </a:t>
            </a:r>
          </a:p>
        </p:txBody>
      </p:sp>
      <p:cxnSp>
        <p:nvCxnSpPr>
          <p:cNvPr id="12" name="Straight Arrow Connector 11">
            <a:extLst>
              <a:ext uri="{FF2B5EF4-FFF2-40B4-BE49-F238E27FC236}">
                <a16:creationId xmlns:a16="http://schemas.microsoft.com/office/drawing/2014/main" id="{A79F5D77-EC65-A410-17D3-6E86D5D1BC7C}"/>
              </a:ext>
            </a:extLst>
          </p:cNvPr>
          <p:cNvCxnSpPr/>
          <p:nvPr/>
        </p:nvCxnSpPr>
        <p:spPr>
          <a:xfrm flipV="1">
            <a:off x="5029200" y="1753069"/>
            <a:ext cx="914400" cy="8377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D22E4A2-7302-E6FB-A687-94943FA4DF8D}"/>
              </a:ext>
            </a:extLst>
          </p:cNvPr>
          <p:cNvCxnSpPr>
            <a:cxnSpLocks/>
          </p:cNvCxnSpPr>
          <p:nvPr/>
        </p:nvCxnSpPr>
        <p:spPr>
          <a:xfrm>
            <a:off x="5029200" y="3048000"/>
            <a:ext cx="1143000" cy="361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CD3A890-1058-246D-7C67-5F1A6AE2C095}"/>
              </a:ext>
            </a:extLst>
          </p:cNvPr>
          <p:cNvCxnSpPr>
            <a:cxnSpLocks/>
          </p:cNvCxnSpPr>
          <p:nvPr/>
        </p:nvCxnSpPr>
        <p:spPr>
          <a:xfrm>
            <a:off x="4661899" y="3524280"/>
            <a:ext cx="824501" cy="1504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FB4FEE7-475F-04D9-1DEE-7F77E7DC5A38}"/>
              </a:ext>
            </a:extLst>
          </p:cNvPr>
          <p:cNvCxnSpPr>
            <a:cxnSpLocks/>
          </p:cNvCxnSpPr>
          <p:nvPr/>
        </p:nvCxnSpPr>
        <p:spPr>
          <a:xfrm flipH="1">
            <a:off x="2286000" y="3641907"/>
            <a:ext cx="2027609" cy="14949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6AC8DEB-065A-4D2F-AE72-F035CA85ED5F}"/>
              </a:ext>
            </a:extLst>
          </p:cNvPr>
          <p:cNvSpPr txBox="1"/>
          <p:nvPr/>
        </p:nvSpPr>
        <p:spPr>
          <a:xfrm>
            <a:off x="6172127" y="6047080"/>
            <a:ext cx="2029723" cy="584775"/>
          </a:xfrm>
          <a:prstGeom prst="rect">
            <a:avLst/>
          </a:prstGeom>
          <a:noFill/>
        </p:spPr>
        <p:txBody>
          <a:bodyPr wrap="none" rtlCol="0">
            <a:spAutoFit/>
          </a:bodyPr>
          <a:lstStyle/>
          <a:p>
            <a:pPr algn="l"/>
            <a:r>
              <a:rPr lang="en-US" sz="3200" b="1" baseline="0" dirty="0">
                <a:solidFill>
                  <a:srgbClr val="FF0000"/>
                </a:solidFill>
              </a:rPr>
              <a:t>Recovery</a:t>
            </a:r>
          </a:p>
        </p:txBody>
      </p:sp>
    </p:spTree>
    <p:extLst>
      <p:ext uri="{BB962C8B-B14F-4D97-AF65-F5344CB8AC3E}">
        <p14:creationId xmlns:p14="http://schemas.microsoft.com/office/powerpoint/2010/main" val="230431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593725" y="95250"/>
            <a:ext cx="8077200" cy="609600"/>
          </a:xfrm>
        </p:spPr>
        <p:txBody>
          <a:bodyPr>
            <a:normAutofit fontScale="90000"/>
          </a:bodyPr>
          <a:lstStyle/>
          <a:p>
            <a:r>
              <a:rPr lang="en-US"/>
              <a:t>A Schedule</a:t>
            </a:r>
          </a:p>
        </p:txBody>
      </p:sp>
      <p:sp>
        <p:nvSpPr>
          <p:cNvPr id="540678" name="Text Box 6"/>
          <p:cNvSpPr txBox="1">
            <a:spLocks noChangeArrowheads="1"/>
          </p:cNvSpPr>
          <p:nvPr/>
        </p:nvSpPr>
        <p:spPr bwMode="auto">
          <a:xfrm>
            <a:off x="586189" y="2176498"/>
            <a:ext cx="1143000" cy="201453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540679" name="Text Box 7"/>
          <p:cNvSpPr txBox="1">
            <a:spLocks noChangeArrowheads="1"/>
          </p:cNvSpPr>
          <p:nvPr/>
        </p:nvSpPr>
        <p:spPr bwMode="auto">
          <a:xfrm>
            <a:off x="2732489" y="2201898"/>
            <a:ext cx="1384300" cy="421163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tmp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 = B+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540680" name="Line 8"/>
          <p:cNvSpPr>
            <a:spLocks noChangeShapeType="1"/>
          </p:cNvSpPr>
          <p:nvPr/>
        </p:nvSpPr>
        <p:spPr bwMode="auto">
          <a:xfrm>
            <a:off x="551264" y="2493998"/>
            <a:ext cx="4051300" cy="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0681" name="Line 9"/>
          <p:cNvSpPr>
            <a:spLocks noChangeShapeType="1"/>
          </p:cNvSpPr>
          <p:nvPr/>
        </p:nvSpPr>
        <p:spPr bwMode="auto">
          <a:xfrm>
            <a:off x="2270527" y="2293973"/>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0682" name="Text Box 10"/>
          <p:cNvSpPr txBox="1">
            <a:spLocks noChangeArrowheads="1"/>
          </p:cNvSpPr>
          <p:nvPr/>
        </p:nvSpPr>
        <p:spPr bwMode="auto">
          <a:xfrm>
            <a:off x="1219200" y="722313"/>
            <a:ext cx="6572250" cy="119062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Transactions: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             T1:   transfers $50 from A to 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             T2:   transfers 10% of A to 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Database constraint: A + B is constant (</a:t>
            </a:r>
            <a:r>
              <a:rPr kumimoji="0" lang="en-US" sz="1800" b="0" i="1" u="none" strike="noStrike" kern="1200" cap="none" spc="0" normalizeH="0" baseline="0" noProof="0">
                <a:ln>
                  <a:noFill/>
                </a:ln>
                <a:solidFill>
                  <a:srgbClr val="000000"/>
                </a:solidFill>
                <a:effectLst/>
                <a:uLnTx/>
                <a:uFillTx/>
                <a:latin typeface="Helvetica" charset="0"/>
                <a:ea typeface="+mn-ea"/>
                <a:cs typeface="+mn-cs"/>
              </a:rPr>
              <a:t>checking+saving accts)</a:t>
            </a: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0687" name="Text Box 15"/>
          <p:cNvSpPr txBox="1">
            <a:spLocks noChangeArrowheads="1"/>
          </p:cNvSpPr>
          <p:nvPr/>
        </p:nvSpPr>
        <p:spPr bwMode="auto">
          <a:xfrm>
            <a:off x="4780364" y="2867061"/>
            <a:ext cx="3092450" cy="16160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Effect: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Before</a:t>
            </a:r>
            <a:r>
              <a:rPr kumimoji="0" lang="en-US" sz="2000" b="0" i="0" u="none" strike="noStrike" kern="1200" cap="none" spc="0" normalizeH="0" baseline="0" noProof="0">
                <a:ln>
                  <a:noFill/>
                </a:ln>
                <a:solidFill>
                  <a:srgbClr val="000000"/>
                </a:solidFill>
                <a:effectLst/>
                <a:uLnTx/>
                <a:uFillTx/>
                <a:latin typeface="Helvetica" charset="0"/>
                <a:ea typeface="+mn-ea"/>
                <a:cs typeface="+mn-cs"/>
              </a:rPr>
              <a: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After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A      100          45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B       50           105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0688" name="Text Box 16"/>
          <p:cNvSpPr txBox="1">
            <a:spLocks noChangeArrowheads="1"/>
          </p:cNvSpPr>
          <p:nvPr/>
        </p:nvSpPr>
        <p:spPr bwMode="auto">
          <a:xfrm>
            <a:off x="4816877" y="4325973"/>
            <a:ext cx="3092450" cy="16160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Each transaction obeys the constraint.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This schedule does too.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2" name="TextBox 1">
            <a:extLst>
              <a:ext uri="{FF2B5EF4-FFF2-40B4-BE49-F238E27FC236}">
                <a16:creationId xmlns:a16="http://schemas.microsoft.com/office/drawing/2014/main" id="{D33AA86E-1917-8768-B916-0F9769F2EE45}"/>
              </a:ext>
            </a:extLst>
          </p:cNvPr>
          <p:cNvSpPr txBox="1"/>
          <p:nvPr/>
        </p:nvSpPr>
        <p:spPr>
          <a:xfrm>
            <a:off x="4866316" y="6408773"/>
            <a:ext cx="4168770" cy="369332"/>
          </a:xfrm>
          <a:prstGeom prst="rect">
            <a:avLst/>
          </a:prstGeom>
          <a:noFill/>
        </p:spPr>
        <p:txBody>
          <a:bodyPr wrap="none" rtlCol="0">
            <a:spAutoFit/>
          </a:bodyPr>
          <a:lstStyle/>
          <a:p>
            <a:pPr algn="l"/>
            <a:r>
              <a:rPr lang="en-US" baseline="0" dirty="0">
                <a:solidFill>
                  <a:srgbClr val="FF0000"/>
                </a:solidFill>
              </a:rPr>
              <a:t>NOTE: This is assuming “global” writes</a:t>
            </a:r>
          </a:p>
        </p:txBody>
      </p:sp>
    </p:spTree>
    <p:extLst>
      <p:ext uri="{BB962C8B-B14F-4D97-AF65-F5344CB8AC3E}">
        <p14:creationId xmlns:p14="http://schemas.microsoft.com/office/powerpoint/2010/main" val="398008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06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0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8" grpId="0"/>
      <p:bldP spid="540679" grpId="0"/>
      <p:bldP spid="540680" grpId="0" animBg="1"/>
      <p:bldP spid="540681" grpId="0" animBg="1"/>
      <p:bldP spid="540687" grpId="0"/>
      <p:bldP spid="54068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a:xfrm>
            <a:off x="593725" y="95250"/>
            <a:ext cx="8077200" cy="609600"/>
          </a:xfrm>
        </p:spPr>
        <p:txBody>
          <a:bodyPr>
            <a:normAutofit fontScale="90000"/>
          </a:bodyPr>
          <a:lstStyle/>
          <a:p>
            <a:r>
              <a:rPr lang="en-US"/>
              <a:t>Another schedule</a:t>
            </a:r>
          </a:p>
        </p:txBody>
      </p:sp>
      <p:sp>
        <p:nvSpPr>
          <p:cNvPr id="652292" name="Text Box 4"/>
          <p:cNvSpPr txBox="1">
            <a:spLocks noChangeArrowheads="1"/>
          </p:cNvSpPr>
          <p:nvPr/>
        </p:nvSpPr>
        <p:spPr bwMode="auto">
          <a:xfrm>
            <a:off x="987425" y="1343025"/>
            <a:ext cx="1143000" cy="338772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652293" name="Text Box 5"/>
          <p:cNvSpPr txBox="1">
            <a:spLocks noChangeArrowheads="1"/>
          </p:cNvSpPr>
          <p:nvPr/>
        </p:nvSpPr>
        <p:spPr bwMode="auto">
          <a:xfrm>
            <a:off x="2960688" y="1357313"/>
            <a:ext cx="1402948" cy="452431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Helvetica" charset="0"/>
                <a:ea typeface="+mn-ea"/>
                <a:cs typeface="+mn-cs"/>
              </a:rPr>
              <a:t>tmp</a:t>
            </a: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A = A – </a:t>
            </a:r>
            <a:r>
              <a:rPr kumimoji="0" lang="en-US" sz="18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B = B + </a:t>
            </a:r>
            <a:r>
              <a:rPr kumimoji="0" lang="en-US" sz="18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8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652294" name="Line 6"/>
          <p:cNvSpPr>
            <a:spLocks noChangeShapeType="1"/>
          </p:cNvSpPr>
          <p:nvPr/>
        </p:nvSpPr>
        <p:spPr bwMode="auto">
          <a:xfrm>
            <a:off x="952500" y="1660525"/>
            <a:ext cx="4051300" cy="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2295" name="Line 7"/>
          <p:cNvSpPr>
            <a:spLocks noChangeShapeType="1"/>
          </p:cNvSpPr>
          <p:nvPr/>
        </p:nvSpPr>
        <p:spPr bwMode="auto">
          <a:xfrm>
            <a:off x="2671763" y="1460500"/>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2300" name="Text Box 12"/>
          <p:cNvSpPr txBox="1">
            <a:spLocks noChangeArrowheads="1"/>
          </p:cNvSpPr>
          <p:nvPr/>
        </p:nvSpPr>
        <p:spPr bwMode="auto">
          <a:xfrm>
            <a:off x="5291138" y="1695450"/>
            <a:ext cx="2751137" cy="3968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Is this schedule okay ?</a:t>
            </a:r>
          </a:p>
        </p:txBody>
      </p:sp>
      <p:sp>
        <p:nvSpPr>
          <p:cNvPr id="652301" name="Text Box 13"/>
          <p:cNvSpPr txBox="1">
            <a:spLocks noChangeArrowheads="1"/>
          </p:cNvSpPr>
          <p:nvPr/>
        </p:nvSpPr>
        <p:spPr bwMode="auto">
          <a:xfrm>
            <a:off x="5297488" y="2427288"/>
            <a:ext cx="3382962" cy="3968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Lets look at the final effect…</a:t>
            </a:r>
          </a:p>
        </p:txBody>
      </p:sp>
      <p:sp>
        <p:nvSpPr>
          <p:cNvPr id="652302" name="Text Box 14"/>
          <p:cNvSpPr txBox="1">
            <a:spLocks noChangeArrowheads="1"/>
          </p:cNvSpPr>
          <p:nvPr/>
        </p:nvSpPr>
        <p:spPr bwMode="auto">
          <a:xfrm>
            <a:off x="5314950" y="3170238"/>
            <a:ext cx="3092450" cy="1311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Effect: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Before</a:t>
            </a:r>
            <a:r>
              <a:rPr kumimoji="0" lang="en-US" sz="2000" b="0" i="0" u="none" strike="noStrike" kern="1200" cap="none" spc="0" normalizeH="0" baseline="0" noProof="0">
                <a:ln>
                  <a:noFill/>
                </a:ln>
                <a:solidFill>
                  <a:srgbClr val="000000"/>
                </a:solidFill>
                <a:effectLst/>
                <a:uLnTx/>
                <a:uFillTx/>
                <a:latin typeface="Helvetica" charset="0"/>
                <a:ea typeface="+mn-ea"/>
                <a:cs typeface="+mn-cs"/>
              </a:rPr>
              <a: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After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A      100          45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B       50           105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2303" name="Text Box 15"/>
          <p:cNvSpPr txBox="1">
            <a:spLocks noChangeArrowheads="1"/>
          </p:cNvSpPr>
          <p:nvPr/>
        </p:nvSpPr>
        <p:spPr bwMode="auto">
          <a:xfrm>
            <a:off x="5348288" y="4670425"/>
            <a:ext cx="3400425" cy="7016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Consistent.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So this schedule is okay too.</a:t>
            </a:r>
          </a:p>
        </p:txBody>
      </p:sp>
    </p:spTree>
    <p:extLst>
      <p:ext uri="{BB962C8B-B14F-4D97-AF65-F5344CB8AC3E}">
        <p14:creationId xmlns:p14="http://schemas.microsoft.com/office/powerpoint/2010/main" val="53675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2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23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23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2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00" grpId="0"/>
      <p:bldP spid="652301" grpId="0"/>
      <p:bldP spid="652302" grpId="0"/>
      <p:bldP spid="652303"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593725" y="95250"/>
            <a:ext cx="8077200" cy="609600"/>
          </a:xfrm>
        </p:spPr>
        <p:txBody>
          <a:bodyPr>
            <a:normAutofit fontScale="90000"/>
          </a:bodyPr>
          <a:lstStyle/>
          <a:p>
            <a:r>
              <a:rPr lang="en-US"/>
              <a:t>Another schedule</a:t>
            </a:r>
          </a:p>
        </p:txBody>
      </p:sp>
      <p:sp>
        <p:nvSpPr>
          <p:cNvPr id="654339" name="Text Box 3"/>
          <p:cNvSpPr txBox="1">
            <a:spLocks noChangeArrowheads="1"/>
          </p:cNvSpPr>
          <p:nvPr/>
        </p:nvSpPr>
        <p:spPr bwMode="auto">
          <a:xfrm>
            <a:off x="987425" y="1343025"/>
            <a:ext cx="1143000" cy="338772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654340" name="Text Box 4"/>
          <p:cNvSpPr txBox="1">
            <a:spLocks noChangeArrowheads="1"/>
          </p:cNvSpPr>
          <p:nvPr/>
        </p:nvSpPr>
        <p:spPr bwMode="auto">
          <a:xfrm>
            <a:off x="2960688" y="1357313"/>
            <a:ext cx="1384300" cy="4486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tmp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 = B+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654341" name="Line 5"/>
          <p:cNvSpPr>
            <a:spLocks noChangeShapeType="1"/>
          </p:cNvSpPr>
          <p:nvPr/>
        </p:nvSpPr>
        <p:spPr bwMode="auto">
          <a:xfrm>
            <a:off x="952500" y="1660525"/>
            <a:ext cx="4051300" cy="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4342" name="Line 6"/>
          <p:cNvSpPr>
            <a:spLocks noChangeShapeType="1"/>
          </p:cNvSpPr>
          <p:nvPr/>
        </p:nvSpPr>
        <p:spPr bwMode="auto">
          <a:xfrm>
            <a:off x="2671763" y="1460500"/>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4343" name="Text Box 7"/>
          <p:cNvSpPr txBox="1">
            <a:spLocks noChangeArrowheads="1"/>
          </p:cNvSpPr>
          <p:nvPr/>
        </p:nvSpPr>
        <p:spPr bwMode="auto">
          <a:xfrm>
            <a:off x="5291138" y="1695450"/>
            <a:ext cx="2751137" cy="3968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Is this schedule okay ?</a:t>
            </a:r>
          </a:p>
        </p:txBody>
      </p:sp>
      <p:sp>
        <p:nvSpPr>
          <p:cNvPr id="654344" name="Text Box 8"/>
          <p:cNvSpPr txBox="1">
            <a:spLocks noChangeArrowheads="1"/>
          </p:cNvSpPr>
          <p:nvPr/>
        </p:nvSpPr>
        <p:spPr bwMode="auto">
          <a:xfrm>
            <a:off x="5297488" y="2427288"/>
            <a:ext cx="3382962" cy="3968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Lets look at the final effect…</a:t>
            </a:r>
          </a:p>
        </p:txBody>
      </p:sp>
      <p:sp>
        <p:nvSpPr>
          <p:cNvPr id="654345" name="Text Box 9"/>
          <p:cNvSpPr txBox="1">
            <a:spLocks noChangeArrowheads="1"/>
          </p:cNvSpPr>
          <p:nvPr/>
        </p:nvSpPr>
        <p:spPr bwMode="auto">
          <a:xfrm>
            <a:off x="5314950" y="3170238"/>
            <a:ext cx="3092450" cy="1311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Effect: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Before</a:t>
            </a:r>
            <a:r>
              <a:rPr kumimoji="0" lang="en-US" sz="2000" b="0" i="0" u="none" strike="noStrike" kern="1200" cap="none" spc="0" normalizeH="0" baseline="0" noProof="0">
                <a:ln>
                  <a:noFill/>
                </a:ln>
                <a:solidFill>
                  <a:srgbClr val="000000"/>
                </a:solidFill>
                <a:effectLst/>
                <a:uLnTx/>
                <a:uFillTx/>
                <a:latin typeface="Helvetica" charset="0"/>
                <a:ea typeface="+mn-ea"/>
                <a:cs typeface="+mn-cs"/>
              </a:rPr>
              <a: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After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A      100          45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B       50           105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54346" name="Text Box 10"/>
          <p:cNvSpPr txBox="1">
            <a:spLocks noChangeArrowheads="1"/>
          </p:cNvSpPr>
          <p:nvPr/>
        </p:nvSpPr>
        <p:spPr bwMode="auto">
          <a:xfrm>
            <a:off x="5348288" y="4670425"/>
            <a:ext cx="3633787" cy="1311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Further, the effect same as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serial schedule 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Called </a:t>
            </a:r>
            <a:r>
              <a:rPr kumimoji="0" lang="en-US" sz="2000" b="0" i="1" u="sng" strike="noStrike" kern="1200" cap="none" spc="0" normalizeH="0" baseline="0" noProof="0">
                <a:ln>
                  <a:noFill/>
                </a:ln>
                <a:solidFill>
                  <a:srgbClr val="CC3300"/>
                </a:solidFill>
                <a:effectLst/>
                <a:uLnTx/>
                <a:uFillTx/>
                <a:latin typeface="Helvetica" charset="0"/>
                <a:ea typeface="+mn-ea"/>
                <a:cs typeface="+mn-cs"/>
              </a:rPr>
              <a:t>serializable</a:t>
            </a:r>
            <a:endParaRPr kumimoji="0" lang="en-US" sz="2000" b="0" i="0" u="none" strike="noStrike" kern="1200" cap="none" spc="0" normalizeH="0" baseline="0" noProof="0">
              <a:ln>
                <a:noFill/>
              </a:ln>
              <a:solidFill>
                <a:srgbClr val="CC3300"/>
              </a:solidFill>
              <a:effectLst/>
              <a:uLnTx/>
              <a:uFillTx/>
              <a:latin typeface="Helvetica" charset="0"/>
              <a:ea typeface="+mn-ea"/>
              <a:cs typeface="+mn-cs"/>
            </a:endParaRPr>
          </a:p>
        </p:txBody>
      </p:sp>
    </p:spTree>
    <p:extLst>
      <p:ext uri="{BB962C8B-B14F-4D97-AF65-F5344CB8AC3E}">
        <p14:creationId xmlns:p14="http://schemas.microsoft.com/office/powerpoint/2010/main" val="3386925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593725" y="85725"/>
            <a:ext cx="8077200" cy="609600"/>
          </a:xfrm>
        </p:spPr>
        <p:txBody>
          <a:bodyPr>
            <a:normAutofit fontScale="90000"/>
          </a:bodyPr>
          <a:lstStyle/>
          <a:p>
            <a:r>
              <a:rPr lang="en-US"/>
              <a:t>Example Schedules (Cont.)</a:t>
            </a:r>
          </a:p>
        </p:txBody>
      </p:sp>
      <p:sp>
        <p:nvSpPr>
          <p:cNvPr id="543747" name="Rectangle 3"/>
          <p:cNvSpPr>
            <a:spLocks noGrp="1" noChangeArrowheads="1"/>
          </p:cNvSpPr>
          <p:nvPr>
            <p:ph idx="1"/>
          </p:nvPr>
        </p:nvSpPr>
        <p:spPr>
          <a:xfrm>
            <a:off x="1062038" y="731838"/>
            <a:ext cx="6724650" cy="655637"/>
          </a:xfrm>
          <a:noFill/>
          <a:ln/>
        </p:spPr>
        <p:txBody>
          <a:bodyPr/>
          <a:lstStyle/>
          <a:p>
            <a:pPr>
              <a:buFont typeface="Monotype Sorts" charset="2"/>
              <a:buNone/>
              <a:tabLst>
                <a:tab pos="1947863" algn="l"/>
                <a:tab pos="2684463" algn="l"/>
                <a:tab pos="3594100" algn="l"/>
                <a:tab pos="4286250" algn="l"/>
              </a:tabLst>
            </a:pPr>
            <a:r>
              <a:rPr lang="en-US"/>
              <a:t>                 A “bad” schedule</a:t>
            </a:r>
          </a:p>
          <a:p>
            <a:pPr>
              <a:buFont typeface="Monotype Sorts" charset="2"/>
              <a:buNone/>
              <a:tabLst>
                <a:tab pos="1947863" algn="l"/>
                <a:tab pos="2684463" algn="l"/>
                <a:tab pos="3594100" algn="l"/>
                <a:tab pos="4286250" algn="l"/>
              </a:tabLst>
            </a:pPr>
            <a:r>
              <a:rPr lang="en-US"/>
              <a:t>			</a:t>
            </a:r>
            <a:endParaRPr lang="en-US" i="1"/>
          </a:p>
        </p:txBody>
      </p:sp>
      <p:sp>
        <p:nvSpPr>
          <p:cNvPr id="543750" name="Text Box 6"/>
          <p:cNvSpPr txBox="1">
            <a:spLocks noChangeArrowheads="1"/>
          </p:cNvSpPr>
          <p:nvPr/>
        </p:nvSpPr>
        <p:spPr bwMode="auto">
          <a:xfrm>
            <a:off x="5354638" y="3521075"/>
            <a:ext cx="1792287" cy="3968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sng" strike="noStrike" kern="1200" cap="none" spc="0" normalizeH="0" baseline="0" noProof="0">
                <a:ln>
                  <a:noFill/>
                </a:ln>
                <a:solidFill>
                  <a:srgbClr val="000000"/>
                </a:solidFill>
                <a:effectLst/>
                <a:uLnTx/>
                <a:uFillTx/>
                <a:latin typeface="Helvetica" charset="0"/>
                <a:ea typeface="+mn-ea"/>
                <a:cs typeface="+mn-cs"/>
              </a:rPr>
              <a:t>Not consistent</a:t>
            </a:r>
          </a:p>
        </p:txBody>
      </p:sp>
      <p:sp>
        <p:nvSpPr>
          <p:cNvPr id="543751" name="Text Box 7"/>
          <p:cNvSpPr txBox="1">
            <a:spLocks noChangeArrowheads="1"/>
          </p:cNvSpPr>
          <p:nvPr/>
        </p:nvSpPr>
        <p:spPr bwMode="auto">
          <a:xfrm>
            <a:off x="987425" y="1343025"/>
            <a:ext cx="1143000" cy="366236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-50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543752" name="Text Box 8"/>
          <p:cNvSpPr txBox="1">
            <a:spLocks noChangeArrowheads="1"/>
          </p:cNvSpPr>
          <p:nvPr/>
        </p:nvSpPr>
        <p:spPr bwMode="auto">
          <a:xfrm>
            <a:off x="2960688" y="1357313"/>
            <a:ext cx="1384300" cy="4486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tmp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 = A –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B = B+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write(B)</a:t>
            </a:r>
          </a:p>
        </p:txBody>
      </p:sp>
      <p:sp>
        <p:nvSpPr>
          <p:cNvPr id="543753" name="Line 9"/>
          <p:cNvSpPr>
            <a:spLocks noChangeShapeType="1"/>
          </p:cNvSpPr>
          <p:nvPr/>
        </p:nvSpPr>
        <p:spPr bwMode="auto">
          <a:xfrm>
            <a:off x="952500" y="1660525"/>
            <a:ext cx="4051300" cy="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3754" name="Line 10"/>
          <p:cNvSpPr>
            <a:spLocks noChangeShapeType="1"/>
          </p:cNvSpPr>
          <p:nvPr/>
        </p:nvSpPr>
        <p:spPr bwMode="auto">
          <a:xfrm>
            <a:off x="2671763" y="1460500"/>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3756" name="Text Box 12"/>
          <p:cNvSpPr txBox="1">
            <a:spLocks noChangeArrowheads="1"/>
          </p:cNvSpPr>
          <p:nvPr/>
        </p:nvSpPr>
        <p:spPr bwMode="auto">
          <a:xfrm>
            <a:off x="5300663" y="1892300"/>
            <a:ext cx="3092450" cy="13112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Effect: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Before</a:t>
            </a:r>
            <a:r>
              <a:rPr kumimoji="0" lang="en-US" sz="2000" b="0" i="0" u="none" strike="noStrike" kern="1200" cap="none" spc="0" normalizeH="0" baseline="0" noProof="0">
                <a:ln>
                  <a:noFill/>
                </a:ln>
                <a:solidFill>
                  <a:srgbClr val="000000"/>
                </a:solidFill>
                <a:effectLst/>
                <a:uLnTx/>
                <a:uFillTx/>
                <a:latin typeface="Helvetica" charset="0"/>
                <a:ea typeface="+mn-ea"/>
                <a:cs typeface="+mn-cs"/>
              </a:rPr>
              <a:t>       </a:t>
            </a:r>
            <a:r>
              <a:rPr kumimoji="0" lang="en-US" sz="2000" b="0" i="0" u="sng" strike="noStrike" kern="1200" cap="none" spc="0" normalizeH="0" baseline="0" noProof="0">
                <a:ln>
                  <a:noFill/>
                </a:ln>
                <a:solidFill>
                  <a:srgbClr val="000000"/>
                </a:solidFill>
                <a:effectLst/>
                <a:uLnTx/>
                <a:uFillTx/>
                <a:latin typeface="Helvetica" charset="0"/>
                <a:ea typeface="+mn-ea"/>
                <a:cs typeface="+mn-cs"/>
              </a:rPr>
              <a:t>After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A      100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mn-ea"/>
                <a:cs typeface="+mn-cs"/>
              </a:rPr>
              <a:t>           B       50           60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134538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3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50" grpId="0"/>
      <p:bldP spid="54375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593725" y="85725"/>
            <a:ext cx="8077200" cy="609600"/>
          </a:xfrm>
        </p:spPr>
        <p:txBody>
          <a:bodyPr>
            <a:noAutofit/>
          </a:bodyPr>
          <a:lstStyle/>
          <a:p>
            <a:r>
              <a:rPr lang="en-US" sz="3200" dirty="0"/>
              <a:t>Example Schedules – Compute Final Result</a:t>
            </a:r>
          </a:p>
        </p:txBody>
      </p:sp>
      <p:sp>
        <p:nvSpPr>
          <p:cNvPr id="543751" name="Text Box 7"/>
          <p:cNvSpPr txBox="1">
            <a:spLocks noChangeArrowheads="1"/>
          </p:cNvSpPr>
          <p:nvPr/>
        </p:nvSpPr>
        <p:spPr bwMode="auto">
          <a:xfrm>
            <a:off x="34925" y="1922264"/>
            <a:ext cx="1013419" cy="3754874"/>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-50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543752" name="Text Box 8"/>
          <p:cNvSpPr txBox="1">
            <a:spLocks noChangeArrowheads="1"/>
          </p:cNvSpPr>
          <p:nvPr/>
        </p:nvSpPr>
        <p:spPr bwMode="auto">
          <a:xfrm>
            <a:off x="1155700" y="1936552"/>
            <a:ext cx="1253869" cy="4185761"/>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B = B+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543753" name="Line 9"/>
          <p:cNvSpPr>
            <a:spLocks noChangeShapeType="1"/>
          </p:cNvSpPr>
          <p:nvPr/>
        </p:nvSpPr>
        <p:spPr bwMode="auto">
          <a:xfrm>
            <a:off x="0" y="2179438"/>
            <a:ext cx="3505188" cy="47625"/>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3754" name="Line 10"/>
          <p:cNvSpPr>
            <a:spLocks noChangeShapeType="1"/>
          </p:cNvSpPr>
          <p:nvPr/>
        </p:nvSpPr>
        <p:spPr bwMode="auto">
          <a:xfrm>
            <a:off x="1048344" y="2063551"/>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3756" name="Text Box 12"/>
          <p:cNvSpPr txBox="1">
            <a:spLocks noChangeArrowheads="1"/>
          </p:cNvSpPr>
          <p:nvPr/>
        </p:nvSpPr>
        <p:spPr bwMode="auto">
          <a:xfrm>
            <a:off x="6051550" y="804862"/>
            <a:ext cx="2542299" cy="110799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Helvetica" charset="0"/>
                <a:ea typeface="+mn-ea"/>
                <a:cs typeface="+mn-cs"/>
              </a:rPr>
              <a:t>Effect:      </a:t>
            </a:r>
            <a:r>
              <a:rPr kumimoji="0" lang="en-US" sz="1600" b="0" i="0" u="sng" strike="noStrike" kern="1200" cap="none" spc="0" normalizeH="0" baseline="0" noProof="0" dirty="0">
                <a:ln>
                  <a:noFill/>
                </a:ln>
                <a:solidFill>
                  <a:srgbClr val="FF0000"/>
                </a:solidFill>
                <a:effectLst/>
                <a:uLnTx/>
                <a:uFillTx/>
                <a:latin typeface="Helvetica" charset="0"/>
                <a:ea typeface="+mn-ea"/>
                <a:cs typeface="+mn-cs"/>
              </a:rPr>
              <a:t>Before</a:t>
            </a:r>
            <a:r>
              <a:rPr kumimoji="0" lang="en-US" sz="1600" b="0" i="0" u="none" strike="noStrike" kern="1200" cap="none" spc="0" normalizeH="0" baseline="0" noProof="0" dirty="0">
                <a:ln>
                  <a:noFill/>
                </a:ln>
                <a:solidFill>
                  <a:srgbClr val="FF0000"/>
                </a:solidFill>
                <a:effectLst/>
                <a:uLnTx/>
                <a:uFillTx/>
                <a:latin typeface="Helvetica" charset="0"/>
                <a:ea typeface="+mn-ea"/>
                <a:cs typeface="+mn-cs"/>
              </a:rPr>
              <a:t>       </a:t>
            </a:r>
            <a:r>
              <a:rPr kumimoji="0" lang="en-US" sz="1600" b="0" i="0" u="sng" strike="noStrike" kern="1200" cap="none" spc="0" normalizeH="0" baseline="0" noProof="0" dirty="0">
                <a:ln>
                  <a:noFill/>
                </a:ln>
                <a:solidFill>
                  <a:srgbClr val="FF0000"/>
                </a:solidFill>
                <a:effectLst/>
                <a:uLnTx/>
                <a:uFillTx/>
                <a:latin typeface="Helvetica" charset="0"/>
                <a:ea typeface="+mn-ea"/>
                <a:cs typeface="+mn-cs"/>
              </a:rPr>
              <a:t>After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Helvetica" charset="0"/>
                <a:ea typeface="+mn-ea"/>
                <a:cs typeface="+mn-cs"/>
              </a:rPr>
              <a:t>           A      100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Helvetica" charset="0"/>
                <a:ea typeface="+mn-ea"/>
                <a:cs typeface="+mn-cs"/>
              </a:rPr>
              <a:t>           B       50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Helvetica" charset="0"/>
              <a:ea typeface="+mn-ea"/>
              <a:cs typeface="+mn-cs"/>
            </a:endParaRPr>
          </a:p>
        </p:txBody>
      </p:sp>
      <p:sp>
        <p:nvSpPr>
          <p:cNvPr id="4" name="Text Box 8">
            <a:extLst>
              <a:ext uri="{FF2B5EF4-FFF2-40B4-BE49-F238E27FC236}">
                <a16:creationId xmlns:a16="http://schemas.microsoft.com/office/drawing/2014/main" id="{96BBE6A7-6358-12F9-37C6-A1E6A37F25B4}"/>
              </a:ext>
            </a:extLst>
          </p:cNvPr>
          <p:cNvSpPr txBox="1">
            <a:spLocks noChangeArrowheads="1"/>
          </p:cNvSpPr>
          <p:nvPr/>
        </p:nvSpPr>
        <p:spPr bwMode="auto">
          <a:xfrm>
            <a:off x="2451100" y="1936552"/>
            <a:ext cx="1253869" cy="4616648"/>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 = A*0.2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B = B -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5" name="Line 10">
            <a:extLst>
              <a:ext uri="{FF2B5EF4-FFF2-40B4-BE49-F238E27FC236}">
                <a16:creationId xmlns:a16="http://schemas.microsoft.com/office/drawing/2014/main" id="{3AB46F31-3515-00DD-B842-6D1B331834E7}"/>
              </a:ext>
            </a:extLst>
          </p:cNvPr>
          <p:cNvSpPr>
            <a:spLocks noChangeShapeType="1"/>
          </p:cNvSpPr>
          <p:nvPr/>
        </p:nvSpPr>
        <p:spPr bwMode="auto">
          <a:xfrm>
            <a:off x="2374900" y="2063551"/>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7" name="Text Box 7">
            <a:extLst>
              <a:ext uri="{FF2B5EF4-FFF2-40B4-BE49-F238E27FC236}">
                <a16:creationId xmlns:a16="http://schemas.microsoft.com/office/drawing/2014/main" id="{A6A0CA6A-CD98-80D0-A4B4-17BBAD0679F7}"/>
              </a:ext>
            </a:extLst>
          </p:cNvPr>
          <p:cNvSpPr txBox="1">
            <a:spLocks noChangeArrowheads="1"/>
          </p:cNvSpPr>
          <p:nvPr/>
        </p:nvSpPr>
        <p:spPr bwMode="auto">
          <a:xfrm>
            <a:off x="5016756" y="2150864"/>
            <a:ext cx="1013419" cy="3323987"/>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-50</a:t>
            </a:r>
          </a:p>
          <a:p>
            <a:pPr algn="l">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B=B+50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8" name="Text Box 8">
            <a:extLst>
              <a:ext uri="{FF2B5EF4-FFF2-40B4-BE49-F238E27FC236}">
                <a16:creationId xmlns:a16="http://schemas.microsoft.com/office/drawing/2014/main" id="{268380D6-4571-64F5-F59E-041F6DC03024}"/>
              </a:ext>
            </a:extLst>
          </p:cNvPr>
          <p:cNvSpPr txBox="1">
            <a:spLocks noChangeArrowheads="1"/>
          </p:cNvSpPr>
          <p:nvPr/>
        </p:nvSpPr>
        <p:spPr bwMode="auto">
          <a:xfrm>
            <a:off x="6137531" y="2165152"/>
            <a:ext cx="1253869" cy="4185761"/>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 = A*0.1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algn="l">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B = B+ </a:t>
            </a:r>
            <a:r>
              <a:rPr kumimoji="0" lang="en-US" sz="1400" b="0" i="0" u="none" strike="noStrike" kern="1200" cap="none" spc="0" normalizeH="0" baseline="0" noProof="0" dirty="0" err="1">
                <a:ln>
                  <a:noFill/>
                </a:ln>
                <a:solidFill>
                  <a:srgbClr val="000000"/>
                </a:solidFill>
                <a:effectLst/>
                <a:uLnTx/>
                <a:uFillTx/>
                <a:latin typeface="Helvetica" charset="0"/>
                <a:ea typeface="+mn-ea"/>
                <a:cs typeface="+mn-cs"/>
              </a:rPr>
              <a:t>tmp</a:t>
            </a: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write(B)</a:t>
            </a:r>
          </a:p>
        </p:txBody>
      </p:sp>
      <p:sp>
        <p:nvSpPr>
          <p:cNvPr id="9" name="Line 9">
            <a:extLst>
              <a:ext uri="{FF2B5EF4-FFF2-40B4-BE49-F238E27FC236}">
                <a16:creationId xmlns:a16="http://schemas.microsoft.com/office/drawing/2014/main" id="{E3993046-A5E0-4EDD-2915-3F2B2FBEF6A8}"/>
              </a:ext>
            </a:extLst>
          </p:cNvPr>
          <p:cNvSpPr>
            <a:spLocks noChangeShapeType="1"/>
          </p:cNvSpPr>
          <p:nvPr/>
        </p:nvSpPr>
        <p:spPr bwMode="auto">
          <a:xfrm>
            <a:off x="4981831" y="2408038"/>
            <a:ext cx="3505188" cy="47625"/>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0" name="Line 10">
            <a:extLst>
              <a:ext uri="{FF2B5EF4-FFF2-40B4-BE49-F238E27FC236}">
                <a16:creationId xmlns:a16="http://schemas.microsoft.com/office/drawing/2014/main" id="{F0108C12-6EBC-6F7B-7EE6-6E6CC0692596}"/>
              </a:ext>
            </a:extLst>
          </p:cNvPr>
          <p:cNvSpPr>
            <a:spLocks noChangeShapeType="1"/>
          </p:cNvSpPr>
          <p:nvPr/>
        </p:nvSpPr>
        <p:spPr bwMode="auto">
          <a:xfrm>
            <a:off x="6030175" y="2292151"/>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1" name="Text Box 8">
            <a:extLst>
              <a:ext uri="{FF2B5EF4-FFF2-40B4-BE49-F238E27FC236}">
                <a16:creationId xmlns:a16="http://schemas.microsoft.com/office/drawing/2014/main" id="{6BA07A1F-0D15-F2CB-3361-B0865F2E5966}"/>
              </a:ext>
            </a:extLst>
          </p:cNvPr>
          <p:cNvSpPr txBox="1">
            <a:spLocks noChangeArrowheads="1"/>
          </p:cNvSpPr>
          <p:nvPr/>
        </p:nvSpPr>
        <p:spPr bwMode="auto">
          <a:xfrm>
            <a:off x="7432931" y="2165152"/>
            <a:ext cx="1253869" cy="2462213"/>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T3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400" dirty="0">
              <a:solidFill>
                <a:srgbClr val="000000"/>
              </a:solidFill>
              <a:latin typeface="Helvetica"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A = A + 20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charset="0"/>
                <a:ea typeface="+mn-ea"/>
                <a:cs typeface="+mn-cs"/>
              </a:rPr>
              <a:t>write(A)</a:t>
            </a:r>
          </a:p>
        </p:txBody>
      </p:sp>
      <p:sp>
        <p:nvSpPr>
          <p:cNvPr id="12" name="Line 10">
            <a:extLst>
              <a:ext uri="{FF2B5EF4-FFF2-40B4-BE49-F238E27FC236}">
                <a16:creationId xmlns:a16="http://schemas.microsoft.com/office/drawing/2014/main" id="{AFB7D6BB-996D-AB9E-A9B7-4390CE63D76D}"/>
              </a:ext>
            </a:extLst>
          </p:cNvPr>
          <p:cNvSpPr>
            <a:spLocks noChangeShapeType="1"/>
          </p:cNvSpPr>
          <p:nvPr/>
        </p:nvSpPr>
        <p:spPr bwMode="auto">
          <a:xfrm>
            <a:off x="7356731" y="2292151"/>
            <a:ext cx="0" cy="4114800"/>
          </a:xfrm>
          <a:prstGeom prst="line">
            <a:avLst/>
          </a:prstGeom>
          <a:noFill/>
          <a:ln w="9525">
            <a:solidFill>
              <a:schemeClr val="tx1"/>
            </a:solidFill>
            <a:round/>
            <a:headEn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257665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5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593725" y="85725"/>
            <a:ext cx="8077200" cy="609600"/>
          </a:xfrm>
        </p:spPr>
        <p:txBody>
          <a:bodyPr>
            <a:noAutofit/>
          </a:bodyPr>
          <a:lstStyle/>
          <a:p>
            <a:r>
              <a:rPr lang="en-US" sz="3200" dirty="0"/>
              <a:t>Find Serializable Schedules</a:t>
            </a:r>
          </a:p>
        </p:txBody>
      </p:sp>
      <p:pic>
        <p:nvPicPr>
          <p:cNvPr id="2050" name="Picture 2">
            <a:extLst>
              <a:ext uri="{FF2B5EF4-FFF2-40B4-BE49-F238E27FC236}">
                <a16:creationId xmlns:a16="http://schemas.microsoft.com/office/drawing/2014/main" id="{79631F42-8AC4-886E-0FCD-E67379458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797" y="1143000"/>
            <a:ext cx="7003056" cy="494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8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Rectangle 2"/>
          <p:cNvSpPr>
            <a:spLocks noGrp="1" noChangeArrowheads="1"/>
          </p:cNvSpPr>
          <p:nvPr>
            <p:ph type="title"/>
          </p:nvPr>
        </p:nvSpPr>
        <p:spPr/>
        <p:txBody>
          <a:bodyPr/>
          <a:lstStyle/>
          <a:p>
            <a:r>
              <a:rPr lang="en-US"/>
              <a:t>Solid State Drives</a:t>
            </a:r>
          </a:p>
        </p:txBody>
      </p:sp>
      <p:sp>
        <p:nvSpPr>
          <p:cNvPr id="1338371" name="Rectangle 3"/>
          <p:cNvSpPr>
            <a:spLocks noGrp="1" noChangeArrowheads="1"/>
          </p:cNvSpPr>
          <p:nvPr>
            <p:ph type="body" idx="1"/>
          </p:nvPr>
        </p:nvSpPr>
        <p:spPr>
          <a:xfrm>
            <a:off x="431800" y="1371600"/>
            <a:ext cx="8229600" cy="5105400"/>
          </a:xfrm>
        </p:spPr>
        <p:txBody>
          <a:bodyPr/>
          <a:lstStyle/>
          <a:p>
            <a:pPr>
              <a:lnSpc>
                <a:spcPct val="120000"/>
              </a:lnSpc>
            </a:pPr>
            <a:r>
              <a:rPr lang="en-US" sz="2400" dirty="0"/>
              <a:t>Still support the same “block-oriented” interface</a:t>
            </a:r>
          </a:p>
          <a:p>
            <a:pPr lvl="1">
              <a:lnSpc>
                <a:spcPct val="120000"/>
              </a:lnSpc>
            </a:pPr>
            <a:r>
              <a:rPr lang="en-US" sz="2000" dirty="0"/>
              <a:t>So reads/writes happen in units of blocks</a:t>
            </a:r>
          </a:p>
          <a:p>
            <a:pPr>
              <a:lnSpc>
                <a:spcPct val="120000"/>
              </a:lnSpc>
            </a:pPr>
            <a:r>
              <a:rPr lang="en-US" sz="2400" dirty="0"/>
              <a:t>No seeks </a:t>
            </a:r>
            <a:r>
              <a:rPr lang="en-US" sz="2400" dirty="0">
                <a:sym typeface="Wingdings"/>
              </a:rPr>
              <a:t> Much better random reads performance</a:t>
            </a:r>
          </a:p>
          <a:p>
            <a:pPr>
              <a:lnSpc>
                <a:spcPct val="120000"/>
              </a:lnSpc>
            </a:pPr>
            <a:r>
              <a:rPr lang="en-US" sz="2400" dirty="0">
                <a:sym typeface="Wingdings"/>
              </a:rPr>
              <a:t>Writes are more complicated</a:t>
            </a:r>
          </a:p>
          <a:p>
            <a:pPr lvl="1">
              <a:lnSpc>
                <a:spcPct val="120000"/>
              </a:lnSpc>
            </a:pPr>
            <a:r>
              <a:rPr lang="en-US" sz="2000" dirty="0">
                <a:sym typeface="Wingdings"/>
              </a:rPr>
              <a:t>Must write an entire block at a time, after first “erasing” it</a:t>
            </a:r>
          </a:p>
          <a:p>
            <a:pPr lvl="1">
              <a:lnSpc>
                <a:spcPct val="120000"/>
              </a:lnSpc>
            </a:pPr>
            <a:r>
              <a:rPr lang="en-US" sz="2000" dirty="0">
                <a:sym typeface="Wingdings"/>
              </a:rPr>
              <a:t>Limit on how many times you can erase a block</a:t>
            </a:r>
            <a:endParaRPr lang="en-US" sz="1800" dirty="0">
              <a:sym typeface="Wingdings"/>
            </a:endParaRPr>
          </a:p>
          <a:p>
            <a:pPr>
              <a:lnSpc>
                <a:spcPct val="120000"/>
              </a:lnSpc>
            </a:pPr>
            <a:r>
              <a:rPr lang="en-US" sz="2400" dirty="0">
                <a:sym typeface="Wingdings"/>
              </a:rPr>
              <a:t>Wear leveling</a:t>
            </a:r>
          </a:p>
          <a:p>
            <a:pPr lvl="1">
              <a:lnSpc>
                <a:spcPct val="120000"/>
              </a:lnSpc>
            </a:pPr>
            <a:r>
              <a:rPr lang="en-US" sz="2000" dirty="0">
                <a:sym typeface="Wingdings"/>
              </a:rPr>
              <a:t>Distributes writes across the SSD for uniform wearing out</a:t>
            </a:r>
          </a:p>
          <a:p>
            <a:pPr>
              <a:lnSpc>
                <a:spcPct val="120000"/>
              </a:lnSpc>
            </a:pPr>
            <a:r>
              <a:rPr lang="en-US" sz="2400" dirty="0">
                <a:sym typeface="Wingdings"/>
              </a:rPr>
              <a:t>Flash Translation Layer (FTL) takes care of these issues</a:t>
            </a:r>
          </a:p>
          <a:p>
            <a:pPr>
              <a:lnSpc>
                <a:spcPct val="120000"/>
              </a:lnSpc>
            </a:pPr>
            <a:r>
              <a:rPr lang="en-US" sz="2400" dirty="0">
                <a:sym typeface="Wingdings"/>
              </a:rPr>
              <a:t>About a factor of 5-10 more expensive right now</a:t>
            </a:r>
          </a:p>
          <a:p>
            <a:pPr marL="0" indent="0">
              <a:lnSpc>
                <a:spcPct val="120000"/>
              </a:lnSpc>
              <a:buNone/>
            </a:pPr>
            <a:endParaRPr lang="en-US" sz="2400" dirty="0">
              <a:sym typeface="Wingdings"/>
            </a:endParaRPr>
          </a:p>
        </p:txBody>
      </p:sp>
    </p:spTree>
    <p:extLst>
      <p:ext uri="{BB962C8B-B14F-4D97-AF65-F5344CB8AC3E}">
        <p14:creationId xmlns:p14="http://schemas.microsoft.com/office/powerpoint/2010/main" val="411642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8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83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83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83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83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83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837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837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837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83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371"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Concurrency Control: Locking</a:t>
            </a:r>
          </a:p>
        </p:txBody>
      </p:sp>
    </p:spTree>
    <p:extLst>
      <p:ext uri="{BB962C8B-B14F-4D97-AF65-F5344CB8AC3E}">
        <p14:creationId xmlns:p14="http://schemas.microsoft.com/office/powerpoint/2010/main" val="8547647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800" dirty="0">
                <a:latin typeface="Calibri" charset="0"/>
              </a:rPr>
              <a:t>Book Chapters</a:t>
            </a:r>
          </a:p>
          <a:p>
            <a:pPr lvl="1"/>
            <a:r>
              <a:rPr lang="en-US" sz="2400" dirty="0">
                <a:latin typeface="Calibri" charset="0"/>
              </a:rPr>
              <a:t>15.1.1-15.1.4, 15.2</a:t>
            </a:r>
          </a:p>
          <a:p>
            <a:r>
              <a:rPr lang="en-US" sz="2800" dirty="0">
                <a:latin typeface="Calibri" charset="0"/>
              </a:rPr>
              <a:t>Key topics:</a:t>
            </a:r>
          </a:p>
          <a:p>
            <a:pPr lvl="1"/>
            <a:r>
              <a:rPr lang="en-US" sz="2400" dirty="0">
                <a:latin typeface="Calibri" charset="0"/>
              </a:rPr>
              <a:t>Using locking to guarantee concurrency</a:t>
            </a:r>
          </a:p>
          <a:p>
            <a:pPr lvl="1"/>
            <a:r>
              <a:rPr lang="en-US" sz="2400" dirty="0">
                <a:latin typeface="Calibri" charset="0"/>
              </a:rPr>
              <a:t>2-Phase Locking (2PL)</a:t>
            </a:r>
          </a:p>
          <a:p>
            <a:pPr lvl="1"/>
            <a:r>
              <a:rPr lang="en-US" sz="2400" dirty="0">
                <a:latin typeface="Calibri" charset="0"/>
              </a:rPr>
              <a:t>Implementation of locking</a:t>
            </a:r>
          </a:p>
          <a:p>
            <a:pPr lvl="1"/>
            <a:r>
              <a:rPr lang="en-US" sz="2400" dirty="0">
                <a:latin typeface="Calibri" charset="0"/>
              </a:rPr>
              <a:t>Deadlocks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Locking - 1</a:t>
            </a:r>
          </a:p>
        </p:txBody>
      </p:sp>
    </p:spTree>
    <p:extLst>
      <p:ext uri="{BB962C8B-B14F-4D97-AF65-F5344CB8AC3E}">
        <p14:creationId xmlns:p14="http://schemas.microsoft.com/office/powerpoint/2010/main" val="29841725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n-US"/>
              <a:t>Lock-based Protocols</a:t>
            </a:r>
          </a:p>
        </p:txBody>
      </p:sp>
      <p:sp>
        <p:nvSpPr>
          <p:cNvPr id="674819" name="Rectangle 3"/>
          <p:cNvSpPr>
            <a:spLocks noGrp="1" noChangeArrowheads="1"/>
          </p:cNvSpPr>
          <p:nvPr>
            <p:ph idx="1"/>
          </p:nvPr>
        </p:nvSpPr>
        <p:spPr>
          <a:xfrm>
            <a:off x="534987" y="904648"/>
            <a:ext cx="8328025" cy="4876800"/>
          </a:xfrm>
        </p:spPr>
        <p:txBody>
          <a:bodyPr/>
          <a:lstStyle/>
          <a:p>
            <a:r>
              <a:rPr lang="en-US" dirty="0"/>
              <a:t>A transaction </a:t>
            </a:r>
            <a:r>
              <a:rPr lang="en-US" i="1" dirty="0"/>
              <a:t>must</a:t>
            </a:r>
            <a:r>
              <a:rPr lang="en-US" dirty="0"/>
              <a:t> get a </a:t>
            </a:r>
            <a:r>
              <a:rPr lang="en-US" i="1" dirty="0"/>
              <a:t>lock </a:t>
            </a:r>
            <a:r>
              <a:rPr lang="en-US" dirty="0"/>
              <a:t>before operating on the data</a:t>
            </a:r>
          </a:p>
          <a:p>
            <a:pPr>
              <a:lnSpc>
                <a:spcPct val="130000"/>
              </a:lnSpc>
            </a:pPr>
            <a:r>
              <a:rPr lang="en-US" dirty="0"/>
              <a:t>Two types of locks:</a:t>
            </a:r>
          </a:p>
          <a:p>
            <a:pPr lvl="1"/>
            <a:r>
              <a:rPr lang="en-US" i="1" dirty="0"/>
              <a:t>Shared</a:t>
            </a:r>
            <a:r>
              <a:rPr lang="en-US" dirty="0"/>
              <a:t> (S) locks (also called </a:t>
            </a:r>
            <a:r>
              <a:rPr lang="en-US" i="1" dirty="0"/>
              <a:t>read locks)</a:t>
            </a:r>
          </a:p>
          <a:p>
            <a:pPr lvl="2"/>
            <a:r>
              <a:rPr lang="en-US" dirty="0"/>
              <a:t>Obtained if we want to only read an item – </a:t>
            </a:r>
            <a:r>
              <a:rPr lang="en-US" dirty="0">
                <a:solidFill>
                  <a:schemeClr val="tx2"/>
                </a:solidFill>
              </a:rPr>
              <a:t>lock-S() </a:t>
            </a:r>
            <a:r>
              <a:rPr lang="en-US" dirty="0"/>
              <a:t>instruction</a:t>
            </a:r>
          </a:p>
          <a:p>
            <a:pPr lvl="1"/>
            <a:r>
              <a:rPr lang="en-US" i="1" dirty="0"/>
              <a:t>Exclusive</a:t>
            </a:r>
            <a:r>
              <a:rPr lang="en-US" dirty="0"/>
              <a:t> (X) locks (also called </a:t>
            </a:r>
            <a:r>
              <a:rPr lang="en-US" i="1" dirty="0"/>
              <a:t>write locks)</a:t>
            </a:r>
          </a:p>
          <a:p>
            <a:pPr lvl="2"/>
            <a:r>
              <a:rPr lang="en-US" dirty="0"/>
              <a:t>Obtained for updating a data item – </a:t>
            </a:r>
            <a:r>
              <a:rPr lang="en-US" dirty="0">
                <a:solidFill>
                  <a:schemeClr val="tx2"/>
                </a:solidFill>
              </a:rPr>
              <a:t>lock-X() </a:t>
            </a:r>
            <a:r>
              <a:rPr lang="en-US" dirty="0"/>
              <a:t>instruction</a:t>
            </a:r>
          </a:p>
        </p:txBody>
      </p:sp>
      <p:grpSp>
        <p:nvGrpSpPr>
          <p:cNvPr id="4" name="Group 9">
            <a:extLst>
              <a:ext uri="{FF2B5EF4-FFF2-40B4-BE49-F238E27FC236}">
                <a16:creationId xmlns:a16="http://schemas.microsoft.com/office/drawing/2014/main" id="{5236C090-5867-B845-9A61-39D50B7F8EA0}"/>
              </a:ext>
            </a:extLst>
          </p:cNvPr>
          <p:cNvGrpSpPr>
            <a:grpSpLocks/>
          </p:cNvGrpSpPr>
          <p:nvPr/>
        </p:nvGrpSpPr>
        <p:grpSpPr bwMode="auto">
          <a:xfrm>
            <a:off x="134940" y="3774282"/>
            <a:ext cx="3405187" cy="2238375"/>
            <a:chOff x="1662" y="1720"/>
            <a:chExt cx="2145" cy="1410"/>
          </a:xfrm>
        </p:grpSpPr>
        <p:sp>
          <p:nvSpPr>
            <p:cNvPr id="5" name="Text Box 10">
              <a:extLst>
                <a:ext uri="{FF2B5EF4-FFF2-40B4-BE49-F238E27FC236}">
                  <a16:creationId xmlns:a16="http://schemas.microsoft.com/office/drawing/2014/main" id="{9A339C73-F839-7E41-A8FD-319CA387926A}"/>
                </a:ext>
              </a:extLst>
            </p:cNvPr>
            <p:cNvSpPr txBox="1">
              <a:spLocks noChangeArrowheads="1"/>
            </p:cNvSpPr>
            <p:nvPr/>
          </p:nvSpPr>
          <p:spPr bwMode="auto">
            <a:xfrm>
              <a:off x="1662" y="2034"/>
              <a:ext cx="813" cy="109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B </a:t>
              </a:r>
              <a:r>
                <a:rPr kumimoji="0" lang="en-US" sz="1800" b="0" i="0" u="none" strike="noStrike" kern="1200" cap="none" spc="0" normalizeH="0" baseline="0" noProof="0" dirty="0">
                  <a:ln>
                    <a:noFill/>
                  </a:ln>
                  <a:solidFill>
                    <a:srgbClr val="000000"/>
                  </a:solidFill>
                  <a:effectLst/>
                  <a:uLnTx/>
                  <a:uFillTx/>
                  <a:latin typeface="Helvetica" charset="0"/>
                  <a:ea typeface="+mn-ea"/>
                  <a:cs typeface="+mn-cs"/>
                  <a:sym typeface="Wingdings" charset="2"/>
                </a:rPr>
                <a:t>B-50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sym typeface="Wingdings" charset="2"/>
                </a:rPr>
                <a:t>write(B)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A </a:t>
              </a:r>
              <a:r>
                <a:rPr kumimoji="0" lang="en-US" sz="1800" b="0" i="0" u="none" strike="noStrike" kern="1200" cap="none" spc="0" normalizeH="0" baseline="0" noProof="0" dirty="0">
                  <a:ln>
                    <a:noFill/>
                  </a:ln>
                  <a:solidFill>
                    <a:srgbClr val="000000"/>
                  </a:solidFill>
                  <a:effectLst/>
                  <a:uLnTx/>
                  <a:uFillTx/>
                  <a:latin typeface="Helvetica" charset="0"/>
                  <a:ea typeface="+mn-ea"/>
                  <a:cs typeface="+mn-cs"/>
                  <a:sym typeface="Wingdings" charset="2"/>
                </a:rPr>
                <a:t>A + 50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sym typeface="Wingdings" charset="2"/>
                </a:rPr>
                <a:t>write(A)</a:t>
              </a:r>
            </a:p>
          </p:txBody>
        </p:sp>
        <p:sp>
          <p:nvSpPr>
            <p:cNvPr id="6" name="Text Box 11">
              <a:extLst>
                <a:ext uri="{FF2B5EF4-FFF2-40B4-BE49-F238E27FC236}">
                  <a16:creationId xmlns:a16="http://schemas.microsoft.com/office/drawing/2014/main" id="{648A725D-D367-D247-B39E-D88F631B37F8}"/>
                </a:ext>
              </a:extLst>
            </p:cNvPr>
            <p:cNvSpPr txBox="1">
              <a:spLocks noChangeArrowheads="1"/>
            </p:cNvSpPr>
            <p:nvPr/>
          </p:nvSpPr>
          <p:spPr bwMode="auto">
            <a:xfrm>
              <a:off x="2874" y="2049"/>
              <a:ext cx="933" cy="577"/>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sym typeface="Wingdings" charset="2"/>
                </a:rPr>
                <a:t>display(A+B)</a:t>
              </a: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7" name="Text Box 12">
              <a:extLst>
                <a:ext uri="{FF2B5EF4-FFF2-40B4-BE49-F238E27FC236}">
                  <a16:creationId xmlns:a16="http://schemas.microsoft.com/office/drawing/2014/main" id="{EE6AF9B0-8844-FE48-840B-5508A50B2CB5}"/>
                </a:ext>
              </a:extLst>
            </p:cNvPr>
            <p:cNvSpPr txBox="1">
              <a:spLocks noChangeArrowheads="1"/>
            </p:cNvSpPr>
            <p:nvPr/>
          </p:nvSpPr>
          <p:spPr bwMode="auto">
            <a:xfrm>
              <a:off x="1845" y="1720"/>
              <a:ext cx="284" cy="231"/>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p:txBody>
        </p:sp>
        <p:sp>
          <p:nvSpPr>
            <p:cNvPr id="8" name="Text Box 13">
              <a:extLst>
                <a:ext uri="{FF2B5EF4-FFF2-40B4-BE49-F238E27FC236}">
                  <a16:creationId xmlns:a16="http://schemas.microsoft.com/office/drawing/2014/main" id="{C58F0951-D995-E242-BD92-89C47896D932}"/>
                </a:ext>
              </a:extLst>
            </p:cNvPr>
            <p:cNvSpPr txBox="1">
              <a:spLocks noChangeArrowheads="1"/>
            </p:cNvSpPr>
            <p:nvPr/>
          </p:nvSpPr>
          <p:spPr bwMode="auto">
            <a:xfrm>
              <a:off x="3099" y="1741"/>
              <a:ext cx="284" cy="231"/>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T2</a:t>
              </a:r>
            </a:p>
          </p:txBody>
        </p:sp>
      </p:grpSp>
      <p:grpSp>
        <p:nvGrpSpPr>
          <p:cNvPr id="9" name="Group 4">
            <a:extLst>
              <a:ext uri="{FF2B5EF4-FFF2-40B4-BE49-F238E27FC236}">
                <a16:creationId xmlns:a16="http://schemas.microsoft.com/office/drawing/2014/main" id="{E83A672B-8B6E-224B-9F54-37F09B3E941C}"/>
              </a:ext>
            </a:extLst>
          </p:cNvPr>
          <p:cNvGrpSpPr>
            <a:grpSpLocks/>
          </p:cNvGrpSpPr>
          <p:nvPr/>
        </p:nvGrpSpPr>
        <p:grpSpPr bwMode="auto">
          <a:xfrm>
            <a:off x="5603874" y="3565865"/>
            <a:ext cx="3275012" cy="3114675"/>
            <a:chOff x="1662" y="1720"/>
            <a:chExt cx="2063" cy="1962"/>
          </a:xfrm>
        </p:grpSpPr>
        <p:sp>
          <p:nvSpPr>
            <p:cNvPr id="10" name="Text Box 5">
              <a:extLst>
                <a:ext uri="{FF2B5EF4-FFF2-40B4-BE49-F238E27FC236}">
                  <a16:creationId xmlns:a16="http://schemas.microsoft.com/office/drawing/2014/main" id="{16AFD387-D5EB-D54F-90B6-B36609FE246D}"/>
                </a:ext>
              </a:extLst>
            </p:cNvPr>
            <p:cNvSpPr txBox="1">
              <a:spLocks noChangeArrowheads="1"/>
            </p:cNvSpPr>
            <p:nvPr/>
          </p:nvSpPr>
          <p:spPr bwMode="auto">
            <a:xfrm>
              <a:off x="1662" y="2034"/>
              <a:ext cx="730" cy="164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lock-X(B)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B </a:t>
              </a: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write(B)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unlock(B)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lock-X(A)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A </a:t>
              </a: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A + 50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unlock(A)</a:t>
              </a:r>
              <a:endParaRPr kumimoji="0" lang="en-US" sz="16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1" name="Text Box 6">
              <a:extLst>
                <a:ext uri="{FF2B5EF4-FFF2-40B4-BE49-F238E27FC236}">
                  <a16:creationId xmlns:a16="http://schemas.microsoft.com/office/drawing/2014/main" id="{95179F3E-E07C-E84D-8FE8-A017E1939423}"/>
                </a:ext>
              </a:extLst>
            </p:cNvPr>
            <p:cNvSpPr txBox="1">
              <a:spLocks noChangeArrowheads="1"/>
            </p:cNvSpPr>
            <p:nvPr/>
          </p:nvSpPr>
          <p:spPr bwMode="auto">
            <a:xfrm>
              <a:off x="2874" y="2049"/>
              <a:ext cx="851" cy="1144"/>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lock-S(A)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unlock(A)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lock-S(B)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unlock(B)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sym typeface="Wingdings" charset="2"/>
                </a:rPr>
                <a:t>display(A+B)</a:t>
              </a:r>
              <a:endParaRPr kumimoji="0" lang="en-US" sz="16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2" name="Text Box 7">
              <a:extLst>
                <a:ext uri="{FF2B5EF4-FFF2-40B4-BE49-F238E27FC236}">
                  <a16:creationId xmlns:a16="http://schemas.microsoft.com/office/drawing/2014/main" id="{449A02B4-F6C1-7743-B075-F8DA92E423E7}"/>
                </a:ext>
              </a:extLst>
            </p:cNvPr>
            <p:cNvSpPr txBox="1">
              <a:spLocks noChangeArrowheads="1"/>
            </p:cNvSpPr>
            <p:nvPr/>
          </p:nvSpPr>
          <p:spPr bwMode="auto">
            <a:xfrm>
              <a:off x="1845" y="1720"/>
              <a:ext cx="267" cy="21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T1</a:t>
              </a:r>
            </a:p>
          </p:txBody>
        </p:sp>
        <p:sp>
          <p:nvSpPr>
            <p:cNvPr id="13" name="Text Box 8">
              <a:extLst>
                <a:ext uri="{FF2B5EF4-FFF2-40B4-BE49-F238E27FC236}">
                  <a16:creationId xmlns:a16="http://schemas.microsoft.com/office/drawing/2014/main" id="{5F0EA64A-BD62-D048-BD29-57A0B8E6C8C6}"/>
                </a:ext>
              </a:extLst>
            </p:cNvPr>
            <p:cNvSpPr txBox="1">
              <a:spLocks noChangeArrowheads="1"/>
            </p:cNvSpPr>
            <p:nvPr/>
          </p:nvSpPr>
          <p:spPr bwMode="auto">
            <a:xfrm>
              <a:off x="3099" y="1741"/>
              <a:ext cx="267" cy="21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Helvetica" charset="0"/>
                  <a:ea typeface="+mn-ea"/>
                  <a:cs typeface="+mn-cs"/>
                </a:rPr>
                <a:t>T2</a:t>
              </a:r>
            </a:p>
          </p:txBody>
        </p:sp>
      </p:grpSp>
      <p:sp>
        <p:nvSpPr>
          <p:cNvPr id="2" name="Right Arrow 1">
            <a:extLst>
              <a:ext uri="{FF2B5EF4-FFF2-40B4-BE49-F238E27FC236}">
                <a16:creationId xmlns:a16="http://schemas.microsoft.com/office/drawing/2014/main" id="{C279AD70-9979-8144-A8B4-9BA5BBC6BCF8}"/>
              </a:ext>
            </a:extLst>
          </p:cNvPr>
          <p:cNvSpPr/>
          <p:nvPr/>
        </p:nvSpPr>
        <p:spPr bwMode="auto">
          <a:xfrm>
            <a:off x="4136571" y="4723663"/>
            <a:ext cx="905328" cy="27254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28466203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r>
              <a:rPr lang="en-US"/>
              <a:t>Lock-based Protocols</a:t>
            </a:r>
          </a:p>
        </p:txBody>
      </p:sp>
      <p:sp>
        <p:nvSpPr>
          <p:cNvPr id="677891" name="Rectangle 3"/>
          <p:cNvSpPr>
            <a:spLocks noGrp="1" noChangeArrowheads="1"/>
          </p:cNvSpPr>
          <p:nvPr>
            <p:ph idx="1"/>
          </p:nvPr>
        </p:nvSpPr>
        <p:spPr>
          <a:xfrm>
            <a:off x="571500" y="1114425"/>
            <a:ext cx="8572500" cy="4876800"/>
          </a:xfrm>
        </p:spPr>
        <p:txBody>
          <a:bodyPr/>
          <a:lstStyle/>
          <a:p>
            <a:pPr>
              <a:lnSpc>
                <a:spcPct val="140000"/>
              </a:lnSpc>
            </a:pPr>
            <a:r>
              <a:rPr lang="en-US"/>
              <a:t>Lock requests are made to the </a:t>
            </a:r>
            <a:r>
              <a:rPr lang="en-US" i="1"/>
              <a:t>concurrency control manager</a:t>
            </a:r>
          </a:p>
          <a:p>
            <a:pPr lvl="1">
              <a:lnSpc>
                <a:spcPct val="140000"/>
              </a:lnSpc>
            </a:pPr>
            <a:r>
              <a:rPr lang="en-US"/>
              <a:t>It decides whether to </a:t>
            </a:r>
            <a:r>
              <a:rPr lang="en-US" i="1"/>
              <a:t>grant </a:t>
            </a:r>
            <a:r>
              <a:rPr lang="en-US"/>
              <a:t>a lock request</a:t>
            </a:r>
          </a:p>
          <a:p>
            <a:pPr>
              <a:lnSpc>
                <a:spcPct val="140000"/>
              </a:lnSpc>
            </a:pPr>
            <a:r>
              <a:rPr lang="en-US"/>
              <a:t>T1 asks for a lock on data item A, and T2 currently has a lock on it ?</a:t>
            </a:r>
          </a:p>
          <a:p>
            <a:pPr lvl="1"/>
            <a:r>
              <a:rPr lang="en-US"/>
              <a:t>Depends </a:t>
            </a:r>
          </a:p>
          <a:p>
            <a:pPr lvl="1"/>
            <a:endParaRPr lang="en-US"/>
          </a:p>
          <a:p>
            <a:pPr lvl="1"/>
            <a:endParaRPr lang="en-US"/>
          </a:p>
          <a:p>
            <a:pPr lvl="1"/>
            <a:endParaRPr lang="en-US"/>
          </a:p>
          <a:p>
            <a:pPr lvl="1"/>
            <a:endParaRPr lang="en-US"/>
          </a:p>
          <a:p>
            <a:pPr lvl="1"/>
            <a:endParaRPr lang="en-US"/>
          </a:p>
          <a:p>
            <a:pPr lvl="1"/>
            <a:endParaRPr lang="en-US"/>
          </a:p>
          <a:p>
            <a:r>
              <a:rPr lang="en-US"/>
              <a:t>If </a:t>
            </a:r>
            <a:r>
              <a:rPr lang="en-US" i="1"/>
              <a:t>compatible, </a:t>
            </a:r>
            <a:r>
              <a:rPr lang="en-US"/>
              <a:t>grant the lock, otherwise T1 waits in a </a:t>
            </a:r>
            <a:r>
              <a:rPr lang="en-US" i="1"/>
              <a:t>queue.</a:t>
            </a:r>
            <a:endParaRPr lang="en-US"/>
          </a:p>
          <a:p>
            <a:pPr lvl="1"/>
            <a:endParaRPr lang="en-US"/>
          </a:p>
          <a:p>
            <a:pPr lvl="1"/>
            <a:endParaRPr lang="en-US"/>
          </a:p>
        </p:txBody>
      </p:sp>
      <p:graphicFrame>
        <p:nvGraphicFramePr>
          <p:cNvPr id="677892" name="Group 4"/>
          <p:cNvGraphicFramePr>
            <a:graphicFrameLocks noGrp="1"/>
          </p:cNvGraphicFramePr>
          <p:nvPr/>
        </p:nvGraphicFramePr>
        <p:xfrm>
          <a:off x="1784350" y="3355975"/>
          <a:ext cx="6342063" cy="1684339"/>
        </p:xfrm>
        <a:graphic>
          <a:graphicData uri="http://schemas.openxmlformats.org/drawingml/2006/table">
            <a:tbl>
              <a:tblPr/>
              <a:tblGrid>
                <a:gridCol w="2114550">
                  <a:extLst>
                    <a:ext uri="{9D8B030D-6E8A-4147-A177-3AD203B41FA5}">
                      <a16:colId xmlns:a16="http://schemas.microsoft.com/office/drawing/2014/main" val="20000"/>
                    </a:ext>
                  </a:extLst>
                </a:gridCol>
                <a:gridCol w="2112963">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tblGrid>
              <a:tr h="420688">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1" i="0" u="sng" strike="noStrike" cap="none" normalizeH="0" baseline="0">
                          <a:ln>
                            <a:noFill/>
                          </a:ln>
                          <a:solidFill>
                            <a:schemeClr val="tx1"/>
                          </a:solidFill>
                          <a:effectLst/>
                          <a:latin typeface="Helvetica" charset="0"/>
                        </a:rPr>
                        <a:t>T2 lock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1" i="0" u="sng" strike="noStrike" cap="none" normalizeH="0" baseline="0">
                          <a:ln>
                            <a:noFill/>
                          </a:ln>
                          <a:solidFill>
                            <a:schemeClr val="tx1"/>
                          </a:solidFill>
                          <a:effectLst/>
                          <a:latin typeface="Helvetica" charset="0"/>
                        </a:rPr>
                        <a:t>T1 lock type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1" i="0" u="sng" strike="noStrike" cap="none" normalizeH="0" baseline="0">
                          <a:ln>
                            <a:noFill/>
                          </a:ln>
                          <a:solidFill>
                            <a:schemeClr val="tx1"/>
                          </a:solidFill>
                          <a:effectLst/>
                          <a:latin typeface="Helvetica" charset="0"/>
                        </a:rPr>
                        <a:t>Should allow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Shared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 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Exclusive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Exclusive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08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8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78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789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7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n-US"/>
              <a:t>Lock-based Protocols</a:t>
            </a:r>
          </a:p>
        </p:txBody>
      </p:sp>
      <p:sp>
        <p:nvSpPr>
          <p:cNvPr id="678915" name="Rectangle 3"/>
          <p:cNvSpPr>
            <a:spLocks noGrp="1" noChangeArrowheads="1"/>
          </p:cNvSpPr>
          <p:nvPr>
            <p:ph idx="1"/>
          </p:nvPr>
        </p:nvSpPr>
        <p:spPr>
          <a:xfrm>
            <a:off x="571500" y="1114425"/>
            <a:ext cx="8572500" cy="4876800"/>
          </a:xfrm>
        </p:spPr>
        <p:txBody>
          <a:bodyPr/>
          <a:lstStyle/>
          <a:p>
            <a:r>
              <a:rPr lang="en-US"/>
              <a:t>How do we actually use this to guarantee serializability/recoverability ?</a:t>
            </a:r>
          </a:p>
          <a:p>
            <a:pPr lvl="1"/>
            <a:r>
              <a:rPr lang="en-US"/>
              <a:t>Not enough just to take locks when you need to read/write something</a:t>
            </a:r>
          </a:p>
        </p:txBody>
      </p:sp>
      <p:grpSp>
        <p:nvGrpSpPr>
          <p:cNvPr id="2" name="Group 35"/>
          <p:cNvGrpSpPr>
            <a:grpSpLocks/>
          </p:cNvGrpSpPr>
          <p:nvPr/>
        </p:nvGrpSpPr>
        <p:grpSpPr bwMode="auto">
          <a:xfrm>
            <a:off x="1390650" y="1947863"/>
            <a:ext cx="1658938" cy="4606925"/>
            <a:chOff x="876" y="1227"/>
            <a:chExt cx="1045" cy="2902"/>
          </a:xfrm>
        </p:grpSpPr>
        <p:sp>
          <p:nvSpPr>
            <p:cNvPr id="678939" name="Text Box 27"/>
            <p:cNvSpPr txBox="1">
              <a:spLocks noChangeArrowheads="1"/>
            </p:cNvSpPr>
            <p:nvPr/>
          </p:nvSpPr>
          <p:spPr bwMode="auto">
            <a:xfrm>
              <a:off x="876" y="1541"/>
              <a:ext cx="1045" cy="258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lock-X(B)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B </a:t>
              </a: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write(B)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unlock(B)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lock-X(A)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A </a:t>
              </a: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A + 50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unlock(A)</a:t>
              </a:r>
              <a:endParaRPr kumimoji="0" lang="en-US" sz="2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78941" name="Text Box 29"/>
            <p:cNvSpPr txBox="1">
              <a:spLocks noChangeArrowheads="1"/>
            </p:cNvSpPr>
            <p:nvPr/>
          </p:nvSpPr>
          <p:spPr bwMode="auto">
            <a:xfrm>
              <a:off x="1059" y="1227"/>
              <a:ext cx="340" cy="28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T1</a:t>
              </a:r>
            </a:p>
          </p:txBody>
        </p:sp>
      </p:grpSp>
      <p:grpSp>
        <p:nvGrpSpPr>
          <p:cNvPr id="3" name="Group 34"/>
          <p:cNvGrpSpPr>
            <a:grpSpLocks/>
          </p:cNvGrpSpPr>
          <p:nvPr/>
        </p:nvGrpSpPr>
        <p:grpSpPr bwMode="auto">
          <a:xfrm>
            <a:off x="2511425" y="3521076"/>
            <a:ext cx="4419601" cy="1477963"/>
            <a:chOff x="1582" y="2218"/>
            <a:chExt cx="2784" cy="931"/>
          </a:xfrm>
        </p:grpSpPr>
        <p:sp>
          <p:nvSpPr>
            <p:cNvPr id="678944" name="Line 32"/>
            <p:cNvSpPr>
              <a:spLocks noChangeShapeType="1"/>
            </p:cNvSpPr>
            <p:nvPr/>
          </p:nvSpPr>
          <p:spPr bwMode="auto">
            <a:xfrm flipH="1">
              <a:off x="1582" y="2579"/>
              <a:ext cx="1289" cy="274"/>
            </a:xfrm>
            <a:prstGeom prst="line">
              <a:avLst/>
            </a:prstGeom>
            <a:noFill/>
            <a:ln w="76200">
              <a:solidFill>
                <a:schemeClr val="tx1"/>
              </a:solidFill>
              <a:round/>
              <a:headEnd type="triangle" w="med" len="med"/>
              <a:tailEn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78945" name="Text Box 33"/>
            <p:cNvSpPr txBox="1">
              <a:spLocks noChangeArrowheads="1"/>
            </p:cNvSpPr>
            <p:nvPr/>
          </p:nvSpPr>
          <p:spPr bwMode="auto">
            <a:xfrm>
              <a:off x="2941" y="2218"/>
              <a:ext cx="1425" cy="931"/>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lock-X(A), lock-X(B)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TMP = (A + B) * 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A = A -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B = B + TMP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unlock(A), unlock(B)</a:t>
              </a:r>
            </a:p>
          </p:txBody>
        </p:sp>
      </p:grpSp>
      <p:sp>
        <p:nvSpPr>
          <p:cNvPr id="4" name="TextBox 3">
            <a:extLst>
              <a:ext uri="{FF2B5EF4-FFF2-40B4-BE49-F238E27FC236}">
                <a16:creationId xmlns:a16="http://schemas.microsoft.com/office/drawing/2014/main" id="{DB47393C-6FEA-904F-86D4-477A5C9E877C}"/>
              </a:ext>
            </a:extLst>
          </p:cNvPr>
          <p:cNvSpPr txBox="1"/>
          <p:nvPr/>
        </p:nvSpPr>
        <p:spPr>
          <a:xfrm>
            <a:off x="5257800" y="5867400"/>
            <a:ext cx="2347887"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Helvetica" charset="0"/>
                <a:ea typeface="+mn-ea"/>
                <a:cs typeface="+mn-cs"/>
              </a:rPr>
              <a:t>NOT SERIALIZABLE</a:t>
            </a:r>
          </a:p>
        </p:txBody>
      </p:sp>
    </p:spTree>
    <p:extLst>
      <p:ext uri="{BB962C8B-B14F-4D97-AF65-F5344CB8AC3E}">
        <p14:creationId xmlns:p14="http://schemas.microsoft.com/office/powerpoint/2010/main" val="3421153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r>
              <a:rPr lang="en-US"/>
              <a:t>2-Phase Locking Protocol (2PL)</a:t>
            </a:r>
          </a:p>
        </p:txBody>
      </p:sp>
      <p:sp>
        <p:nvSpPr>
          <p:cNvPr id="679939" name="Rectangle 3"/>
          <p:cNvSpPr>
            <a:spLocks noGrp="1" noChangeArrowheads="1"/>
          </p:cNvSpPr>
          <p:nvPr>
            <p:ph idx="1"/>
          </p:nvPr>
        </p:nvSpPr>
        <p:spPr>
          <a:xfrm>
            <a:off x="571500" y="1114425"/>
            <a:ext cx="4522788" cy="4876800"/>
          </a:xfrm>
        </p:spPr>
        <p:txBody>
          <a:bodyPr/>
          <a:lstStyle/>
          <a:p>
            <a:r>
              <a:rPr lang="en-US" dirty="0"/>
              <a:t>Phase 1: Growing phase</a:t>
            </a:r>
          </a:p>
          <a:p>
            <a:pPr lvl="1"/>
            <a:r>
              <a:rPr lang="en-US" dirty="0"/>
              <a:t>Transaction may obtain locks</a:t>
            </a:r>
          </a:p>
          <a:p>
            <a:pPr lvl="1"/>
            <a:r>
              <a:rPr lang="en-US" dirty="0"/>
              <a:t>But may not release them</a:t>
            </a:r>
          </a:p>
          <a:p>
            <a:r>
              <a:rPr lang="en-US" dirty="0"/>
              <a:t>Phase 2: Shrinking phase</a:t>
            </a:r>
          </a:p>
          <a:p>
            <a:pPr lvl="1"/>
            <a:r>
              <a:rPr lang="en-US" dirty="0"/>
              <a:t>Transaction may only release locks</a:t>
            </a:r>
          </a:p>
          <a:p>
            <a:pPr lvl="1"/>
            <a:endParaRPr lang="en-US" dirty="0"/>
          </a:p>
          <a:p>
            <a:r>
              <a:rPr lang="en-US" dirty="0"/>
              <a:t>Can be shown that this achieves </a:t>
            </a:r>
            <a:r>
              <a:rPr lang="en-US" i="1" dirty="0"/>
              <a:t>serializability</a:t>
            </a:r>
          </a:p>
          <a:p>
            <a:pPr lvl="1"/>
            <a:r>
              <a:rPr lang="en-US" i="1" u="sng" dirty="0"/>
              <a:t>lock-point</a:t>
            </a:r>
            <a:r>
              <a:rPr lang="en-US" dirty="0"/>
              <a:t>: the time at which a transaction acquired last lock</a:t>
            </a:r>
          </a:p>
          <a:p>
            <a:pPr lvl="1"/>
            <a:r>
              <a:rPr lang="en-US" dirty="0"/>
              <a:t>if </a:t>
            </a:r>
            <a:r>
              <a:rPr lang="en-US" i="1" u="sng" dirty="0"/>
              <a:t>lock-point</a:t>
            </a:r>
            <a:r>
              <a:rPr lang="en-US" dirty="0"/>
              <a:t>(T1) &lt; </a:t>
            </a:r>
            <a:r>
              <a:rPr lang="en-US" i="1" u="sng" dirty="0"/>
              <a:t>lock-point</a:t>
            </a:r>
            <a:r>
              <a:rPr lang="en-US" dirty="0"/>
              <a:t>(T2), there is no way for T1 to read any update of T2</a:t>
            </a:r>
          </a:p>
        </p:txBody>
      </p:sp>
      <p:grpSp>
        <p:nvGrpSpPr>
          <p:cNvPr id="2" name="Group 10"/>
          <p:cNvGrpSpPr>
            <a:grpSpLocks/>
          </p:cNvGrpSpPr>
          <p:nvPr/>
        </p:nvGrpSpPr>
        <p:grpSpPr bwMode="auto">
          <a:xfrm>
            <a:off x="5948363" y="1470025"/>
            <a:ext cx="1658937" cy="4606925"/>
            <a:chOff x="876" y="1227"/>
            <a:chExt cx="1045" cy="2902"/>
          </a:xfrm>
        </p:grpSpPr>
        <p:sp>
          <p:nvSpPr>
            <p:cNvPr id="679947" name="Text Box 11"/>
            <p:cNvSpPr txBox="1">
              <a:spLocks noChangeArrowheads="1"/>
            </p:cNvSpPr>
            <p:nvPr/>
          </p:nvSpPr>
          <p:spPr bwMode="auto">
            <a:xfrm>
              <a:off x="876" y="1541"/>
              <a:ext cx="1045" cy="258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lock-X(B)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read(B)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B </a:t>
              </a: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B-50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write(B)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unlock(B)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Helvetica"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lock-X(A)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read(A)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A </a:t>
              </a: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A + 50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write(A)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sym typeface="Wingdings" charset="2"/>
                </a:rPr>
                <a:t>unlock(A)</a:t>
              </a:r>
              <a:endParaRPr kumimoji="0" lang="en-US" sz="24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79948" name="Text Box 12"/>
            <p:cNvSpPr txBox="1">
              <a:spLocks noChangeArrowheads="1"/>
            </p:cNvSpPr>
            <p:nvPr/>
          </p:nvSpPr>
          <p:spPr bwMode="auto">
            <a:xfrm>
              <a:off x="1059" y="1227"/>
              <a:ext cx="340" cy="28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Helvetica" charset="0"/>
                  <a:ea typeface="+mn-ea"/>
                  <a:cs typeface="+mn-cs"/>
                </a:rPr>
                <a:t>T1</a:t>
              </a:r>
            </a:p>
          </p:txBody>
        </p:sp>
      </p:grpSp>
      <p:sp>
        <p:nvSpPr>
          <p:cNvPr id="679949" name="Oval 13"/>
          <p:cNvSpPr>
            <a:spLocks noChangeArrowheads="1"/>
          </p:cNvSpPr>
          <p:nvPr/>
        </p:nvSpPr>
        <p:spPr bwMode="auto">
          <a:xfrm>
            <a:off x="4948238" y="3352800"/>
            <a:ext cx="3497262" cy="1319213"/>
          </a:xfrm>
          <a:prstGeom prst="ellipse">
            <a:avLst/>
          </a:prstGeom>
          <a:noFill/>
          <a:ln w="57150">
            <a:solidFill>
              <a:schemeClr val="tx2"/>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199961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99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993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993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99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9"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582613" y="0"/>
            <a:ext cx="8077200" cy="609600"/>
          </a:xfrm>
        </p:spPr>
        <p:txBody>
          <a:bodyPr/>
          <a:lstStyle/>
          <a:p>
            <a:r>
              <a:rPr lang="en-US"/>
              <a:t>2 Phase Locking</a:t>
            </a:r>
          </a:p>
        </p:txBody>
      </p:sp>
      <p:sp>
        <p:nvSpPr>
          <p:cNvPr id="553987" name="Rectangle 3"/>
          <p:cNvSpPr>
            <a:spLocks noGrp="1" noChangeArrowheads="1"/>
          </p:cNvSpPr>
          <p:nvPr>
            <p:ph idx="1"/>
          </p:nvPr>
        </p:nvSpPr>
        <p:spPr>
          <a:xfrm>
            <a:off x="584200" y="628650"/>
            <a:ext cx="7848600" cy="466725"/>
          </a:xfrm>
        </p:spPr>
        <p:txBody>
          <a:bodyPr/>
          <a:lstStyle/>
          <a:p>
            <a:r>
              <a:rPr lang="en-US"/>
              <a:t>Example: T1 in 2PL</a:t>
            </a:r>
          </a:p>
        </p:txBody>
      </p:sp>
      <p:graphicFrame>
        <p:nvGraphicFramePr>
          <p:cNvPr id="554005" name="Group 21"/>
          <p:cNvGraphicFramePr>
            <a:graphicFrameLocks noGrp="1"/>
          </p:cNvGraphicFramePr>
          <p:nvPr/>
        </p:nvGraphicFramePr>
        <p:xfrm>
          <a:off x="4371975" y="1154113"/>
          <a:ext cx="1987550" cy="4489768"/>
        </p:xfrm>
        <a:graphic>
          <a:graphicData uri="http://schemas.openxmlformats.org/drawingml/2006/table">
            <a:tbl>
              <a:tblPr/>
              <a:tblGrid>
                <a:gridCol w="1987550">
                  <a:extLst>
                    <a:ext uri="{9D8B030D-6E8A-4147-A177-3AD203B41FA5}">
                      <a16:colId xmlns:a16="http://schemas.microsoft.com/office/drawing/2014/main" val="20000"/>
                    </a:ext>
                  </a:extLst>
                </a:gridCol>
              </a:tblGrid>
              <a:tr h="420688">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2000">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lock-X(B)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read(B)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B </a:t>
                      </a:r>
                      <a:r>
                        <a:rPr kumimoji="1" lang="en-US" sz="1800" b="0" i="0" u="none" strike="noStrike" cap="none" normalizeH="0" baseline="0">
                          <a:ln>
                            <a:noFill/>
                          </a:ln>
                          <a:solidFill>
                            <a:schemeClr val="tx1"/>
                          </a:solidFill>
                          <a:effectLst/>
                          <a:latin typeface="Helvetica" charset="0"/>
                          <a:sym typeface="Wingdings" charset="2"/>
                        </a:rPr>
                        <a:t> B - 50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write(B)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lock-X(A)</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read(A)</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A  A - 50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write(A)</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sym typeface="Wingdings" charset="2"/>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unlock(B)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unlock(A)</a:t>
                      </a:r>
                      <a:endParaRPr kumimoji="1" lang="en-US" sz="1800" b="0" i="0" u="none" strike="noStrike" cap="none" normalizeH="0" baseline="0">
                        <a:ln>
                          <a:noFill/>
                        </a:ln>
                        <a:solidFill>
                          <a:schemeClr val="tx1"/>
                        </a:solidFill>
                        <a:effectLst/>
                        <a:latin typeface="Helvetica"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54006" name="Object 22"/>
          <p:cNvGraphicFramePr>
            <a:graphicFrameLocks/>
          </p:cNvGraphicFramePr>
          <p:nvPr/>
        </p:nvGraphicFramePr>
        <p:xfrm>
          <a:off x="3524250" y="1612900"/>
          <a:ext cx="798513" cy="3016250"/>
        </p:xfrm>
        <a:graphic>
          <a:graphicData uri="http://schemas.openxmlformats.org/presentationml/2006/ole">
            <mc:AlternateContent xmlns:mc="http://schemas.openxmlformats.org/markup-compatibility/2006">
              <mc:Choice xmlns:v="urn:schemas-microsoft-com:vml" Requires="v">
                <p:oleObj name="Equation" r:id="rId3" imgW="4876800" imgH="6908800" progId="Equation.3">
                  <p:embed/>
                </p:oleObj>
              </mc:Choice>
              <mc:Fallback>
                <p:oleObj name="Equation" r:id="rId3" imgW="4876800" imgH="6908800" progId="Equation.3">
                  <p:embed/>
                  <p:pic>
                    <p:nvPicPr>
                      <p:cNvPr id="554006"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1612900"/>
                        <a:ext cx="798513" cy="301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4007" name="Text Box 23"/>
          <p:cNvSpPr txBox="1">
            <a:spLocks noChangeArrowheads="1"/>
          </p:cNvSpPr>
          <p:nvPr/>
        </p:nvSpPr>
        <p:spPr bwMode="auto">
          <a:xfrm>
            <a:off x="1666875" y="2684463"/>
            <a:ext cx="1719263" cy="366712"/>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Growing phase</a:t>
            </a:r>
          </a:p>
        </p:txBody>
      </p:sp>
      <p:graphicFrame>
        <p:nvGraphicFramePr>
          <p:cNvPr id="554008" name="Object 24"/>
          <p:cNvGraphicFramePr>
            <a:graphicFrameLocks/>
          </p:cNvGraphicFramePr>
          <p:nvPr/>
        </p:nvGraphicFramePr>
        <p:xfrm>
          <a:off x="3829050" y="4762500"/>
          <a:ext cx="588963" cy="1071563"/>
        </p:xfrm>
        <a:graphic>
          <a:graphicData uri="http://schemas.openxmlformats.org/presentationml/2006/ole">
            <mc:AlternateContent xmlns:mc="http://schemas.openxmlformats.org/markup-compatibility/2006">
              <mc:Choice xmlns:v="urn:schemas-microsoft-com:vml" Requires="v">
                <p:oleObj name="Equation" r:id="rId5" imgW="4876800" imgH="6908800" progId="Equation.3">
                  <p:embed/>
                </p:oleObj>
              </mc:Choice>
              <mc:Fallback>
                <p:oleObj name="Equation" r:id="rId5" imgW="4876800" imgH="6908800" progId="Equation.3">
                  <p:embed/>
                  <p:pic>
                    <p:nvPicPr>
                      <p:cNvPr id="554008"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4762500"/>
                        <a:ext cx="588963" cy="1071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4009" name="Text Box 25"/>
          <p:cNvSpPr txBox="1">
            <a:spLocks noChangeArrowheads="1"/>
          </p:cNvSpPr>
          <p:nvPr/>
        </p:nvSpPr>
        <p:spPr bwMode="auto">
          <a:xfrm>
            <a:off x="1760538" y="5103813"/>
            <a:ext cx="1822450" cy="366712"/>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Shrinking phase</a:t>
            </a:r>
          </a:p>
        </p:txBody>
      </p:sp>
    </p:spTree>
    <p:extLst>
      <p:ext uri="{BB962C8B-B14F-4D97-AF65-F5344CB8AC3E}">
        <p14:creationId xmlns:p14="http://schemas.microsoft.com/office/powerpoint/2010/main" val="28891419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en-US"/>
              <a:t>2 Phase Locking</a:t>
            </a:r>
          </a:p>
        </p:txBody>
      </p:sp>
      <p:sp>
        <p:nvSpPr>
          <p:cNvPr id="680963" name="Rectangle 3"/>
          <p:cNvSpPr>
            <a:spLocks noGrp="1" noChangeArrowheads="1"/>
          </p:cNvSpPr>
          <p:nvPr>
            <p:ph idx="1"/>
          </p:nvPr>
        </p:nvSpPr>
        <p:spPr>
          <a:xfrm>
            <a:off x="571500" y="982663"/>
            <a:ext cx="7848600" cy="4876800"/>
          </a:xfrm>
        </p:spPr>
        <p:txBody>
          <a:bodyPr/>
          <a:lstStyle/>
          <a:p>
            <a:r>
              <a:rPr lang="en-US" dirty="0"/>
              <a:t>Guarantees </a:t>
            </a:r>
            <a:r>
              <a:rPr lang="en-US" i="1" dirty="0"/>
              <a:t>serializability</a:t>
            </a:r>
            <a:r>
              <a:rPr lang="en-US" dirty="0"/>
              <a:t>, but not “cascade-less recoverability”</a:t>
            </a:r>
          </a:p>
        </p:txBody>
      </p:sp>
      <p:graphicFrame>
        <p:nvGraphicFramePr>
          <p:cNvPr id="680979" name="Group 19"/>
          <p:cNvGraphicFramePr>
            <a:graphicFrameLocks noGrp="1"/>
          </p:cNvGraphicFramePr>
          <p:nvPr/>
        </p:nvGraphicFramePr>
        <p:xfrm>
          <a:off x="1449388" y="2124075"/>
          <a:ext cx="6096000" cy="4114356"/>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5613">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2000">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lock-X(A), lock-S(B)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write(A)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unlock(A), unlock(B)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&lt;xction fails&gt;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lock-X(A)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write(A)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unlock(A)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Commit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lock-S(A)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Commit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672867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en-US"/>
              <a:t>2 Phase Locking</a:t>
            </a:r>
          </a:p>
        </p:txBody>
      </p:sp>
      <p:sp>
        <p:nvSpPr>
          <p:cNvPr id="683011" name="Rectangle 3"/>
          <p:cNvSpPr>
            <a:spLocks noGrp="1" noChangeArrowheads="1"/>
          </p:cNvSpPr>
          <p:nvPr>
            <p:ph idx="1"/>
          </p:nvPr>
        </p:nvSpPr>
        <p:spPr>
          <a:xfrm>
            <a:off x="571500" y="982663"/>
            <a:ext cx="7848600" cy="4876800"/>
          </a:xfrm>
        </p:spPr>
        <p:txBody>
          <a:bodyPr/>
          <a:lstStyle/>
          <a:p>
            <a:r>
              <a:rPr lang="en-US" dirty="0"/>
              <a:t>Guarantees </a:t>
            </a:r>
            <a:r>
              <a:rPr lang="en-US" i="1" dirty="0"/>
              <a:t>serializability</a:t>
            </a:r>
            <a:r>
              <a:rPr lang="en-US" dirty="0"/>
              <a:t>, but not “cascade-less recoverability”</a:t>
            </a:r>
          </a:p>
          <a:p>
            <a:endParaRPr lang="en-US" dirty="0"/>
          </a:p>
          <a:p>
            <a:r>
              <a:rPr lang="en-US" dirty="0"/>
              <a:t>Guaranteeing just recoverability:</a:t>
            </a:r>
          </a:p>
          <a:p>
            <a:pPr lvl="1"/>
            <a:r>
              <a:rPr lang="en-US" dirty="0"/>
              <a:t>If T2 reads a dirty data of T1 (</a:t>
            </a:r>
            <a:r>
              <a:rPr lang="en-US" dirty="0" err="1"/>
              <a:t>ie</a:t>
            </a:r>
            <a:r>
              <a:rPr lang="en-US" dirty="0"/>
              <a:t>, T1 has not committed), then T2 can’t commit unless T1 either commits or aborts</a:t>
            </a:r>
          </a:p>
          <a:p>
            <a:pPr lvl="1"/>
            <a:r>
              <a:rPr lang="en-US" dirty="0"/>
              <a:t>If T1 commits, T2 can proceed with committing</a:t>
            </a:r>
          </a:p>
          <a:p>
            <a:pPr lvl="1"/>
            <a:r>
              <a:rPr lang="en-US" dirty="0"/>
              <a:t>If T1 aborts, T2 must abort</a:t>
            </a:r>
          </a:p>
          <a:p>
            <a:pPr lvl="2"/>
            <a:r>
              <a:rPr lang="en-US" dirty="0"/>
              <a:t>So cascades still happen</a:t>
            </a:r>
          </a:p>
          <a:p>
            <a:pPr lvl="2">
              <a:buFont typeface="Wingdings" charset="2"/>
              <a:buNone/>
            </a:pPr>
            <a:endParaRPr lang="en-US" dirty="0"/>
          </a:p>
        </p:txBody>
      </p:sp>
    </p:spTree>
    <p:extLst>
      <p:ext uri="{BB962C8B-B14F-4D97-AF65-F5344CB8AC3E}">
        <p14:creationId xmlns:p14="http://schemas.microsoft.com/office/powerpoint/2010/main" val="14348705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t>Strict 2PL</a:t>
            </a:r>
          </a:p>
        </p:txBody>
      </p:sp>
      <p:sp>
        <p:nvSpPr>
          <p:cNvPr id="547874" name="Rectangle 34"/>
          <p:cNvSpPr>
            <a:spLocks noGrp="1" noChangeArrowheads="1"/>
          </p:cNvSpPr>
          <p:nvPr>
            <p:ph idx="1"/>
          </p:nvPr>
        </p:nvSpPr>
        <p:spPr>
          <a:xfrm>
            <a:off x="557213" y="795338"/>
            <a:ext cx="7848600" cy="4876800"/>
          </a:xfrm>
        </p:spPr>
        <p:txBody>
          <a:bodyPr/>
          <a:lstStyle/>
          <a:p>
            <a:r>
              <a:rPr lang="en-US" dirty="0"/>
              <a:t>Release </a:t>
            </a:r>
            <a:r>
              <a:rPr lang="en-US" i="1" dirty="0"/>
              <a:t>exclusive</a:t>
            </a:r>
            <a:r>
              <a:rPr lang="en-US" dirty="0"/>
              <a:t> locks only at the very end, just after commit or abort</a:t>
            </a:r>
          </a:p>
        </p:txBody>
      </p:sp>
      <p:sp>
        <p:nvSpPr>
          <p:cNvPr id="547872" name="Line 32"/>
          <p:cNvSpPr>
            <a:spLocks noChangeShapeType="1"/>
          </p:cNvSpPr>
          <p:nvPr/>
        </p:nvSpPr>
        <p:spPr bwMode="auto">
          <a:xfrm flipV="1">
            <a:off x="1146175" y="3749675"/>
            <a:ext cx="485775" cy="290513"/>
          </a:xfrm>
          <a:prstGeom prst="line">
            <a:avLst/>
          </a:prstGeom>
          <a:noFill/>
          <a:ln w="9525">
            <a:solidFill>
              <a:schemeClr val="tx1"/>
            </a:solidFill>
            <a:round/>
            <a:headEnd/>
            <a:tailEnd type="triangle" w="med" len="me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547873" name="Text Box 33"/>
          <p:cNvSpPr txBox="1">
            <a:spLocks noChangeArrowheads="1"/>
          </p:cNvSpPr>
          <p:nvPr/>
        </p:nvSpPr>
        <p:spPr bwMode="auto">
          <a:xfrm>
            <a:off x="93663" y="4132263"/>
            <a:ext cx="1174750" cy="915987"/>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Strict 2PL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will not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allow that</a:t>
            </a:r>
          </a:p>
        </p:txBody>
      </p:sp>
      <p:graphicFrame>
        <p:nvGraphicFramePr>
          <p:cNvPr id="547876" name="Group 36"/>
          <p:cNvGraphicFramePr>
            <a:graphicFrameLocks noGrp="1"/>
          </p:cNvGraphicFramePr>
          <p:nvPr/>
        </p:nvGraphicFramePr>
        <p:xfrm>
          <a:off x="1449388" y="1966913"/>
          <a:ext cx="6096000" cy="4114356"/>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5613">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2000">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lock-X(A), lock-S(B)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write(A)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unlock(A), unlock(B)</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&lt;xction fails&gt;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lock-X(A)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write(A)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unlock(A)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Commit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endParaRPr kumimoji="1" lang="en-US" sz="16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lock-S(A)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80000"/>
                        </a:lnSpc>
                        <a:spcBef>
                          <a:spcPct val="35000"/>
                        </a:spcBef>
                        <a:spcAft>
                          <a:spcPct val="0"/>
                        </a:spcAft>
                        <a:buClr>
                          <a:schemeClr val="tx2"/>
                        </a:buClr>
                        <a:buSzPct val="90000"/>
                        <a:buFont typeface="Monotype Sorts" charset="2"/>
                        <a:buNone/>
                        <a:tabLst/>
                      </a:pPr>
                      <a:r>
                        <a:rPr kumimoji="1" lang="en-US" sz="1600" b="0" i="0" u="none" strike="noStrike" cap="none" normalizeH="0" baseline="0">
                          <a:ln>
                            <a:noFill/>
                          </a:ln>
                          <a:solidFill>
                            <a:schemeClr val="tx1"/>
                          </a:solidFill>
                          <a:effectLst/>
                          <a:latin typeface="Helvetica" charset="0"/>
                        </a:rPr>
                        <a:t>Commit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7890" name="Text Box 50"/>
          <p:cNvSpPr txBox="1">
            <a:spLocks noChangeArrowheads="1"/>
          </p:cNvSpPr>
          <p:nvPr/>
        </p:nvSpPr>
        <p:spPr bwMode="auto">
          <a:xfrm>
            <a:off x="1081088" y="6219825"/>
            <a:ext cx="6408737" cy="36671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Works. Guarantees cascade-less and recoverable schedules.</a:t>
            </a:r>
          </a:p>
        </p:txBody>
      </p:sp>
    </p:spTree>
    <p:extLst>
      <p:ext uri="{BB962C8B-B14F-4D97-AF65-F5344CB8AC3E}">
        <p14:creationId xmlns:p14="http://schemas.microsoft.com/office/powerpoint/2010/main" val="200517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7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72" grpId="0" animBg="1"/>
      <p:bldP spid="5478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dirty="0"/>
              <a:t>Storage Hierarchy</a:t>
            </a:r>
          </a:p>
        </p:txBody>
      </p:sp>
      <p:sp>
        <p:nvSpPr>
          <p:cNvPr id="1327107" name="Rectangle 3"/>
          <p:cNvSpPr>
            <a:spLocks noGrp="1" noChangeArrowheads="1"/>
          </p:cNvSpPr>
          <p:nvPr>
            <p:ph type="body" idx="1"/>
          </p:nvPr>
        </p:nvSpPr>
        <p:spPr/>
        <p:txBody>
          <a:bodyPr/>
          <a:lstStyle/>
          <a:p>
            <a:pPr>
              <a:lnSpc>
                <a:spcPct val="130000"/>
              </a:lnSpc>
            </a:pPr>
            <a:r>
              <a:rPr lang="en-US" sz="2100" dirty="0"/>
              <a:t>Optical Storage -  CDs/DVDs; Jukeboxes</a:t>
            </a:r>
          </a:p>
          <a:p>
            <a:pPr lvl="1">
              <a:lnSpc>
                <a:spcPct val="130000"/>
              </a:lnSpc>
            </a:pPr>
            <a:r>
              <a:rPr lang="en-US" sz="1900" dirty="0"/>
              <a:t>Used more as backups… Why ?</a:t>
            </a:r>
          </a:p>
          <a:p>
            <a:pPr lvl="1">
              <a:lnSpc>
                <a:spcPct val="130000"/>
              </a:lnSpc>
            </a:pPr>
            <a:r>
              <a:rPr lang="en-US" sz="1900" dirty="0"/>
              <a:t>Very slow to write (if possible at all)</a:t>
            </a:r>
          </a:p>
          <a:p>
            <a:pPr>
              <a:lnSpc>
                <a:spcPct val="130000"/>
              </a:lnSpc>
            </a:pPr>
            <a:r>
              <a:rPr lang="en-US" sz="2100" dirty="0"/>
              <a:t>Tape storage </a:t>
            </a:r>
          </a:p>
          <a:p>
            <a:pPr lvl="1">
              <a:lnSpc>
                <a:spcPct val="130000"/>
              </a:lnSpc>
            </a:pPr>
            <a:r>
              <a:rPr lang="en-US" sz="1900" dirty="0"/>
              <a:t>Backups; super-cheap; painful to access</a:t>
            </a:r>
          </a:p>
          <a:p>
            <a:pPr lvl="1">
              <a:lnSpc>
                <a:spcPct val="130000"/>
              </a:lnSpc>
            </a:pPr>
            <a:r>
              <a:rPr lang="en-US" sz="1900" dirty="0"/>
              <a:t>IBM just released a secure tape drive storage 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71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710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7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71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71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7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dirty="0"/>
              <a:t>Strict 2PL - Example</a:t>
            </a:r>
          </a:p>
        </p:txBody>
      </p:sp>
      <p:sp>
        <p:nvSpPr>
          <p:cNvPr id="547874" name="Rectangle 34"/>
          <p:cNvSpPr>
            <a:spLocks noGrp="1" noChangeArrowheads="1"/>
          </p:cNvSpPr>
          <p:nvPr>
            <p:ph idx="1"/>
          </p:nvPr>
        </p:nvSpPr>
        <p:spPr>
          <a:xfrm>
            <a:off x="557213" y="795338"/>
            <a:ext cx="7848600" cy="4876800"/>
          </a:xfrm>
        </p:spPr>
        <p:txBody>
          <a:bodyPr/>
          <a:lstStyle/>
          <a:p>
            <a:r>
              <a:rPr lang="en-US" dirty="0"/>
              <a:t>Why wouldn’t this schedule be permitted under Strict 2PL?</a:t>
            </a:r>
          </a:p>
        </p:txBody>
      </p:sp>
      <p:pic>
        <p:nvPicPr>
          <p:cNvPr id="1026" name="Picture 2">
            <a:extLst>
              <a:ext uri="{FF2B5EF4-FFF2-40B4-BE49-F238E27FC236}">
                <a16:creationId xmlns:a16="http://schemas.microsoft.com/office/drawing/2014/main" id="{7A46D924-5F11-3AC4-8040-484DBA134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275" y="1828800"/>
            <a:ext cx="6896100" cy="463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098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t>Strict 2PL</a:t>
            </a:r>
          </a:p>
        </p:txBody>
      </p:sp>
      <p:sp>
        <p:nvSpPr>
          <p:cNvPr id="684037" name="Rectangle 5"/>
          <p:cNvSpPr>
            <a:spLocks noGrp="1" noChangeArrowheads="1"/>
          </p:cNvSpPr>
          <p:nvPr>
            <p:ph idx="1"/>
          </p:nvPr>
        </p:nvSpPr>
        <p:spPr>
          <a:xfrm>
            <a:off x="557213" y="795338"/>
            <a:ext cx="7848600" cy="4876800"/>
          </a:xfrm>
        </p:spPr>
        <p:txBody>
          <a:bodyPr/>
          <a:lstStyle/>
          <a:p>
            <a:r>
              <a:rPr lang="en-US" dirty="0"/>
              <a:t>Release </a:t>
            </a:r>
            <a:r>
              <a:rPr lang="en-US" i="1" dirty="0"/>
              <a:t>exclusive</a:t>
            </a:r>
            <a:r>
              <a:rPr lang="en-US" dirty="0"/>
              <a:t> locks only at the very end, just before commit or abort</a:t>
            </a:r>
          </a:p>
          <a:p>
            <a:pPr lvl="1"/>
            <a:r>
              <a:rPr lang="en-US" dirty="0"/>
              <a:t>Read locks are not important</a:t>
            </a:r>
          </a:p>
          <a:p>
            <a:pPr lvl="1"/>
            <a:endParaRPr lang="en-US" dirty="0"/>
          </a:p>
          <a:p>
            <a:r>
              <a:rPr lang="en-US" dirty="0"/>
              <a:t>Rigorous 2PL: Release both </a:t>
            </a:r>
            <a:r>
              <a:rPr lang="en-US" i="1" dirty="0"/>
              <a:t>exclusive and read </a:t>
            </a:r>
            <a:r>
              <a:rPr lang="en-US" dirty="0"/>
              <a:t>locks only at the very end</a:t>
            </a:r>
          </a:p>
          <a:p>
            <a:pPr lvl="1"/>
            <a:r>
              <a:rPr lang="en-US" dirty="0"/>
              <a:t>The serializability order === the commit order</a:t>
            </a:r>
          </a:p>
          <a:p>
            <a:pPr lvl="1"/>
            <a:r>
              <a:rPr lang="en-US" dirty="0"/>
              <a:t>More intuitive behavior for the users</a:t>
            </a:r>
          </a:p>
          <a:p>
            <a:pPr lvl="2"/>
            <a:r>
              <a:rPr lang="en-US" dirty="0"/>
              <a:t>No difference for the system</a:t>
            </a:r>
          </a:p>
          <a:p>
            <a:pPr lvl="2"/>
            <a:endParaRPr lang="en-US" dirty="0"/>
          </a:p>
          <a:p>
            <a:r>
              <a:rPr lang="en-US" dirty="0"/>
              <a:t>Lock conversion:</a:t>
            </a:r>
          </a:p>
          <a:p>
            <a:pPr lvl="1"/>
            <a:r>
              <a:rPr lang="en-US" dirty="0"/>
              <a:t>Transaction might not be sure what it needs a write lock on</a:t>
            </a:r>
          </a:p>
          <a:p>
            <a:pPr lvl="1"/>
            <a:r>
              <a:rPr lang="en-US" dirty="0"/>
              <a:t>Start with a S lock </a:t>
            </a:r>
          </a:p>
          <a:p>
            <a:pPr lvl="1"/>
            <a:r>
              <a:rPr lang="en-US" i="1" dirty="0"/>
              <a:t>Upgrade </a:t>
            </a:r>
            <a:r>
              <a:rPr lang="en-US" dirty="0"/>
              <a:t>to an X lock later if needed</a:t>
            </a:r>
          </a:p>
          <a:p>
            <a:pPr lvl="1"/>
            <a:r>
              <a:rPr lang="en-US" dirty="0"/>
              <a:t>Doesn’t change any of the other properties of the protocol</a:t>
            </a:r>
            <a:endParaRPr lang="en-US" i="1" dirty="0"/>
          </a:p>
          <a:p>
            <a:endParaRPr lang="en-US" dirty="0"/>
          </a:p>
        </p:txBody>
      </p:sp>
    </p:spTree>
    <p:extLst>
      <p:ext uri="{BB962C8B-B14F-4D97-AF65-F5344CB8AC3E}">
        <p14:creationId xmlns:p14="http://schemas.microsoft.com/office/powerpoint/2010/main" val="1984082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en-US"/>
              <a:t>Implementation of Locking</a:t>
            </a:r>
          </a:p>
        </p:txBody>
      </p:sp>
      <p:sp>
        <p:nvSpPr>
          <p:cNvPr id="689155" name="Rectangle 3"/>
          <p:cNvSpPr>
            <a:spLocks noGrp="1" noChangeArrowheads="1"/>
          </p:cNvSpPr>
          <p:nvPr>
            <p:ph idx="1"/>
          </p:nvPr>
        </p:nvSpPr>
        <p:spPr/>
        <p:txBody>
          <a:bodyPr/>
          <a:lstStyle/>
          <a:p>
            <a:r>
              <a:rPr lang="en-US" dirty="0"/>
              <a:t>A separate process, or a separate module</a:t>
            </a:r>
          </a:p>
          <a:p>
            <a:endParaRPr lang="en-US" dirty="0"/>
          </a:p>
          <a:p>
            <a:r>
              <a:rPr lang="en-US" dirty="0"/>
              <a:t>Uses a </a:t>
            </a:r>
            <a:r>
              <a:rPr lang="en-US" i="1" dirty="0"/>
              <a:t>lock table </a:t>
            </a:r>
            <a:r>
              <a:rPr lang="en-US" dirty="0"/>
              <a:t>to keep track of currently assigned locks and the requests for locks	</a:t>
            </a:r>
          </a:p>
        </p:txBody>
      </p:sp>
    </p:spTree>
    <p:extLst>
      <p:ext uri="{BB962C8B-B14F-4D97-AF65-F5344CB8AC3E}">
        <p14:creationId xmlns:p14="http://schemas.microsoft.com/office/powerpoint/2010/main" val="5544008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defRPr/>
            </a:pPr>
            <a:r>
              <a:rPr lang="en-US">
                <a:latin typeface="Helvetica" charset="0"/>
              </a:rPr>
              <a:t>Lock Table</a:t>
            </a:r>
          </a:p>
        </p:txBody>
      </p:sp>
      <p:sp>
        <p:nvSpPr>
          <p:cNvPr id="33794" name="Rectangle 3"/>
          <p:cNvSpPr>
            <a:spLocks noGrp="1" noChangeArrowheads="1"/>
          </p:cNvSpPr>
          <p:nvPr>
            <p:ph type="body" idx="1"/>
          </p:nvPr>
        </p:nvSpPr>
        <p:spPr>
          <a:xfrm>
            <a:off x="4610100" y="1079500"/>
            <a:ext cx="4191000" cy="5168900"/>
          </a:xfrm>
          <a:noFill/>
        </p:spPr>
        <p:txBody>
          <a:bodyPr/>
          <a:lstStyle/>
          <a:p>
            <a:r>
              <a:rPr lang="en-US" sz="1600">
                <a:latin typeface="Helvetica" charset="0"/>
              </a:rPr>
              <a:t>Black rectangles indicate granted locks, white ones indicate waiting requests</a:t>
            </a:r>
          </a:p>
          <a:p>
            <a:r>
              <a:rPr lang="en-US" sz="1600">
                <a:latin typeface="Helvetica" charset="0"/>
              </a:rPr>
              <a:t>Lock table also records the type of lock granted or requested</a:t>
            </a:r>
          </a:p>
          <a:p>
            <a:r>
              <a:rPr lang="en-US" sz="1600">
                <a:latin typeface="Helvetica" charset="0"/>
              </a:rPr>
              <a:t>New request is added to the end of the queue of requests for the data item, and granted if it is compatible with all earlier locks</a:t>
            </a:r>
          </a:p>
          <a:p>
            <a:r>
              <a:rPr lang="en-US" sz="1600">
                <a:latin typeface="Helvetica" charset="0"/>
              </a:rPr>
              <a:t>Unlock requests result in the request being deleted, and later requests are checked to see if they can now be granted</a:t>
            </a:r>
          </a:p>
          <a:p>
            <a:r>
              <a:rPr lang="en-US" sz="1600">
                <a:latin typeface="Helvetica" charset="0"/>
              </a:rPr>
              <a:t>If transaction aborts, all waiting or granted requests of the transaction are deleted </a:t>
            </a:r>
          </a:p>
          <a:p>
            <a:pPr lvl="1"/>
            <a:r>
              <a:rPr lang="en-US" sz="1600">
                <a:latin typeface="Helvetica" charset="0"/>
                <a:ea typeface="ＭＳ Ｐゴシック" charset="0"/>
              </a:rPr>
              <a:t>lock manager may keep a list of locks held by each transaction, to implement this efficiently</a:t>
            </a:r>
          </a:p>
        </p:txBody>
      </p:sp>
      <p:pic>
        <p:nvPicPr>
          <p:cNvPr id="3379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50900"/>
            <a:ext cx="4075112" cy="5741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52426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t>More Locking Issues: Deadlocks</a:t>
            </a:r>
          </a:p>
        </p:txBody>
      </p:sp>
      <p:sp>
        <p:nvSpPr>
          <p:cNvPr id="550915" name="Rectangle 3"/>
          <p:cNvSpPr>
            <a:spLocks noGrp="1" noChangeArrowheads="1"/>
          </p:cNvSpPr>
          <p:nvPr>
            <p:ph idx="1"/>
          </p:nvPr>
        </p:nvSpPr>
        <p:spPr/>
        <p:txBody>
          <a:bodyPr/>
          <a:lstStyle/>
          <a:p>
            <a:r>
              <a:rPr lang="en-US" dirty="0"/>
              <a:t>No </a:t>
            </a:r>
            <a:r>
              <a:rPr lang="en-US" dirty="0" err="1"/>
              <a:t>xction</a:t>
            </a:r>
            <a:r>
              <a:rPr lang="en-US" dirty="0"/>
              <a:t> proceeds:</a:t>
            </a:r>
          </a:p>
          <a:p>
            <a:pPr>
              <a:buFont typeface="Monotype Sorts" charset="2"/>
              <a:buNone/>
            </a:pPr>
            <a:r>
              <a:rPr lang="en-US" dirty="0"/>
              <a:t>Deadlock</a:t>
            </a:r>
          </a:p>
          <a:p>
            <a:pPr>
              <a:buFont typeface="Monotype Sorts" charset="2"/>
              <a:buNone/>
            </a:pPr>
            <a:r>
              <a:rPr lang="en-US" dirty="0"/>
              <a:t>	- T1 waits for T2 to unlock A</a:t>
            </a:r>
          </a:p>
          <a:p>
            <a:pPr>
              <a:buFont typeface="Monotype Sorts" charset="2"/>
              <a:buNone/>
            </a:pPr>
            <a:r>
              <a:rPr lang="en-US" dirty="0"/>
              <a:t>	- T2 waits for T1 to unlock B</a:t>
            </a:r>
          </a:p>
          <a:p>
            <a:pPr>
              <a:buFont typeface="Monotype Sorts" charset="2"/>
              <a:buNone/>
            </a:pPr>
            <a:endParaRPr lang="en-US" dirty="0"/>
          </a:p>
          <a:p>
            <a:pPr>
              <a:buFont typeface="Monotype Sorts" charset="2"/>
              <a:buNone/>
            </a:pPr>
            <a:endParaRPr lang="en-US" dirty="0"/>
          </a:p>
          <a:p>
            <a:pPr>
              <a:buFont typeface="Monotype Sorts" charset="2"/>
              <a:buNone/>
            </a:pPr>
            <a:endParaRPr lang="en-US" dirty="0"/>
          </a:p>
          <a:p>
            <a:pPr>
              <a:buFont typeface="Monotype Sorts" charset="2"/>
              <a:buNone/>
            </a:pPr>
            <a:endParaRPr lang="en-US" dirty="0"/>
          </a:p>
          <a:p>
            <a:r>
              <a:rPr lang="en-US" dirty="0"/>
              <a:t>2PL does not prevent deadlock</a:t>
            </a:r>
          </a:p>
          <a:p>
            <a:pPr lvl="1"/>
            <a:r>
              <a:rPr lang="en-US" dirty="0"/>
              <a:t>Strict doesn’t either</a:t>
            </a:r>
          </a:p>
          <a:p>
            <a:pPr>
              <a:buFont typeface="Monotype Sorts" charset="2"/>
              <a:buNone/>
            </a:pPr>
            <a:endParaRPr lang="en-US" dirty="0"/>
          </a:p>
        </p:txBody>
      </p:sp>
      <p:graphicFrame>
        <p:nvGraphicFramePr>
          <p:cNvPr id="550935" name="Group 23"/>
          <p:cNvGraphicFramePr>
            <a:graphicFrameLocks noGrp="1"/>
          </p:cNvGraphicFramePr>
          <p:nvPr/>
        </p:nvGraphicFramePr>
        <p:xfrm>
          <a:off x="4905375" y="1308100"/>
          <a:ext cx="3481388" cy="3524822"/>
        </p:xfrm>
        <a:graphic>
          <a:graphicData uri="http://schemas.openxmlformats.org/drawingml/2006/table">
            <a:tbl>
              <a:tblPr/>
              <a:tblGrid>
                <a:gridCol w="1741488">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tblGrid>
              <a:tr h="566738">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0288">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lock-X(B)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read(B)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B </a:t>
                      </a:r>
                      <a:r>
                        <a:rPr kumimoji="1" lang="en-US" sz="1800" b="0" i="0" u="none" strike="noStrike" cap="none" normalizeH="0" baseline="0">
                          <a:ln>
                            <a:noFill/>
                          </a:ln>
                          <a:solidFill>
                            <a:schemeClr val="tx1"/>
                          </a:solidFill>
                          <a:effectLst/>
                          <a:latin typeface="Helvetica" charset="0"/>
                          <a:sym typeface="Wingdings" charset="2"/>
                        </a:rPr>
                        <a:t> B-50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sym typeface="Wingdings" charset="2"/>
                        </a:rPr>
                        <a:t>write(B)</a:t>
                      </a:r>
                      <a:r>
                        <a:rPr kumimoji="1" lang="en-US" sz="1800" b="0" i="0" u="none" strike="noStrike" cap="none" normalizeH="0" baseline="0">
                          <a:ln>
                            <a:noFill/>
                          </a:ln>
                          <a:solidFill>
                            <a:schemeClr val="tx1"/>
                          </a:solidFill>
                          <a:effectLst/>
                          <a:latin typeface="Helvetica" charset="0"/>
                        </a:rPr>
                        <a:t> </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lock-X(A)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lock-S(A)</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read(A)</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lock-S(B)</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0936" name="Text Box 24"/>
          <p:cNvSpPr txBox="1">
            <a:spLocks noChangeArrowheads="1"/>
          </p:cNvSpPr>
          <p:nvPr/>
        </p:nvSpPr>
        <p:spPr bwMode="auto">
          <a:xfrm>
            <a:off x="195036" y="3108325"/>
            <a:ext cx="2355850" cy="641350"/>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Rollback transactions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Can be costly...</a:t>
            </a:r>
          </a:p>
        </p:txBody>
      </p:sp>
    </p:spTree>
    <p:extLst>
      <p:ext uri="{BB962C8B-B14F-4D97-AF65-F5344CB8AC3E}">
        <p14:creationId xmlns:p14="http://schemas.microsoft.com/office/powerpoint/2010/main" val="38355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09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0915">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09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uiExpand="1" build="p"/>
      <p:bldP spid="55093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a:t>Deadlock detection and recovery</a:t>
            </a:r>
          </a:p>
        </p:txBody>
      </p:sp>
      <p:sp>
        <p:nvSpPr>
          <p:cNvPr id="699395" name="Rectangle 3"/>
          <p:cNvSpPr>
            <a:spLocks noGrp="1" noChangeArrowheads="1"/>
          </p:cNvSpPr>
          <p:nvPr>
            <p:ph idx="1"/>
          </p:nvPr>
        </p:nvSpPr>
        <p:spPr>
          <a:xfrm>
            <a:off x="571500" y="1114425"/>
            <a:ext cx="8255000" cy="5743575"/>
          </a:xfrm>
        </p:spPr>
        <p:txBody>
          <a:bodyPr/>
          <a:lstStyle/>
          <a:p>
            <a:r>
              <a:rPr lang="en-US" dirty="0"/>
              <a:t>Instead of trying to prevent deadlocks, let them happen and deal with them if they happen</a:t>
            </a:r>
          </a:p>
          <a:p>
            <a:r>
              <a:rPr lang="en-US" dirty="0"/>
              <a:t>How do you detect a deadlock?</a:t>
            </a:r>
          </a:p>
          <a:p>
            <a:pPr lvl="1"/>
            <a:r>
              <a:rPr lang="en-US" dirty="0"/>
              <a:t>Wait-for graph</a:t>
            </a:r>
          </a:p>
          <a:p>
            <a:pPr lvl="1"/>
            <a:r>
              <a:rPr lang="en-US" dirty="0"/>
              <a:t>Directed edge from </a:t>
            </a:r>
            <a:r>
              <a:rPr lang="en-US" dirty="0" err="1"/>
              <a:t>Ti</a:t>
            </a:r>
            <a:r>
              <a:rPr lang="en-US" dirty="0"/>
              <a:t> to </a:t>
            </a:r>
            <a:r>
              <a:rPr lang="en-US" dirty="0" err="1"/>
              <a:t>Tj</a:t>
            </a:r>
            <a:endParaRPr lang="en-US" dirty="0"/>
          </a:p>
          <a:p>
            <a:pPr lvl="2"/>
            <a:r>
              <a:rPr lang="en-US" dirty="0" err="1"/>
              <a:t>Ti</a:t>
            </a:r>
            <a:r>
              <a:rPr lang="en-US" dirty="0"/>
              <a:t> waiting for </a:t>
            </a:r>
            <a:r>
              <a:rPr lang="en-US" dirty="0" err="1"/>
              <a:t>Tj</a:t>
            </a:r>
            <a:endParaRPr lang="en-US" dirty="0"/>
          </a:p>
          <a:p>
            <a:endParaRPr lang="en-US" dirty="0"/>
          </a:p>
        </p:txBody>
      </p:sp>
      <p:graphicFrame>
        <p:nvGraphicFramePr>
          <p:cNvPr id="699396" name="Group 4"/>
          <p:cNvGraphicFramePr>
            <a:graphicFrameLocks noGrp="1"/>
          </p:cNvGraphicFramePr>
          <p:nvPr/>
        </p:nvGraphicFramePr>
        <p:xfrm>
          <a:off x="880061" y="4419726"/>
          <a:ext cx="2890837" cy="2438274"/>
        </p:xfrm>
        <a:graphic>
          <a:graphicData uri="http://schemas.openxmlformats.org/drawingml/2006/table">
            <a:tbl>
              <a:tblPr/>
              <a:tblGrid>
                <a:gridCol w="723900">
                  <a:extLst>
                    <a:ext uri="{9D8B030D-6E8A-4147-A177-3AD203B41FA5}">
                      <a16:colId xmlns:a16="http://schemas.microsoft.com/office/drawing/2014/main" val="20000"/>
                    </a:ext>
                  </a:extLst>
                </a:gridCol>
                <a:gridCol w="722312">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tblGrid>
              <a:tr h="620713">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dirty="0">
                          <a:ln>
                            <a:noFill/>
                          </a:ln>
                          <a:solidFill>
                            <a:schemeClr val="tx1"/>
                          </a:solidFill>
                          <a:effectLst/>
                          <a:latin typeface="Helvetica" charset="0"/>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74775">
                <a:tc>
                  <a:txBody>
                    <a:bodyPr/>
                    <a:lstStyle/>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X(V)</a:t>
                      </a: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X(Z)</a:t>
                      </a: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a:ln>
                            <a:noFill/>
                          </a:ln>
                          <a:solidFill>
                            <a:schemeClr val="tx1"/>
                          </a:solidFill>
                          <a:effectLst/>
                          <a:latin typeface="Helvetica" charset="0"/>
                        </a:rPr>
                        <a:t>S(V)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dirty="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endParaRPr kumimoji="1" lang="en-US" sz="1800" b="0" i="0" u="none" strike="noStrike" cap="none" normalizeH="0" baseline="0" dirty="0">
                        <a:ln>
                          <a:noFill/>
                        </a:ln>
                        <a:solidFill>
                          <a:schemeClr val="tx1"/>
                        </a:solidFill>
                        <a:effectLst/>
                        <a:latin typeface="Helvetica" charset="0"/>
                      </a:endParaRPr>
                    </a:p>
                    <a:p>
                      <a:pPr marL="0" marR="0" lvl="0" indent="0" algn="l" defTabSz="914400" rtl="0" eaLnBrk="0" fontAlgn="base" latinLnBrk="0" hangingPunct="0">
                        <a:lnSpc>
                          <a:spcPct val="75000"/>
                        </a:lnSpc>
                        <a:spcBef>
                          <a:spcPct val="35000"/>
                        </a:spcBef>
                        <a:spcAft>
                          <a:spcPct val="0"/>
                        </a:spcAft>
                        <a:buClr>
                          <a:schemeClr val="tx2"/>
                        </a:buClr>
                        <a:buSzPct val="90000"/>
                        <a:buFont typeface="Monotype Sorts" charset="2"/>
                        <a:buNone/>
                        <a:tabLst/>
                      </a:pPr>
                      <a:r>
                        <a:rPr kumimoji="1" lang="en-US" sz="1800" b="0" i="0" u="none" strike="noStrike" cap="none" normalizeH="0" baseline="0" dirty="0">
                          <a:ln>
                            <a:noFill/>
                          </a:ln>
                          <a:solidFill>
                            <a:schemeClr val="tx1"/>
                          </a:solidFill>
                          <a:effectLst/>
                          <a:latin typeface="Helvetica" charset="0"/>
                        </a:rPr>
                        <a:t>X(W)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99413" name="Oval 21"/>
          <p:cNvSpPr>
            <a:spLocks noChangeArrowheads="1"/>
          </p:cNvSpPr>
          <p:nvPr/>
        </p:nvSpPr>
        <p:spPr bwMode="auto">
          <a:xfrm>
            <a:off x="4900321" y="3468103"/>
            <a:ext cx="369887" cy="358775"/>
          </a:xfrm>
          <a:prstGeom prst="ellips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14" name="Text Box 22"/>
          <p:cNvSpPr txBox="1">
            <a:spLocks noChangeArrowheads="1"/>
          </p:cNvSpPr>
          <p:nvPr/>
        </p:nvSpPr>
        <p:spPr bwMode="auto">
          <a:xfrm>
            <a:off x="4866983" y="3456991"/>
            <a:ext cx="45085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T1</a:t>
            </a:r>
          </a:p>
        </p:txBody>
      </p:sp>
      <p:sp>
        <p:nvSpPr>
          <p:cNvPr id="699415" name="Oval 23"/>
          <p:cNvSpPr>
            <a:spLocks noChangeArrowheads="1"/>
          </p:cNvSpPr>
          <p:nvPr/>
        </p:nvSpPr>
        <p:spPr bwMode="auto">
          <a:xfrm>
            <a:off x="6094121" y="2787066"/>
            <a:ext cx="369887" cy="358775"/>
          </a:xfrm>
          <a:prstGeom prst="ellips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16" name="Text Box 24"/>
          <p:cNvSpPr txBox="1">
            <a:spLocks noChangeArrowheads="1"/>
          </p:cNvSpPr>
          <p:nvPr/>
        </p:nvSpPr>
        <p:spPr bwMode="auto">
          <a:xfrm>
            <a:off x="6060783" y="2775953"/>
            <a:ext cx="45085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T2</a:t>
            </a:r>
          </a:p>
        </p:txBody>
      </p:sp>
      <p:sp>
        <p:nvSpPr>
          <p:cNvPr id="699417" name="Oval 25"/>
          <p:cNvSpPr>
            <a:spLocks noChangeArrowheads="1"/>
          </p:cNvSpPr>
          <p:nvPr/>
        </p:nvSpPr>
        <p:spPr bwMode="auto">
          <a:xfrm>
            <a:off x="7599071" y="3145841"/>
            <a:ext cx="369887" cy="358775"/>
          </a:xfrm>
          <a:prstGeom prst="ellips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18" name="Text Box 26"/>
          <p:cNvSpPr txBox="1">
            <a:spLocks noChangeArrowheads="1"/>
          </p:cNvSpPr>
          <p:nvPr/>
        </p:nvSpPr>
        <p:spPr bwMode="auto">
          <a:xfrm>
            <a:off x="7565733" y="3134728"/>
            <a:ext cx="45085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T4</a:t>
            </a:r>
          </a:p>
        </p:txBody>
      </p:sp>
      <p:sp>
        <p:nvSpPr>
          <p:cNvPr id="699419" name="Oval 27"/>
          <p:cNvSpPr>
            <a:spLocks noChangeArrowheads="1"/>
          </p:cNvSpPr>
          <p:nvPr/>
        </p:nvSpPr>
        <p:spPr bwMode="auto">
          <a:xfrm>
            <a:off x="6036971" y="4118978"/>
            <a:ext cx="369887" cy="358775"/>
          </a:xfrm>
          <a:prstGeom prst="ellips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20" name="Text Box 28"/>
          <p:cNvSpPr txBox="1">
            <a:spLocks noChangeArrowheads="1"/>
          </p:cNvSpPr>
          <p:nvPr/>
        </p:nvSpPr>
        <p:spPr bwMode="auto">
          <a:xfrm>
            <a:off x="6003633" y="4107866"/>
            <a:ext cx="45085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T3</a:t>
            </a:r>
          </a:p>
        </p:txBody>
      </p:sp>
      <p:sp>
        <p:nvSpPr>
          <p:cNvPr id="699421" name="Line 29"/>
          <p:cNvSpPr>
            <a:spLocks noChangeShapeType="1"/>
          </p:cNvSpPr>
          <p:nvPr/>
        </p:nvSpPr>
        <p:spPr bwMode="auto">
          <a:xfrm flipV="1">
            <a:off x="5167021" y="3015666"/>
            <a:ext cx="936625" cy="463550"/>
          </a:xfrm>
          <a:prstGeom prst="line">
            <a:avLst/>
          </a:prstGeom>
          <a:noFill/>
          <a:ln w="9525">
            <a:solidFill>
              <a:schemeClr val="tx1"/>
            </a:solidFill>
            <a:round/>
            <a:headEnd/>
            <a:tailEnd type="triangle" w="med" len="me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22" name="Line 30"/>
          <p:cNvSpPr>
            <a:spLocks noChangeShapeType="1"/>
          </p:cNvSpPr>
          <p:nvPr/>
        </p:nvSpPr>
        <p:spPr bwMode="auto">
          <a:xfrm flipV="1">
            <a:off x="6232233" y="3179178"/>
            <a:ext cx="34925" cy="925513"/>
          </a:xfrm>
          <a:prstGeom prst="line">
            <a:avLst/>
          </a:prstGeom>
          <a:noFill/>
          <a:ln w="9525">
            <a:solidFill>
              <a:schemeClr val="tx1"/>
            </a:solidFill>
            <a:round/>
            <a:headEnd/>
            <a:tailEnd type="triangle" w="med" len="me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23" name="Line 31"/>
          <p:cNvSpPr>
            <a:spLocks noChangeShapeType="1"/>
          </p:cNvSpPr>
          <p:nvPr/>
        </p:nvSpPr>
        <p:spPr bwMode="auto">
          <a:xfrm>
            <a:off x="6475121" y="3026778"/>
            <a:ext cx="1111250" cy="220663"/>
          </a:xfrm>
          <a:prstGeom prst="line">
            <a:avLst/>
          </a:prstGeom>
          <a:noFill/>
          <a:ln w="9525">
            <a:solidFill>
              <a:schemeClr val="tx1"/>
            </a:solidFill>
            <a:round/>
            <a:headEnd/>
            <a:tailEnd type="triangle" w="med" len="med"/>
          </a:ln>
          <a:effectLst/>
        </p:spPr>
        <p:txBody>
          <a:bodyPr wrap="none">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699424" name="Text Box 32"/>
          <p:cNvSpPr txBox="1">
            <a:spLocks noChangeArrowheads="1"/>
          </p:cNvSpPr>
          <p:nvPr/>
        </p:nvSpPr>
        <p:spPr bwMode="auto">
          <a:xfrm>
            <a:off x="4972050" y="5906836"/>
            <a:ext cx="3600450" cy="36671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charset="0"/>
                <a:ea typeface="+mn-ea"/>
                <a:cs typeface="+mn-cs"/>
              </a:rPr>
              <a:t>Suppose T4 requests lock-S(Z)....</a:t>
            </a:r>
          </a:p>
        </p:txBody>
      </p:sp>
    </p:spTree>
    <p:extLst>
      <p:ext uri="{BB962C8B-B14F-4D97-AF65-F5344CB8AC3E}">
        <p14:creationId xmlns:p14="http://schemas.microsoft.com/office/powerpoint/2010/main" val="375901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24"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Dealing with Deadlocks</a:t>
            </a:r>
          </a:p>
        </p:txBody>
      </p:sp>
      <p:sp>
        <p:nvSpPr>
          <p:cNvPr id="697347" name="Rectangle 3"/>
          <p:cNvSpPr>
            <a:spLocks noGrp="1" noChangeArrowheads="1"/>
          </p:cNvSpPr>
          <p:nvPr>
            <p:ph idx="1"/>
          </p:nvPr>
        </p:nvSpPr>
        <p:spPr/>
        <p:txBody>
          <a:bodyPr/>
          <a:lstStyle/>
          <a:p>
            <a:r>
              <a:rPr lang="en-US"/>
              <a:t>Deadlock detected, now what ?</a:t>
            </a:r>
          </a:p>
          <a:p>
            <a:pPr lvl="1"/>
            <a:r>
              <a:rPr lang="en-US"/>
              <a:t>Will need to abort some transaction</a:t>
            </a:r>
          </a:p>
          <a:p>
            <a:pPr lvl="1"/>
            <a:r>
              <a:rPr lang="en-US"/>
              <a:t>Prefer to abort the one with the minimum work done so far</a:t>
            </a:r>
          </a:p>
          <a:p>
            <a:pPr lvl="1"/>
            <a:r>
              <a:rPr lang="en-US"/>
              <a:t>Possibility of starvation</a:t>
            </a:r>
          </a:p>
          <a:p>
            <a:pPr lvl="2"/>
            <a:r>
              <a:rPr lang="en-US"/>
              <a:t>If a transaction is aborted too many times, it may be given priority in continueing</a:t>
            </a:r>
          </a:p>
        </p:txBody>
      </p:sp>
    </p:spTree>
    <p:extLst>
      <p:ext uri="{BB962C8B-B14F-4D97-AF65-F5344CB8AC3E}">
        <p14:creationId xmlns:p14="http://schemas.microsoft.com/office/powerpoint/2010/main" val="26123089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dirty="0"/>
              <a:t>Deadlocks -- Example</a:t>
            </a:r>
          </a:p>
        </p:txBody>
      </p:sp>
      <p:sp>
        <p:nvSpPr>
          <p:cNvPr id="697347" name="Rectangle 3"/>
          <p:cNvSpPr>
            <a:spLocks noGrp="1" noChangeArrowheads="1"/>
          </p:cNvSpPr>
          <p:nvPr>
            <p:ph idx="1"/>
          </p:nvPr>
        </p:nvSpPr>
        <p:spPr/>
        <p:txBody>
          <a:bodyPr/>
          <a:lstStyle/>
          <a:p>
            <a:r>
              <a:rPr lang="en-US" dirty="0"/>
              <a:t>Is there a deadlock here? How to resolve it?</a:t>
            </a:r>
          </a:p>
        </p:txBody>
      </p:sp>
      <p:pic>
        <p:nvPicPr>
          <p:cNvPr id="2" name="Picture 1">
            <a:extLst>
              <a:ext uri="{FF2B5EF4-FFF2-40B4-BE49-F238E27FC236}">
                <a16:creationId xmlns:a16="http://schemas.microsoft.com/office/drawing/2014/main" id="{9E451661-18D5-785E-1E06-F4A6DBA752D4}"/>
              </a:ext>
            </a:extLst>
          </p:cNvPr>
          <p:cNvPicPr>
            <a:picLocks noChangeAspect="1"/>
          </p:cNvPicPr>
          <p:nvPr/>
        </p:nvPicPr>
        <p:blipFill>
          <a:blip r:embed="rId3"/>
          <a:stretch>
            <a:fillRect/>
          </a:stretch>
        </p:blipFill>
        <p:spPr>
          <a:xfrm>
            <a:off x="2133600" y="1676400"/>
            <a:ext cx="4410075" cy="2371805"/>
          </a:xfrm>
          <a:prstGeom prst="rect">
            <a:avLst/>
          </a:prstGeom>
        </p:spPr>
      </p:pic>
      <p:pic>
        <p:nvPicPr>
          <p:cNvPr id="3" name="Picture 2">
            <a:extLst>
              <a:ext uri="{FF2B5EF4-FFF2-40B4-BE49-F238E27FC236}">
                <a16:creationId xmlns:a16="http://schemas.microsoft.com/office/drawing/2014/main" id="{9CDCE0F0-570D-0434-B4EB-9D098EF32AE0}"/>
              </a:ext>
            </a:extLst>
          </p:cNvPr>
          <p:cNvPicPr>
            <a:picLocks noChangeAspect="1"/>
          </p:cNvPicPr>
          <p:nvPr/>
        </p:nvPicPr>
        <p:blipFill>
          <a:blip r:embed="rId4"/>
          <a:stretch>
            <a:fillRect/>
          </a:stretch>
        </p:blipFill>
        <p:spPr>
          <a:xfrm>
            <a:off x="698779" y="4418227"/>
            <a:ext cx="7772400" cy="2249273"/>
          </a:xfrm>
          <a:prstGeom prst="rect">
            <a:avLst/>
          </a:prstGeom>
        </p:spPr>
      </p:pic>
    </p:spTree>
    <p:extLst>
      <p:ext uri="{BB962C8B-B14F-4D97-AF65-F5344CB8AC3E}">
        <p14:creationId xmlns:p14="http://schemas.microsoft.com/office/powerpoint/2010/main" val="23019276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en-US"/>
              <a:t>Preventing deadlocks</a:t>
            </a:r>
          </a:p>
        </p:txBody>
      </p:sp>
      <p:sp>
        <p:nvSpPr>
          <p:cNvPr id="698371" name="Rectangle 3"/>
          <p:cNvSpPr>
            <a:spLocks noGrp="1" noChangeArrowheads="1"/>
          </p:cNvSpPr>
          <p:nvPr>
            <p:ph idx="1"/>
          </p:nvPr>
        </p:nvSpPr>
        <p:spPr>
          <a:xfrm>
            <a:off x="571500" y="1114425"/>
            <a:ext cx="8255000" cy="5743575"/>
          </a:xfrm>
        </p:spPr>
        <p:txBody>
          <a:bodyPr/>
          <a:lstStyle/>
          <a:p>
            <a:r>
              <a:rPr lang="en-US" dirty="0">
                <a:solidFill>
                  <a:schemeClr val="tx2"/>
                </a:solidFill>
              </a:rPr>
              <a:t>Solution 1:</a:t>
            </a:r>
            <a:r>
              <a:rPr lang="en-US" dirty="0"/>
              <a:t> A transaction must acquire all locks before it begins</a:t>
            </a:r>
          </a:p>
          <a:p>
            <a:pPr lvl="1"/>
            <a:r>
              <a:rPr lang="en-US" dirty="0"/>
              <a:t>Not acceptable in most cases</a:t>
            </a:r>
          </a:p>
          <a:p>
            <a:pPr lvl="1"/>
            <a:r>
              <a:rPr lang="en-US" dirty="0"/>
              <a:t>Still need some way to deal with deadlocks during lock acquisition</a:t>
            </a:r>
          </a:p>
          <a:p>
            <a:pPr lvl="1"/>
            <a:endParaRPr lang="en-US" dirty="0"/>
          </a:p>
          <a:p>
            <a:r>
              <a:rPr lang="en-US" dirty="0">
                <a:solidFill>
                  <a:schemeClr val="tx2"/>
                </a:solidFill>
              </a:rPr>
              <a:t>Solution 2:</a:t>
            </a:r>
            <a:r>
              <a:rPr lang="en-US" dirty="0"/>
              <a:t> A transaction must acquire locks in a particular order over the data items</a:t>
            </a:r>
          </a:p>
          <a:p>
            <a:pPr lvl="1"/>
            <a:r>
              <a:rPr lang="en-US" dirty="0"/>
              <a:t>Also called </a:t>
            </a:r>
            <a:r>
              <a:rPr lang="en-US" i="1" dirty="0"/>
              <a:t>graph-based protocols</a:t>
            </a:r>
          </a:p>
          <a:p>
            <a:pPr lvl="1"/>
            <a:r>
              <a:rPr lang="en-US" dirty="0"/>
              <a:t>The particular order used doesn’t matter (e.g., based on the value of some unique attribute)</a:t>
            </a:r>
          </a:p>
          <a:p>
            <a:pPr lvl="1"/>
            <a:r>
              <a:rPr lang="en-US" dirty="0"/>
              <a:t>Guarantees that there can never be a cycle in the precedence graph</a:t>
            </a:r>
          </a:p>
          <a:p>
            <a:pPr lvl="1"/>
            <a:endParaRPr lang="en-US" dirty="0"/>
          </a:p>
          <a:p>
            <a:endParaRPr lang="en-US" dirty="0"/>
          </a:p>
        </p:txBody>
      </p:sp>
    </p:spTree>
    <p:extLst>
      <p:ext uri="{BB962C8B-B14F-4D97-AF65-F5344CB8AC3E}">
        <p14:creationId xmlns:p14="http://schemas.microsoft.com/office/powerpoint/2010/main" val="3789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8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8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83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837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83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1" grpId="0" uiExpand="1"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en-US"/>
              <a:t>Preventing deadlocks</a:t>
            </a:r>
          </a:p>
        </p:txBody>
      </p:sp>
      <p:sp>
        <p:nvSpPr>
          <p:cNvPr id="698371" name="Rectangle 3"/>
          <p:cNvSpPr>
            <a:spLocks noGrp="1" noChangeArrowheads="1"/>
          </p:cNvSpPr>
          <p:nvPr>
            <p:ph idx="1"/>
          </p:nvPr>
        </p:nvSpPr>
        <p:spPr>
          <a:xfrm>
            <a:off x="504825" y="1002913"/>
            <a:ext cx="8255000" cy="5743575"/>
          </a:xfrm>
        </p:spPr>
        <p:txBody>
          <a:bodyPr/>
          <a:lstStyle/>
          <a:p>
            <a:r>
              <a:rPr lang="en-US" dirty="0">
                <a:solidFill>
                  <a:schemeClr val="tx2"/>
                </a:solidFill>
              </a:rPr>
              <a:t>Solution 3:</a:t>
            </a:r>
            <a:r>
              <a:rPr lang="en-US" dirty="0"/>
              <a:t> Use time-stamps; say T1 is older than T2</a:t>
            </a:r>
          </a:p>
          <a:p>
            <a:pPr lvl="1"/>
            <a:r>
              <a:rPr lang="en-US" i="1" dirty="0"/>
              <a:t>wait-die scheme: </a:t>
            </a:r>
            <a:r>
              <a:rPr lang="en-US" dirty="0"/>
              <a:t>T1 will wait for T2. T2 will not wait for T1; instead it will abort and restart</a:t>
            </a:r>
          </a:p>
          <a:p>
            <a:pPr lvl="2"/>
            <a:r>
              <a:rPr lang="en-US" dirty="0"/>
              <a:t>In the precedence graph, there can be an edge from old transaction to a new transaction, but never the other way</a:t>
            </a:r>
          </a:p>
          <a:p>
            <a:pPr lvl="2"/>
            <a:r>
              <a:rPr lang="en-US" dirty="0"/>
              <a:t>So there cannot be a cycle in precedence graph</a:t>
            </a:r>
          </a:p>
          <a:p>
            <a:pPr lvl="1"/>
            <a:r>
              <a:rPr lang="en-US" i="1" dirty="0"/>
              <a:t>wound-wait scheme: </a:t>
            </a:r>
            <a:r>
              <a:rPr lang="en-US" dirty="0"/>
              <a:t>T1 will </a:t>
            </a:r>
            <a:r>
              <a:rPr lang="en-US" i="1" dirty="0"/>
              <a:t>wound </a:t>
            </a:r>
            <a:r>
              <a:rPr lang="en-US" dirty="0"/>
              <a:t>T2 (force it to abort) if it needs a lock that T2 currently has; T2 will wait for T1.</a:t>
            </a:r>
          </a:p>
          <a:p>
            <a:pPr lvl="2"/>
            <a:r>
              <a:rPr lang="en-US" dirty="0"/>
              <a:t>Similar to above: edges only from newer transactions to older transactions</a:t>
            </a:r>
          </a:p>
          <a:p>
            <a:pPr lvl="1"/>
            <a:r>
              <a:rPr lang="en-US" dirty="0"/>
              <a:t>May abort more transactions that needed</a:t>
            </a:r>
          </a:p>
          <a:p>
            <a:pPr lvl="2"/>
            <a:endParaRPr lang="en-US" dirty="0"/>
          </a:p>
          <a:p>
            <a:r>
              <a:rPr lang="en-US" dirty="0">
                <a:solidFill>
                  <a:schemeClr val="tx2"/>
                </a:solidFill>
              </a:rPr>
              <a:t>Solution 4: </a:t>
            </a:r>
            <a:r>
              <a:rPr lang="en-US" dirty="0"/>
              <a:t>Timeout based	</a:t>
            </a:r>
          </a:p>
          <a:p>
            <a:pPr lvl="1"/>
            <a:r>
              <a:rPr lang="en-US" dirty="0"/>
              <a:t>Transaction waits a certain time for a lock; aborts if it doesn’t get it by then</a:t>
            </a:r>
          </a:p>
          <a:p>
            <a:pPr lvl="1"/>
            <a:r>
              <a:rPr lang="en-US" dirty="0"/>
              <a:t>As above, may lead to unnecessary restarts, but very simple to implement</a:t>
            </a:r>
          </a:p>
          <a:p>
            <a:endParaRPr lang="en-US" dirty="0"/>
          </a:p>
        </p:txBody>
      </p:sp>
    </p:spTree>
    <p:extLst>
      <p:ext uri="{BB962C8B-B14F-4D97-AF65-F5344CB8AC3E}">
        <p14:creationId xmlns:p14="http://schemas.microsoft.com/office/powerpoint/2010/main" val="372107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8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83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83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8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83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837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8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8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8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04800" y="1066800"/>
            <a:ext cx="8839200" cy="5105400"/>
          </a:xfrm>
        </p:spPr>
        <p:txBody>
          <a:bodyPr/>
          <a:lstStyle/>
          <a:p>
            <a:r>
              <a:rPr lang="en-US" sz="2400" dirty="0">
                <a:solidFill>
                  <a:srgbClr val="FF0000"/>
                </a:solidFill>
                <a:latin typeface="Calibri" charset="0"/>
              </a:rPr>
              <a:t>Shifting into discussing the internals of a DBMS </a:t>
            </a:r>
          </a:p>
          <a:p>
            <a:pPr lvl="1"/>
            <a:r>
              <a:rPr lang="en-US" sz="2000" dirty="0">
                <a:solidFill>
                  <a:srgbClr val="FF0000"/>
                </a:solidFill>
                <a:latin typeface="Calibri" charset="0"/>
              </a:rPr>
              <a:t>How data stored? How queries/transactions executed?</a:t>
            </a:r>
          </a:p>
          <a:p>
            <a:pPr lvl="1"/>
            <a:endParaRPr lang="en-US" sz="2000" dirty="0">
              <a:solidFill>
                <a:srgbClr val="FF0000"/>
              </a:solidFill>
              <a:latin typeface="Calibri" charset="0"/>
            </a:endParaRPr>
          </a:p>
          <a:p>
            <a:r>
              <a:rPr lang="en-US" sz="2400" dirty="0">
                <a:latin typeface="Calibri" charset="0"/>
              </a:rPr>
              <a:t>Some of the Topics:</a:t>
            </a:r>
          </a:p>
          <a:p>
            <a:pPr lvl="1"/>
            <a:r>
              <a:rPr lang="en-US" sz="2000" dirty="0">
                <a:latin typeface="Calibri" charset="0"/>
              </a:rPr>
              <a:t>Storage: How is data stored? Important features of the storage devices (RAM, Disks, SSDs, </a:t>
            </a:r>
            <a:r>
              <a:rPr lang="en-US" sz="2000" dirty="0" err="1">
                <a:latin typeface="Calibri" charset="0"/>
              </a:rPr>
              <a:t>etc</a:t>
            </a:r>
            <a:r>
              <a:rPr lang="en-US" sz="2000" dirty="0">
                <a:latin typeface="Calibri" charset="0"/>
              </a:rPr>
              <a:t>)</a:t>
            </a:r>
          </a:p>
          <a:p>
            <a:pPr lvl="1"/>
            <a:r>
              <a:rPr lang="en-US" sz="2000" dirty="0">
                <a:latin typeface="Calibri" charset="0"/>
              </a:rPr>
              <a:t>Tuple Organization: How are tuples laid out</a:t>
            </a:r>
          </a:p>
          <a:p>
            <a:pPr lvl="1"/>
            <a:r>
              <a:rPr lang="en-US" sz="2000" dirty="0">
                <a:latin typeface="Calibri" charset="0"/>
              </a:rPr>
              <a:t>Indexes: How to quickly find specific tuples of interest (e.g., all ‘friends’ of ‘user0’)</a:t>
            </a:r>
          </a:p>
          <a:p>
            <a:pPr lvl="1"/>
            <a:r>
              <a:rPr lang="en-US" sz="2000" dirty="0">
                <a:latin typeface="Calibri" charset="0"/>
              </a:rPr>
              <a:t>Query processing: How to execute different relational operations? How to combine them to execute an SQL query? How to do this in a parallel setting?</a:t>
            </a:r>
          </a:p>
          <a:p>
            <a:pPr lvl="1"/>
            <a:r>
              <a:rPr lang="en-US" sz="2000" dirty="0">
                <a:latin typeface="Calibri" charset="0"/>
              </a:rPr>
              <a:t>Query optimization: How to choose the best way to execute a query?</a:t>
            </a:r>
          </a:p>
          <a:p>
            <a:pPr lvl="1"/>
            <a:r>
              <a:rPr lang="en-US" sz="2000" dirty="0">
                <a:latin typeface="Calibri" charset="0"/>
              </a:rPr>
              <a:t>Transactions: How to support the ACID properties? In a distributed setting?</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Database Implementation</a:t>
            </a:r>
          </a:p>
        </p:txBody>
      </p:sp>
    </p:spTree>
    <p:extLst>
      <p:ext uri="{BB962C8B-B14F-4D97-AF65-F5344CB8AC3E}">
        <p14:creationId xmlns:p14="http://schemas.microsoft.com/office/powerpoint/2010/main" val="2751737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dirty="0"/>
              <a:t>Data Storage Options</a:t>
            </a:r>
          </a:p>
        </p:txBody>
      </p:sp>
      <p:sp>
        <p:nvSpPr>
          <p:cNvPr id="1327107" name="Rectangle 3"/>
          <p:cNvSpPr>
            <a:spLocks noGrp="1" noChangeArrowheads="1"/>
          </p:cNvSpPr>
          <p:nvPr>
            <p:ph type="body" idx="1"/>
          </p:nvPr>
        </p:nvSpPr>
        <p:spPr/>
        <p:txBody>
          <a:bodyPr/>
          <a:lstStyle/>
          <a:p>
            <a:r>
              <a:rPr lang="en-US" sz="2000" dirty="0"/>
              <a:t>Hard disks dominant form of storage for a long time</a:t>
            </a:r>
          </a:p>
          <a:p>
            <a:pPr lvl="1"/>
            <a:r>
              <a:rPr lang="en-US" sz="1800" dirty="0"/>
              <a:t>About 10ms per random access </a:t>
            </a:r>
            <a:r>
              <a:rPr lang="en-US" sz="1800" dirty="0">
                <a:sym typeface="Wingdings" pitchFamily="2" charset="2"/>
              </a:rPr>
              <a:t> at most 100 random reads per second</a:t>
            </a:r>
          </a:p>
          <a:p>
            <a:pPr lvl="1"/>
            <a:r>
              <a:rPr lang="en-US" sz="1800" dirty="0">
                <a:sym typeface="Wingdings" pitchFamily="2" charset="2"/>
              </a:rPr>
              <a:t>vs up to 500 MB/s sequential I/O</a:t>
            </a:r>
          </a:p>
          <a:p>
            <a:pPr lvl="2"/>
            <a:endParaRPr lang="en-US" sz="1600" dirty="0">
              <a:sym typeface="Wingdings" pitchFamily="2" charset="2"/>
            </a:endParaRPr>
          </a:p>
          <a:p>
            <a:r>
              <a:rPr lang="en-US" sz="2000" dirty="0">
                <a:sym typeface="Wingdings" pitchFamily="2" charset="2"/>
              </a:rPr>
              <a:t>Many traditional database design decisions driven by:</a:t>
            </a:r>
          </a:p>
          <a:p>
            <a:pPr lvl="1"/>
            <a:r>
              <a:rPr lang="en-US" sz="1800" dirty="0">
                <a:sym typeface="Wingdings" pitchFamily="2" charset="2"/>
              </a:rPr>
              <a:t>Huge volumes of data on disks + Low amounts of memory + Low-speed networks</a:t>
            </a:r>
          </a:p>
          <a:p>
            <a:pPr lvl="1"/>
            <a:r>
              <a:rPr lang="en-US" sz="1800" dirty="0">
                <a:sym typeface="Wingdings" pitchFamily="2" charset="2"/>
              </a:rPr>
              <a:t> Communication between disks and memory the main bottleneck</a:t>
            </a:r>
          </a:p>
          <a:p>
            <a:pPr lvl="2"/>
            <a:endParaRPr lang="en-US" sz="1600" dirty="0">
              <a:sym typeface="Wingdings" pitchFamily="2" charset="2"/>
            </a:endParaRPr>
          </a:p>
          <a:p>
            <a:r>
              <a:rPr lang="en-US" sz="2000" dirty="0">
                <a:sym typeface="Wingdings" pitchFamily="2" charset="2"/>
              </a:rPr>
              <a:t>Solid state drives much more common today</a:t>
            </a:r>
          </a:p>
          <a:p>
            <a:pPr lvl="1"/>
            <a:r>
              <a:rPr lang="en-US" sz="1800" dirty="0">
                <a:sym typeface="Wingdings" pitchFamily="2" charset="2"/>
              </a:rPr>
              <a:t>No seeks  Much better random reads</a:t>
            </a:r>
          </a:p>
          <a:p>
            <a:pPr lvl="1"/>
            <a:r>
              <a:rPr lang="en-US" sz="1800" dirty="0">
                <a:sym typeface="Wingdings" pitchFamily="2" charset="2"/>
              </a:rPr>
              <a:t>Writes require erasing an entire block, and rewriting it</a:t>
            </a:r>
          </a:p>
          <a:p>
            <a:pPr lvl="1"/>
            <a:r>
              <a:rPr lang="en-US" sz="1800" dirty="0">
                <a:sym typeface="Wingdings" pitchFamily="2" charset="2"/>
              </a:rPr>
              <a:t>SSDs provide a similar interface of “blocks”</a:t>
            </a:r>
          </a:p>
          <a:p>
            <a:endParaRPr lang="en-US" sz="2000" dirty="0">
              <a:sym typeface="Wingdings" pitchFamily="2" charset="2"/>
            </a:endParaRPr>
          </a:p>
          <a:p>
            <a:pPr marL="109537" indent="0">
              <a:buNone/>
            </a:pPr>
            <a:endParaRPr lang="en-US" sz="2000" dirty="0"/>
          </a:p>
        </p:txBody>
      </p:sp>
    </p:spTree>
    <p:extLst>
      <p:ext uri="{BB962C8B-B14F-4D97-AF65-F5344CB8AC3E}">
        <p14:creationId xmlns:p14="http://schemas.microsoft.com/office/powerpoint/2010/main" val="43425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71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71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710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710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2710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2710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271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Concurrency Control: </a:t>
            </a:r>
          </a:p>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Other Schemes</a:t>
            </a:r>
          </a:p>
        </p:txBody>
      </p:sp>
    </p:spTree>
    <p:extLst>
      <p:ext uri="{BB962C8B-B14F-4D97-AF65-F5344CB8AC3E}">
        <p14:creationId xmlns:p14="http://schemas.microsoft.com/office/powerpoint/2010/main" val="28065725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dirty="0"/>
              <a:t>1. Time-stamp Based</a:t>
            </a:r>
          </a:p>
        </p:txBody>
      </p:sp>
      <p:sp>
        <p:nvSpPr>
          <p:cNvPr id="693251" name="Rectangle 3"/>
          <p:cNvSpPr>
            <a:spLocks noGrp="1" noChangeArrowheads="1"/>
          </p:cNvSpPr>
          <p:nvPr>
            <p:ph idx="1"/>
          </p:nvPr>
        </p:nvSpPr>
        <p:spPr>
          <a:xfrm>
            <a:off x="557213" y="1114425"/>
            <a:ext cx="7862887" cy="5064125"/>
          </a:xfrm>
        </p:spPr>
        <p:txBody>
          <a:bodyPr/>
          <a:lstStyle/>
          <a:p>
            <a:r>
              <a:rPr lang="en-US"/>
              <a:t>Time-stamp based</a:t>
            </a:r>
          </a:p>
          <a:p>
            <a:pPr lvl="1"/>
            <a:r>
              <a:rPr lang="en-US"/>
              <a:t>Transactions are issued time-stamps when they enter the system</a:t>
            </a:r>
          </a:p>
          <a:p>
            <a:pPr lvl="1"/>
            <a:r>
              <a:rPr lang="en-US"/>
              <a:t>The time-stamps determine the </a:t>
            </a:r>
            <a:r>
              <a:rPr lang="en-US" i="1"/>
              <a:t>serializability </a:t>
            </a:r>
            <a:r>
              <a:rPr lang="en-US"/>
              <a:t>order</a:t>
            </a:r>
          </a:p>
          <a:p>
            <a:pPr lvl="1"/>
            <a:r>
              <a:rPr lang="en-US"/>
              <a:t>So if T1 entered before T2, then T1 should be before T2 in the serializability order</a:t>
            </a:r>
          </a:p>
          <a:p>
            <a:pPr lvl="1"/>
            <a:r>
              <a:rPr lang="en-US"/>
              <a:t>Say </a:t>
            </a:r>
            <a:r>
              <a:rPr lang="en-US" i="1"/>
              <a:t>timestamp(T1) &lt; timestamp(T2)</a:t>
            </a:r>
          </a:p>
          <a:p>
            <a:pPr lvl="1"/>
            <a:r>
              <a:rPr lang="en-US"/>
              <a:t>If T1 wants to read data item A</a:t>
            </a:r>
          </a:p>
          <a:p>
            <a:pPr lvl="2"/>
            <a:r>
              <a:rPr lang="en-US"/>
              <a:t>If any transaction with larger time-stamp wrote that data item, then this operation is not permitted, and T1 is </a:t>
            </a:r>
            <a:r>
              <a:rPr lang="en-US" i="1"/>
              <a:t>aborted</a:t>
            </a:r>
          </a:p>
          <a:p>
            <a:pPr lvl="1"/>
            <a:r>
              <a:rPr lang="en-US"/>
              <a:t>If T1 wants to write data item A</a:t>
            </a:r>
          </a:p>
          <a:p>
            <a:pPr lvl="2"/>
            <a:r>
              <a:rPr lang="en-US"/>
              <a:t>If a transaction with larger time-stamp already read that data item or written it, then the write is </a:t>
            </a:r>
            <a:r>
              <a:rPr lang="en-US" i="1"/>
              <a:t>rejected</a:t>
            </a:r>
            <a:r>
              <a:rPr lang="en-US"/>
              <a:t> and T1 is aborted</a:t>
            </a:r>
          </a:p>
          <a:p>
            <a:pPr lvl="1"/>
            <a:r>
              <a:rPr lang="en-US"/>
              <a:t>Aborted transaction are restarted with a new timestamp</a:t>
            </a:r>
          </a:p>
          <a:p>
            <a:pPr lvl="2"/>
            <a:r>
              <a:rPr lang="en-US"/>
              <a:t>Possibility of </a:t>
            </a:r>
            <a:r>
              <a:rPr lang="en-US" i="1"/>
              <a:t>starvation</a:t>
            </a:r>
            <a:endParaRPr lang="en-US"/>
          </a:p>
          <a:p>
            <a:endParaRPr lang="en-US"/>
          </a:p>
          <a:p>
            <a:pPr lvl="1"/>
            <a:endParaRPr lang="en-US"/>
          </a:p>
        </p:txBody>
      </p:sp>
    </p:spTree>
    <p:extLst>
      <p:ext uri="{BB962C8B-B14F-4D97-AF65-F5344CB8AC3E}">
        <p14:creationId xmlns:p14="http://schemas.microsoft.com/office/powerpoint/2010/main" val="2632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32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3251">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325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325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325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325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3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dirty="0"/>
              <a:t>1. Time-stamp Based</a:t>
            </a:r>
          </a:p>
        </p:txBody>
      </p:sp>
      <p:sp>
        <p:nvSpPr>
          <p:cNvPr id="693251" name="Rectangle 3"/>
          <p:cNvSpPr>
            <a:spLocks noGrp="1" noChangeArrowheads="1"/>
          </p:cNvSpPr>
          <p:nvPr>
            <p:ph idx="1"/>
          </p:nvPr>
        </p:nvSpPr>
        <p:spPr>
          <a:xfrm>
            <a:off x="557213" y="1114425"/>
            <a:ext cx="7862887" cy="5064125"/>
          </a:xfrm>
        </p:spPr>
        <p:txBody>
          <a:bodyPr/>
          <a:lstStyle/>
          <a:p>
            <a:r>
              <a:rPr lang="en-US" dirty="0"/>
              <a:t>Maintain for each data Q, two timestamps:</a:t>
            </a:r>
          </a:p>
          <a:p>
            <a:pPr lvl="1"/>
            <a:r>
              <a:rPr lang="en-US" dirty="0"/>
              <a:t>W-timestamp(Q): largest time-stamp of any transaction that executed Write(Q) successfully</a:t>
            </a:r>
          </a:p>
          <a:p>
            <a:pPr lvl="1"/>
            <a:r>
              <a:rPr lang="en-US" dirty="0"/>
              <a:t>R-timestamp(Q): largest time-stamp of any transaction that executed Read(Q) successfully</a:t>
            </a:r>
          </a:p>
          <a:p>
            <a:pPr lvl="1"/>
            <a:endParaRPr lang="en-US" dirty="0"/>
          </a:p>
          <a:p>
            <a:r>
              <a:rPr lang="en-US" dirty="0"/>
              <a:t>Suppose </a:t>
            </a:r>
            <a:r>
              <a:rPr lang="en-US" dirty="0" err="1"/>
              <a:t>Ti</a:t>
            </a:r>
            <a:r>
              <a:rPr lang="en-US" dirty="0"/>
              <a:t> wants to read(Q):</a:t>
            </a:r>
          </a:p>
          <a:p>
            <a:pPr lvl="1"/>
            <a:r>
              <a:rPr lang="en-US" dirty="0"/>
              <a:t>If TS(</a:t>
            </a:r>
            <a:r>
              <a:rPr lang="en-US" dirty="0" err="1"/>
              <a:t>T_i</a:t>
            </a:r>
            <a:r>
              <a:rPr lang="en-US" dirty="0"/>
              <a:t>) &lt; W-Timestamp(Q): Reject the operation and roll back </a:t>
            </a:r>
            <a:r>
              <a:rPr lang="en-US" dirty="0" err="1"/>
              <a:t>T_i</a:t>
            </a:r>
            <a:endParaRPr lang="en-US" dirty="0"/>
          </a:p>
          <a:p>
            <a:pPr lvl="1"/>
            <a:r>
              <a:rPr lang="en-US" dirty="0"/>
              <a:t>Otherwise, allow the operation and modify:</a:t>
            </a:r>
          </a:p>
          <a:p>
            <a:pPr lvl="2"/>
            <a:r>
              <a:rPr lang="en-US" dirty="0"/>
              <a:t>R-timestamp(Q) = max(R-timestamp(Q)), TS(</a:t>
            </a:r>
            <a:r>
              <a:rPr lang="en-US" dirty="0" err="1"/>
              <a:t>T_i</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26272046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dirty="0"/>
              <a:t>1. Time-stamp Based</a:t>
            </a:r>
          </a:p>
        </p:txBody>
      </p:sp>
      <p:sp>
        <p:nvSpPr>
          <p:cNvPr id="693251" name="Rectangle 3"/>
          <p:cNvSpPr>
            <a:spLocks noGrp="1" noChangeArrowheads="1"/>
          </p:cNvSpPr>
          <p:nvPr>
            <p:ph idx="1"/>
          </p:nvPr>
        </p:nvSpPr>
        <p:spPr>
          <a:xfrm>
            <a:off x="557213" y="1114425"/>
            <a:ext cx="7862887" cy="5064125"/>
          </a:xfrm>
        </p:spPr>
        <p:txBody>
          <a:bodyPr/>
          <a:lstStyle/>
          <a:p>
            <a:r>
              <a:rPr lang="en-US" dirty="0"/>
              <a:t>Maintain for each data Q, two timestamps:</a:t>
            </a:r>
          </a:p>
          <a:p>
            <a:pPr lvl="1"/>
            <a:r>
              <a:rPr lang="en-US" dirty="0"/>
              <a:t>W-timestamp(Q): largest time-stamp of any transaction that executed Write(Q) successfully</a:t>
            </a:r>
          </a:p>
          <a:p>
            <a:pPr lvl="1"/>
            <a:r>
              <a:rPr lang="en-US" dirty="0"/>
              <a:t>R-timestamp(Q): largest time-stamp of any transaction that executed Read(Q) successfully</a:t>
            </a:r>
          </a:p>
          <a:p>
            <a:pPr lvl="1"/>
            <a:endParaRPr lang="en-US" dirty="0"/>
          </a:p>
          <a:p>
            <a:r>
              <a:rPr lang="en-US" dirty="0"/>
              <a:t>Suppose </a:t>
            </a:r>
            <a:r>
              <a:rPr lang="en-US" dirty="0" err="1"/>
              <a:t>Ti</a:t>
            </a:r>
            <a:r>
              <a:rPr lang="en-US" dirty="0"/>
              <a:t> wants to write(Q):</a:t>
            </a:r>
          </a:p>
          <a:p>
            <a:endParaRPr lang="en-US" altLang="en-US" sz="400" dirty="0"/>
          </a:p>
          <a:p>
            <a:pPr marL="457200" lvl="1" indent="0">
              <a:spcBef>
                <a:spcPts val="0"/>
              </a:spcBef>
              <a:buNone/>
            </a:pPr>
            <a:r>
              <a:rPr lang="en-US" altLang="en-US" dirty="0">
                <a:solidFill>
                  <a:srgbClr val="FF9900"/>
                </a:solidFill>
              </a:rPr>
              <a:t>1.</a:t>
            </a:r>
            <a:r>
              <a:rPr lang="en-US" altLang="en-US" dirty="0"/>
              <a:t>   If TS(</a:t>
            </a:r>
            <a:r>
              <a:rPr lang="en-US" altLang="en-US" i="1" dirty="0" err="1"/>
              <a:t>T</a:t>
            </a:r>
            <a:r>
              <a:rPr lang="en-US" altLang="en-US" i="1" baseline="-25000" dirty="0" err="1"/>
              <a:t>i</a:t>
            </a:r>
            <a:r>
              <a:rPr lang="en-US" altLang="en-US" dirty="0"/>
              <a:t>) &lt; R-timestamp(</a:t>
            </a:r>
            <a:r>
              <a:rPr lang="en-US" altLang="en-US" i="1" dirty="0"/>
              <a:t>Q</a:t>
            </a:r>
            <a:r>
              <a:rPr lang="en-US" altLang="en-US" dirty="0"/>
              <a:t>): reject the write and roll back </a:t>
            </a:r>
            <a:r>
              <a:rPr lang="en-US" altLang="en-US" dirty="0" err="1"/>
              <a:t>T_i</a:t>
            </a:r>
            <a:endParaRPr lang="en-US" altLang="en-US" dirty="0"/>
          </a:p>
          <a:p>
            <a:pPr marL="857250" lvl="2" indent="0">
              <a:buNone/>
            </a:pPr>
            <a:endParaRPr lang="en-US" altLang="en-US" sz="400" dirty="0"/>
          </a:p>
          <a:p>
            <a:pPr lvl="2">
              <a:buFont typeface="Wingdings" panose="05000000000000000000" pitchFamily="2" charset="2"/>
              <a:buChar char="Ø"/>
            </a:pPr>
            <a:endParaRPr lang="en-US" altLang="en-US" sz="400" dirty="0"/>
          </a:p>
          <a:p>
            <a:pPr marL="457200" lvl="1" indent="0">
              <a:spcBef>
                <a:spcPts val="0"/>
              </a:spcBef>
              <a:buNone/>
            </a:pPr>
            <a:r>
              <a:rPr lang="en-US" altLang="en-US" dirty="0">
                <a:solidFill>
                  <a:srgbClr val="FF9900"/>
                </a:solidFill>
              </a:rPr>
              <a:t>2.</a:t>
            </a:r>
            <a:r>
              <a:rPr lang="en-US" altLang="en-US" dirty="0"/>
              <a:t>   If TS(</a:t>
            </a:r>
            <a:r>
              <a:rPr lang="en-US" altLang="en-US" i="1" dirty="0" err="1"/>
              <a:t>T</a:t>
            </a:r>
            <a:r>
              <a:rPr lang="en-US" altLang="en-US" i="1" baseline="-25000" dirty="0" err="1"/>
              <a:t>i</a:t>
            </a:r>
            <a:r>
              <a:rPr lang="en-US" altLang="en-US" dirty="0"/>
              <a:t>) &lt; W-timestamp(</a:t>
            </a:r>
            <a:r>
              <a:rPr lang="en-US" altLang="en-US" i="1" dirty="0"/>
              <a:t>Q</a:t>
            </a:r>
            <a:r>
              <a:rPr lang="en-US" altLang="en-US" dirty="0"/>
              <a:t>), then </a:t>
            </a:r>
            <a:r>
              <a:rPr lang="en-US" altLang="en-US" i="1" dirty="0" err="1"/>
              <a:t>T</a:t>
            </a:r>
            <a:r>
              <a:rPr lang="en-US" altLang="en-US" i="1" baseline="-25000" dirty="0" err="1"/>
              <a:t>i</a:t>
            </a:r>
            <a:r>
              <a:rPr lang="en-US" altLang="en-US" dirty="0"/>
              <a:t> is attempting to write an </a:t>
            </a:r>
          </a:p>
          <a:p>
            <a:pPr marL="457200" lvl="1" indent="0">
              <a:spcBef>
                <a:spcPts val="0"/>
              </a:spcBef>
              <a:buNone/>
            </a:pPr>
            <a:r>
              <a:rPr lang="en-US" altLang="en-US" dirty="0"/>
              <a:t>      obsolete value of </a:t>
            </a:r>
            <a:r>
              <a:rPr lang="en-US" altLang="en-US" i="1" dirty="0"/>
              <a:t>Q</a:t>
            </a:r>
            <a:r>
              <a:rPr lang="en-US" altLang="en-US" dirty="0"/>
              <a:t>. </a:t>
            </a:r>
          </a:p>
          <a:p>
            <a:pPr lvl="2">
              <a:buFont typeface="Wingdings" panose="05000000000000000000" pitchFamily="2" charset="2"/>
              <a:buChar char="Ø"/>
            </a:pPr>
            <a:r>
              <a:rPr lang="en-US" altLang="en-US" dirty="0"/>
              <a:t>Hence, this </a:t>
            </a:r>
            <a:r>
              <a:rPr lang="en-US" altLang="en-US" b="1" dirty="0"/>
              <a:t>write</a:t>
            </a:r>
            <a:r>
              <a:rPr lang="en-US" altLang="en-US" dirty="0"/>
              <a:t> operation is rejected, and </a:t>
            </a:r>
            <a:r>
              <a:rPr lang="en-US" altLang="en-US" i="1" dirty="0" err="1"/>
              <a:t>T</a:t>
            </a:r>
            <a:r>
              <a:rPr lang="en-US" altLang="en-US" i="1" baseline="-25000" dirty="0" err="1"/>
              <a:t>i</a:t>
            </a:r>
            <a:r>
              <a:rPr lang="en-US" altLang="en-US" dirty="0"/>
              <a:t> is rolled back.</a:t>
            </a:r>
          </a:p>
          <a:p>
            <a:pPr lvl="2">
              <a:buFont typeface="Wingdings" panose="05000000000000000000" pitchFamily="2" charset="2"/>
              <a:buChar char="Ø"/>
            </a:pPr>
            <a:endParaRPr lang="en-US" altLang="en-US" sz="400" dirty="0"/>
          </a:p>
          <a:p>
            <a:pPr marL="457200" lvl="1" indent="0">
              <a:spcBef>
                <a:spcPts val="0"/>
              </a:spcBef>
              <a:buNone/>
            </a:pPr>
            <a:r>
              <a:rPr lang="en-US" altLang="en-US" dirty="0">
                <a:solidFill>
                  <a:srgbClr val="FF9900"/>
                </a:solidFill>
              </a:rPr>
              <a:t>3.   </a:t>
            </a:r>
            <a:r>
              <a:rPr lang="en-US" altLang="en-US" dirty="0"/>
              <a:t>Otherwise, execute </a:t>
            </a:r>
            <a:r>
              <a:rPr lang="en-US" altLang="en-US" b="1" dirty="0"/>
              <a:t>write</a:t>
            </a:r>
            <a:r>
              <a:rPr lang="en-US" altLang="en-US" dirty="0"/>
              <a:t>, and W-timestamp(</a:t>
            </a:r>
            <a:r>
              <a:rPr lang="en-US" altLang="en-US" i="1" dirty="0"/>
              <a:t>Q</a:t>
            </a:r>
            <a:r>
              <a:rPr lang="en-US" altLang="en-US" dirty="0"/>
              <a:t>) is set to TS(</a:t>
            </a:r>
            <a:r>
              <a:rPr lang="en-US" altLang="en-US" i="1" dirty="0" err="1"/>
              <a:t>T</a:t>
            </a:r>
            <a:r>
              <a:rPr lang="en-US" altLang="en-US" i="1" baseline="-25000" dirty="0" err="1"/>
              <a:t>i</a:t>
            </a:r>
            <a:r>
              <a:rPr lang="en-US" altLang="en-US" dirty="0"/>
              <a:t>).</a:t>
            </a:r>
          </a:p>
          <a:p>
            <a:endParaRPr lang="en-US" dirty="0"/>
          </a:p>
          <a:p>
            <a:endParaRPr lang="en-US" dirty="0"/>
          </a:p>
        </p:txBody>
      </p:sp>
    </p:spTree>
    <p:extLst>
      <p:ext uri="{BB962C8B-B14F-4D97-AF65-F5344CB8AC3E}">
        <p14:creationId xmlns:p14="http://schemas.microsoft.com/office/powerpoint/2010/main" val="28043535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1. Example of Schedule Under TSO</a:t>
            </a:r>
          </a:p>
        </p:txBody>
      </p:sp>
      <p:sp>
        <p:nvSpPr>
          <p:cNvPr id="3" name="Content Placeholder 2">
            <a:extLst>
              <a:ext uri="{FF2B5EF4-FFF2-40B4-BE49-F238E27FC236}">
                <a16:creationId xmlns:a16="http://schemas.microsoft.com/office/drawing/2014/main" id="{DE05A45C-0C9F-4734-AF8F-80113999B8A5}"/>
              </a:ext>
            </a:extLst>
          </p:cNvPr>
          <p:cNvSpPr>
            <a:spLocks noGrp="1"/>
          </p:cNvSpPr>
          <p:nvPr>
            <p:ph idx="1"/>
          </p:nvPr>
        </p:nvSpPr>
        <p:spPr>
          <a:xfrm>
            <a:off x="709200" y="4526790"/>
            <a:ext cx="3213150" cy="1400383"/>
          </a:xfrm>
        </p:spPr>
        <p:txBody>
          <a:bodyPr/>
          <a:lstStyle/>
          <a:p>
            <a:r>
              <a:rPr lang="en-IN" dirty="0"/>
              <a:t>How about this one,</a:t>
            </a:r>
            <a:br>
              <a:rPr lang="en-IN" dirty="0"/>
            </a:br>
            <a:r>
              <a:rPr lang="en-IN" dirty="0"/>
              <a:t>where initially</a:t>
            </a:r>
            <a:br>
              <a:rPr lang="en-IN" dirty="0"/>
            </a:br>
            <a:r>
              <a:rPr lang="en-IN" sz="1800" dirty="0"/>
              <a:t>    R-TS(Q)=W-TS(Q)=0</a:t>
            </a:r>
            <a:endParaRPr lang="en-IN" dirty="0"/>
          </a:p>
        </p:txBody>
      </p:sp>
      <p:pic>
        <p:nvPicPr>
          <p:cNvPr id="5" name="Graphic 4">
            <a:extLst>
              <a:ext uri="{FF2B5EF4-FFF2-40B4-BE49-F238E27FC236}">
                <a16:creationId xmlns:a16="http://schemas.microsoft.com/office/drawing/2014/main" id="{6F5AD600-8A16-4092-A0DB-DD46A355E3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4918" y="904570"/>
            <a:ext cx="3316287" cy="3446055"/>
          </a:xfrm>
          <a:prstGeom prst="rect">
            <a:avLst/>
          </a:prstGeom>
        </p:spPr>
      </p:pic>
      <p:sp>
        <p:nvSpPr>
          <p:cNvPr id="6" name="TextBox 5">
            <a:extLst>
              <a:ext uri="{FF2B5EF4-FFF2-40B4-BE49-F238E27FC236}">
                <a16:creationId xmlns:a16="http://schemas.microsoft.com/office/drawing/2014/main" id="{82BCE418-54EA-4B97-8980-C10ED5282181}"/>
              </a:ext>
            </a:extLst>
          </p:cNvPr>
          <p:cNvSpPr txBox="1"/>
          <p:nvPr/>
        </p:nvSpPr>
        <p:spPr>
          <a:xfrm>
            <a:off x="1082768" y="1530357"/>
            <a:ext cx="3282894" cy="14003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Assume that initially: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    R-TS(A) = W-TS(A)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    R-TS(B) = W-TS(B)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Assume TS(T</a:t>
            </a:r>
            <a:r>
              <a:rPr kumimoji="0" lang="en-IN" sz="1700" b="0" i="0" u="none" strike="noStrike" kern="1200" cap="none" spc="0" normalizeH="0" baseline="-25000" noProof="0" dirty="0">
                <a:ln>
                  <a:noFill/>
                </a:ln>
                <a:solidFill>
                  <a:srgbClr val="000000"/>
                </a:solidFill>
                <a:effectLst/>
                <a:uLnTx/>
                <a:uFillTx/>
                <a:latin typeface="Helvetica" charset="0"/>
                <a:ea typeface="+mn-ea"/>
                <a:cs typeface="+mn-cs"/>
              </a:rPr>
              <a:t>25</a:t>
            </a: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 = 25 and         </a:t>
            </a:r>
            <a:br>
              <a:rPr kumimoji="0" lang="en-IN" sz="1700" b="0" i="0" u="none" strike="noStrike" kern="1200" cap="none" spc="0" normalizeH="0" baseline="0" noProof="0" dirty="0">
                <a:ln>
                  <a:noFill/>
                </a:ln>
                <a:solidFill>
                  <a:srgbClr val="000000"/>
                </a:solidFill>
                <a:effectLst/>
                <a:uLnTx/>
                <a:uFillTx/>
                <a:latin typeface="Helvetica" charset="0"/>
                <a:ea typeface="+mn-ea"/>
                <a:cs typeface="+mn-cs"/>
              </a:rPr>
            </a:b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              TS(T</a:t>
            </a:r>
            <a:r>
              <a:rPr kumimoji="0" lang="en-IN" sz="1700" b="0" i="0" u="none" strike="noStrike" kern="1200" cap="none" spc="0" normalizeH="0" baseline="-25000" noProof="0" dirty="0">
                <a:ln>
                  <a:noFill/>
                </a:ln>
                <a:solidFill>
                  <a:srgbClr val="000000"/>
                </a:solidFill>
                <a:effectLst/>
                <a:uLnTx/>
                <a:uFillTx/>
                <a:latin typeface="Helvetica" charset="0"/>
                <a:ea typeface="+mn-ea"/>
                <a:cs typeface="+mn-cs"/>
              </a:rPr>
              <a:t>26</a:t>
            </a:r>
            <a:r>
              <a:rPr kumimoji="0" lang="en-IN" sz="1700" b="0" i="0" u="none" strike="noStrike" kern="1200" cap="none" spc="0" normalizeH="0" baseline="0" noProof="0" dirty="0">
                <a:ln>
                  <a:noFill/>
                </a:ln>
                <a:solidFill>
                  <a:srgbClr val="000000"/>
                </a:solidFill>
                <a:effectLst/>
                <a:uLnTx/>
                <a:uFillTx/>
                <a:latin typeface="Helvetica" charset="0"/>
                <a:ea typeface="+mn-ea"/>
                <a:cs typeface="+mn-cs"/>
              </a:rPr>
              <a:t>) = 26</a:t>
            </a:r>
          </a:p>
        </p:txBody>
      </p:sp>
      <p:pic>
        <p:nvPicPr>
          <p:cNvPr id="8" name="Graphic 7">
            <a:extLst>
              <a:ext uri="{FF2B5EF4-FFF2-40B4-BE49-F238E27FC236}">
                <a16:creationId xmlns:a16="http://schemas.microsoft.com/office/drawing/2014/main" id="{13DFD7B6-0D9F-40E0-A0EB-4D4FA9A163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0649" y="4397188"/>
            <a:ext cx="2359837" cy="1670940"/>
          </a:xfrm>
          <a:prstGeom prst="rect">
            <a:avLst/>
          </a:prstGeom>
        </p:spPr>
      </p:pic>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639192" y="1110116"/>
            <a:ext cx="4167758" cy="63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342900" marR="0" lvl="0" indent="-342900" algn="l" defTabSz="9144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IN" sz="1700" b="0" i="0" u="none" strike="noStrike" kern="0" cap="none" spc="0" normalizeH="0" baseline="0" noProof="0" dirty="0">
                <a:ln>
                  <a:noFill/>
                </a:ln>
                <a:solidFill>
                  <a:srgbClr val="000000"/>
                </a:solidFill>
                <a:effectLst/>
                <a:uLnTx/>
                <a:uFillTx/>
                <a:latin typeface="Helvetica"/>
                <a:ea typeface="MS PGothic" charset="0"/>
              </a:rPr>
              <a:t>Is this schedule valid under TSO?</a:t>
            </a:r>
          </a:p>
        </p:txBody>
      </p:sp>
    </p:spTree>
    <p:extLst>
      <p:ext uri="{BB962C8B-B14F-4D97-AF65-F5344CB8AC3E}">
        <p14:creationId xmlns:p14="http://schemas.microsoft.com/office/powerpoint/2010/main" val="30105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(1)</a:t>
            </a:r>
          </a:p>
        </p:txBody>
      </p:sp>
      <p:pic>
        <p:nvPicPr>
          <p:cNvPr id="7" name="Picture 6">
            <a:extLst>
              <a:ext uri="{FF2B5EF4-FFF2-40B4-BE49-F238E27FC236}">
                <a16:creationId xmlns:a16="http://schemas.microsoft.com/office/drawing/2014/main" id="{6CC9F301-1DBA-01A2-8854-B17C5D1C4FFF}"/>
              </a:ext>
            </a:extLst>
          </p:cNvPr>
          <p:cNvPicPr>
            <a:picLocks noChangeAspect="1"/>
          </p:cNvPicPr>
          <p:nvPr/>
        </p:nvPicPr>
        <p:blipFill>
          <a:blip r:embed="rId2"/>
          <a:stretch>
            <a:fillRect/>
          </a:stretch>
        </p:blipFill>
        <p:spPr>
          <a:xfrm>
            <a:off x="4038600" y="1078953"/>
            <a:ext cx="4860925" cy="5588547"/>
          </a:xfrm>
          <a:prstGeom prst="rect">
            <a:avLst/>
          </a:prstGeom>
        </p:spPr>
      </p:pic>
      <p:sp>
        <p:nvSpPr>
          <p:cNvPr id="10" name="TextBox 9">
            <a:extLst>
              <a:ext uri="{FF2B5EF4-FFF2-40B4-BE49-F238E27FC236}">
                <a16:creationId xmlns:a16="http://schemas.microsoft.com/office/drawing/2014/main" id="{D10C430C-20B4-5F1D-CBB7-72A0440C5FA3}"/>
              </a:ext>
            </a:extLst>
          </p:cNvPr>
          <p:cNvSpPr txBox="1"/>
          <p:nvPr/>
        </p:nvSpPr>
        <p:spPr>
          <a:xfrm>
            <a:off x="76200" y="1676400"/>
            <a:ext cx="3449132" cy="2308324"/>
          </a:xfrm>
          <a:prstGeom prst="rect">
            <a:avLst/>
          </a:prstGeom>
          <a:noFill/>
        </p:spPr>
        <p:txBody>
          <a:bodyPr wrap="square" rtlCol="0">
            <a:spAutoFit/>
          </a:bodyPr>
          <a:lstStyle/>
          <a:p>
            <a:pPr algn="l"/>
            <a:r>
              <a:rPr lang="en-US" b="0" i="0" u="none" strike="noStrike" dirty="0">
                <a:solidFill>
                  <a:srgbClr val="191919"/>
                </a:solidFill>
                <a:effectLst/>
                <a:highlight>
                  <a:srgbClr val="F9F9F9"/>
                </a:highlight>
                <a:latin typeface="Noto Sans" panose="020B0502040504020204" pitchFamily="34" charset="0"/>
              </a:rPr>
              <a:t>Consider 5 transactions with timestamp order: T1, T2, T3, T4, T5 (i.e., T1 was the first transaction, </a:t>
            </a:r>
            <a:r>
              <a:rPr lang="en-US" b="0" i="0" u="none" strike="noStrike" dirty="0" err="1">
                <a:solidFill>
                  <a:srgbClr val="191919"/>
                </a:solidFill>
                <a:effectLst/>
                <a:highlight>
                  <a:srgbClr val="F9F9F9"/>
                </a:highlight>
                <a:latin typeface="Noto Sans" panose="020B0502040504020204" pitchFamily="34" charset="0"/>
              </a:rPr>
              <a:t>etc</a:t>
            </a:r>
            <a:r>
              <a:rPr lang="en-US" b="0" i="0" u="none" strike="noStrike" dirty="0">
                <a:solidFill>
                  <a:srgbClr val="191919"/>
                </a:solidFill>
                <a:effectLst/>
                <a:highlight>
                  <a:srgbClr val="F9F9F9"/>
                </a:highlight>
                <a:latin typeface="Noto Sans" panose="020B0502040504020204" pitchFamily="34" charset="0"/>
              </a:rPr>
              <a:t>).</a:t>
            </a:r>
          </a:p>
          <a:p>
            <a:pPr algn="l"/>
            <a:endParaRPr lang="en-US" dirty="0">
              <a:solidFill>
                <a:srgbClr val="191919"/>
              </a:solidFill>
              <a:highlight>
                <a:srgbClr val="F9F9F9"/>
              </a:highlight>
              <a:latin typeface="Noto Sans" panose="020B0502040504020204" pitchFamily="34" charset="0"/>
            </a:endParaRPr>
          </a:p>
          <a:p>
            <a:pPr algn="l"/>
            <a:r>
              <a:rPr lang="en-US" b="0" i="0" u="none" strike="noStrike" dirty="0">
                <a:solidFill>
                  <a:srgbClr val="191919"/>
                </a:solidFill>
                <a:effectLst/>
                <a:highlight>
                  <a:srgbClr val="F9F9F9"/>
                </a:highlight>
                <a:latin typeface="Noto Sans" panose="020B0502040504020204" pitchFamily="34" charset="0"/>
              </a:rPr>
              <a:t>Which transactions would be forced to abort? Answer for each one independently.</a:t>
            </a:r>
            <a:endParaRPr lang="en-US" dirty="0"/>
          </a:p>
        </p:txBody>
      </p:sp>
    </p:spTree>
    <p:extLst>
      <p:ext uri="{BB962C8B-B14F-4D97-AF65-F5344CB8AC3E}">
        <p14:creationId xmlns:p14="http://schemas.microsoft.com/office/powerpoint/2010/main" val="30816384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1. Another Example</a:t>
            </a:r>
          </a:p>
        </p:txBody>
      </p:sp>
      <p:sp>
        <p:nvSpPr>
          <p:cNvPr id="694275" name="Rectangle 3"/>
          <p:cNvSpPr>
            <a:spLocks noGrp="1" noChangeArrowheads="1"/>
          </p:cNvSpPr>
          <p:nvPr>
            <p:ph idx="1"/>
          </p:nvPr>
        </p:nvSpPr>
        <p:spPr>
          <a:xfrm>
            <a:off x="326680" y="800100"/>
            <a:ext cx="7848600" cy="4876800"/>
          </a:xfrm>
        </p:spPr>
        <p:txBody>
          <a:bodyPr/>
          <a:lstStyle/>
          <a:p>
            <a:pPr lvl="1"/>
            <a:r>
              <a:rPr lang="en-US" dirty="0"/>
              <a:t>Example</a:t>
            </a:r>
          </a:p>
          <a:p>
            <a:pPr lvl="1"/>
            <a:endParaRPr lang="en-US" dirty="0"/>
          </a:p>
        </p:txBody>
      </p:sp>
      <p:pic>
        <p:nvPicPr>
          <p:cNvPr id="31" name="Picture 6">
            <a:extLst>
              <a:ext uri="{FF2B5EF4-FFF2-40B4-BE49-F238E27FC236}">
                <a16:creationId xmlns:a16="http://schemas.microsoft.com/office/drawing/2014/main" id="{9DDCC9D1-9217-6E44-9D84-CBCF72B0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720" y="1292225"/>
            <a:ext cx="7032280" cy="524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6859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a:xfrm>
            <a:off x="571500" y="0"/>
            <a:ext cx="8077200" cy="857023"/>
          </a:xfrm>
        </p:spPr>
        <p:txBody>
          <a:bodyPr/>
          <a:lstStyle/>
          <a:p>
            <a:r>
              <a:rPr lang="en-US" sz="2800" dirty="0"/>
              <a:t>2. Optimistic Concurrency Control</a:t>
            </a:r>
          </a:p>
        </p:txBody>
      </p:sp>
      <p:sp>
        <p:nvSpPr>
          <p:cNvPr id="696323" name="Rectangle 3"/>
          <p:cNvSpPr>
            <a:spLocks noGrp="1" noChangeArrowheads="1"/>
          </p:cNvSpPr>
          <p:nvPr>
            <p:ph idx="1"/>
          </p:nvPr>
        </p:nvSpPr>
        <p:spPr>
          <a:xfrm>
            <a:off x="571500" y="1114425"/>
            <a:ext cx="8226425" cy="4876800"/>
          </a:xfrm>
        </p:spPr>
        <p:txBody>
          <a:bodyPr/>
          <a:lstStyle/>
          <a:p>
            <a:r>
              <a:rPr lang="en-US" dirty="0"/>
              <a:t>Optimistic concurrency control</a:t>
            </a:r>
          </a:p>
          <a:p>
            <a:pPr lvl="1"/>
            <a:r>
              <a:rPr lang="en-US" dirty="0"/>
              <a:t>Also called validation-based </a:t>
            </a:r>
          </a:p>
          <a:p>
            <a:pPr lvl="1"/>
            <a:endParaRPr lang="en-US" dirty="0"/>
          </a:p>
          <a:p>
            <a:pPr lvl="1"/>
            <a:r>
              <a:rPr lang="en-US" dirty="0"/>
              <a:t>Intuition </a:t>
            </a:r>
          </a:p>
          <a:p>
            <a:pPr lvl="2"/>
            <a:r>
              <a:rPr lang="en-US" dirty="0"/>
              <a:t>Let the transactions execute as they wish</a:t>
            </a:r>
          </a:p>
          <a:p>
            <a:pPr lvl="2"/>
            <a:r>
              <a:rPr lang="en-US" dirty="0"/>
              <a:t>At the very end when they are about to commit, check if there might be any problems/conflicts </a:t>
            </a:r>
            <a:r>
              <a:rPr lang="en-US" dirty="0" err="1"/>
              <a:t>etc</a:t>
            </a:r>
            <a:endParaRPr lang="en-US" dirty="0"/>
          </a:p>
          <a:p>
            <a:pPr lvl="3"/>
            <a:r>
              <a:rPr lang="en-US" dirty="0"/>
              <a:t>If no, let it commit</a:t>
            </a:r>
          </a:p>
          <a:p>
            <a:pPr lvl="3"/>
            <a:r>
              <a:rPr lang="en-US" dirty="0"/>
              <a:t>If yes, abort and restart</a:t>
            </a:r>
          </a:p>
          <a:p>
            <a:pPr lvl="3"/>
            <a:endParaRPr lang="en-US" dirty="0"/>
          </a:p>
          <a:p>
            <a:pPr lvl="1"/>
            <a:r>
              <a:rPr lang="en-US" dirty="0"/>
              <a:t>Optimistic: The hope is that there won’t be too many problems/aborts</a:t>
            </a:r>
          </a:p>
          <a:p>
            <a:pPr lvl="1"/>
            <a:endParaRPr lang="en-US" dirty="0"/>
          </a:p>
        </p:txBody>
      </p:sp>
    </p:spTree>
    <p:extLst>
      <p:ext uri="{BB962C8B-B14F-4D97-AF65-F5344CB8AC3E}">
        <p14:creationId xmlns:p14="http://schemas.microsoft.com/office/powerpoint/2010/main" val="20886600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body" idx="4294967295"/>
          </p:nvPr>
        </p:nvSpPr>
        <p:spPr>
          <a:xfrm>
            <a:off x="814388" y="1408045"/>
            <a:ext cx="7661275" cy="4089400"/>
          </a:xfrm>
          <a:noFill/>
        </p:spPr>
        <p:txBody>
          <a:bodyPr/>
          <a:lstStyle/>
          <a:p>
            <a:r>
              <a:rPr lang="en-US" dirty="0">
                <a:latin typeface="Helvetica" charset="0"/>
              </a:rPr>
              <a:t>Each transaction T</a:t>
            </a:r>
            <a:r>
              <a:rPr lang="en-US" baseline="-25000" dirty="0">
                <a:latin typeface="Helvetica" charset="0"/>
              </a:rPr>
              <a:t>i</a:t>
            </a:r>
            <a:r>
              <a:rPr lang="en-US" dirty="0">
                <a:latin typeface="Helvetica" charset="0"/>
              </a:rPr>
              <a:t> has 3 timestamps</a:t>
            </a:r>
          </a:p>
          <a:p>
            <a:pPr lvl="1"/>
            <a:r>
              <a:rPr lang="en-US" dirty="0">
                <a:latin typeface="Helvetica" charset="0"/>
                <a:ea typeface="ＭＳ Ｐゴシック" charset="0"/>
              </a:rPr>
              <a:t>Start(T</a:t>
            </a:r>
            <a:r>
              <a:rPr lang="en-US" baseline="-25000" dirty="0">
                <a:latin typeface="Helvetica" charset="0"/>
                <a:ea typeface="ＭＳ Ｐゴシック" charset="0"/>
              </a:rPr>
              <a:t>i</a:t>
            </a:r>
            <a:r>
              <a:rPr lang="en-US" dirty="0">
                <a:latin typeface="Helvetica" charset="0"/>
                <a:ea typeface="ＭＳ Ｐゴシック" charset="0"/>
              </a:rPr>
              <a:t>) : the time when T</a:t>
            </a:r>
            <a:r>
              <a:rPr lang="en-US" baseline="-25000" dirty="0">
                <a:latin typeface="Helvetica" charset="0"/>
                <a:ea typeface="ＭＳ Ｐゴシック" charset="0"/>
              </a:rPr>
              <a:t>i</a:t>
            </a:r>
            <a:r>
              <a:rPr lang="en-US" dirty="0">
                <a:latin typeface="Helvetica" charset="0"/>
                <a:ea typeface="ＭＳ Ｐゴシック" charset="0"/>
              </a:rPr>
              <a:t> started its execution</a:t>
            </a:r>
          </a:p>
          <a:p>
            <a:pPr lvl="1"/>
            <a:r>
              <a:rPr lang="en-US" dirty="0">
                <a:latin typeface="Helvetica" charset="0"/>
                <a:ea typeface="ＭＳ Ｐゴシック" charset="0"/>
              </a:rPr>
              <a:t>Validation(T</a:t>
            </a:r>
            <a:r>
              <a:rPr lang="en-US" baseline="-25000" dirty="0">
                <a:latin typeface="Helvetica" charset="0"/>
                <a:ea typeface="ＭＳ Ｐゴシック" charset="0"/>
              </a:rPr>
              <a:t>i</a:t>
            </a:r>
            <a:r>
              <a:rPr lang="en-US" dirty="0">
                <a:latin typeface="Helvetica" charset="0"/>
                <a:ea typeface="ＭＳ Ｐゴシック" charset="0"/>
              </a:rPr>
              <a:t>): the time when T</a:t>
            </a:r>
            <a:r>
              <a:rPr lang="en-US" baseline="-25000" dirty="0">
                <a:latin typeface="Helvetica" charset="0"/>
                <a:ea typeface="ＭＳ Ｐゴシック" charset="0"/>
              </a:rPr>
              <a:t>i</a:t>
            </a:r>
            <a:r>
              <a:rPr lang="en-US" dirty="0">
                <a:latin typeface="Helvetica" charset="0"/>
                <a:ea typeface="ＭＳ Ｐゴシック" charset="0"/>
              </a:rPr>
              <a:t> entered its validation phase</a:t>
            </a:r>
          </a:p>
          <a:p>
            <a:pPr lvl="1"/>
            <a:r>
              <a:rPr lang="en-US" dirty="0">
                <a:latin typeface="Helvetica" charset="0"/>
                <a:ea typeface="ＭＳ Ｐゴシック" charset="0"/>
              </a:rPr>
              <a:t>Finish(T</a:t>
            </a:r>
            <a:r>
              <a:rPr lang="en-US" baseline="-25000" dirty="0">
                <a:latin typeface="Helvetica" charset="0"/>
                <a:ea typeface="ＭＳ Ｐゴシック" charset="0"/>
              </a:rPr>
              <a:t>i</a:t>
            </a:r>
            <a:r>
              <a:rPr lang="en-US" dirty="0">
                <a:latin typeface="Helvetica" charset="0"/>
                <a:ea typeface="ＭＳ Ｐゴシック" charset="0"/>
              </a:rPr>
              <a:t>) : the time when T</a:t>
            </a:r>
            <a:r>
              <a:rPr lang="en-US" baseline="-25000" dirty="0">
                <a:latin typeface="Helvetica" charset="0"/>
                <a:ea typeface="ＭＳ Ｐゴシック" charset="0"/>
              </a:rPr>
              <a:t>i</a:t>
            </a:r>
            <a:r>
              <a:rPr lang="en-US" dirty="0">
                <a:latin typeface="Helvetica" charset="0"/>
                <a:ea typeface="ＭＳ Ｐゴシック" charset="0"/>
              </a:rPr>
              <a:t> finished its write phase</a:t>
            </a:r>
          </a:p>
          <a:p>
            <a:pPr lvl="1"/>
            <a:endParaRPr lang="en-US" dirty="0">
              <a:latin typeface="Helvetica" charset="0"/>
              <a:ea typeface="ＭＳ Ｐゴシック" charset="0"/>
            </a:endParaRPr>
          </a:p>
          <a:p>
            <a:r>
              <a:rPr lang="en-US" dirty="0" err="1">
                <a:latin typeface="Helvetica" charset="0"/>
              </a:rPr>
              <a:t>Serializability</a:t>
            </a:r>
            <a:r>
              <a:rPr lang="en-US" dirty="0">
                <a:latin typeface="Helvetica" charset="0"/>
              </a:rPr>
              <a:t> order is determined by timestamp given at validation time,  to increase concurrency. </a:t>
            </a:r>
          </a:p>
          <a:p>
            <a:pPr lvl="1"/>
            <a:r>
              <a:rPr lang="en-US" dirty="0">
                <a:latin typeface="Helvetica" charset="0"/>
                <a:ea typeface="ＭＳ Ｐゴシック" charset="0"/>
              </a:rPr>
              <a:t>Thus TS(T</a:t>
            </a:r>
            <a:r>
              <a:rPr lang="en-US" baseline="-25000" dirty="0">
                <a:latin typeface="Helvetica" charset="0"/>
                <a:ea typeface="ＭＳ Ｐゴシック" charset="0"/>
              </a:rPr>
              <a:t>i</a:t>
            </a:r>
            <a:r>
              <a:rPr lang="en-US" dirty="0">
                <a:latin typeface="Helvetica" charset="0"/>
                <a:ea typeface="ＭＳ Ｐゴシック" charset="0"/>
              </a:rPr>
              <a:t>) is given the value of Validation(</a:t>
            </a:r>
            <a:r>
              <a:rPr lang="en-US" dirty="0" err="1">
                <a:latin typeface="Helvetica" charset="0"/>
                <a:ea typeface="ＭＳ Ｐゴシック" charset="0"/>
              </a:rPr>
              <a:t>T</a:t>
            </a:r>
            <a:r>
              <a:rPr lang="en-US" baseline="-25000" dirty="0" err="1">
                <a:latin typeface="Helvetica" charset="0"/>
                <a:ea typeface="ＭＳ Ｐゴシック" charset="0"/>
              </a:rPr>
              <a:t>i</a:t>
            </a:r>
            <a:r>
              <a:rPr lang="en-US" dirty="0">
                <a:latin typeface="Helvetica" charset="0"/>
                <a:ea typeface="ＭＳ Ｐゴシック" charset="0"/>
              </a:rPr>
              <a:t>).</a:t>
            </a:r>
          </a:p>
          <a:p>
            <a:pPr lvl="1"/>
            <a:endParaRPr lang="en-US" dirty="0">
              <a:latin typeface="Helvetica" charset="0"/>
              <a:ea typeface="ＭＳ Ｐゴシック" charset="0"/>
            </a:endParaRPr>
          </a:p>
          <a:p>
            <a:r>
              <a:rPr lang="en-US" dirty="0">
                <a:latin typeface="Helvetica" charset="0"/>
              </a:rPr>
              <a:t>This protocol is useful and gives greater degree of concurrency if probability of conflicts is low. </a:t>
            </a:r>
          </a:p>
          <a:p>
            <a:pPr lvl="1"/>
            <a:r>
              <a:rPr lang="en-US" dirty="0">
                <a:latin typeface="Helvetica" charset="0"/>
                <a:ea typeface="ＭＳ Ｐゴシック" charset="0"/>
              </a:rPr>
              <a:t>because the </a:t>
            </a:r>
            <a:r>
              <a:rPr lang="en-US" dirty="0" err="1">
                <a:latin typeface="Helvetica" charset="0"/>
                <a:ea typeface="ＭＳ Ｐゴシック" charset="0"/>
              </a:rPr>
              <a:t>serializability</a:t>
            </a:r>
            <a:r>
              <a:rPr lang="en-US" dirty="0">
                <a:latin typeface="Helvetica" charset="0"/>
                <a:ea typeface="ＭＳ Ｐゴシック" charset="0"/>
              </a:rPr>
              <a:t> order is not pre-decided, and</a:t>
            </a:r>
          </a:p>
          <a:p>
            <a:pPr lvl="1"/>
            <a:r>
              <a:rPr lang="en-US" dirty="0">
                <a:latin typeface="Helvetica" charset="0"/>
                <a:ea typeface="ＭＳ Ｐゴシック" charset="0"/>
              </a:rPr>
              <a:t>relatively few transactions will have to be rolled back.</a:t>
            </a:r>
          </a:p>
        </p:txBody>
      </p:sp>
      <p:sp>
        <p:nvSpPr>
          <p:cNvPr id="6" name="Rectangle 2"/>
          <p:cNvSpPr>
            <a:spLocks noGrp="1" noChangeArrowheads="1"/>
          </p:cNvSpPr>
          <p:nvPr>
            <p:ph type="title"/>
          </p:nvPr>
        </p:nvSpPr>
        <p:spPr>
          <a:xfrm>
            <a:off x="533400" y="0"/>
            <a:ext cx="8077200" cy="857023"/>
          </a:xfrm>
        </p:spPr>
        <p:txBody>
          <a:bodyPr/>
          <a:lstStyle/>
          <a:p>
            <a:r>
              <a:rPr lang="en-US" sz="2800" dirty="0"/>
              <a:t>2. Optimistic Concurrency Control</a:t>
            </a:r>
          </a:p>
        </p:txBody>
      </p:sp>
    </p:spTree>
    <p:extLst>
      <p:ext uri="{BB962C8B-B14F-4D97-AF65-F5344CB8AC3E}">
        <p14:creationId xmlns:p14="http://schemas.microsoft.com/office/powerpoint/2010/main" val="368700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1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13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13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3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3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3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3400" y="113402"/>
            <a:ext cx="8077200" cy="609600"/>
          </a:xfrm>
        </p:spPr>
        <p:txBody>
          <a:bodyPr/>
          <a:lstStyle/>
          <a:p>
            <a:pPr>
              <a:defRPr/>
            </a:pPr>
            <a:r>
              <a:rPr lang="en-US" sz="2400" dirty="0"/>
              <a:t>2. Optimistic Concurrency Control</a:t>
            </a:r>
            <a:endParaRPr lang="en-US" sz="2400" i="1" baseline="-25000" dirty="0">
              <a:latin typeface="Helvetica" charset="0"/>
            </a:endParaRPr>
          </a:p>
        </p:txBody>
      </p:sp>
      <p:sp>
        <p:nvSpPr>
          <p:cNvPr id="54275" name="Rectangle 3"/>
          <p:cNvSpPr>
            <a:spLocks noGrp="1" noChangeArrowheads="1"/>
          </p:cNvSpPr>
          <p:nvPr>
            <p:ph type="body" idx="4294967295"/>
          </p:nvPr>
        </p:nvSpPr>
        <p:spPr>
          <a:xfrm>
            <a:off x="814388" y="1093788"/>
            <a:ext cx="7661275" cy="4856162"/>
          </a:xfrm>
        </p:spPr>
        <p:txBody>
          <a:bodyPr/>
          <a:lstStyle/>
          <a:p>
            <a:r>
              <a:rPr lang="en-US">
                <a:latin typeface="Helvetica" charset="0"/>
              </a:rPr>
              <a:t>If for all </a:t>
            </a:r>
            <a:r>
              <a:rPr lang="en-US" i="1">
                <a:latin typeface="Helvetica" charset="0"/>
              </a:rPr>
              <a:t>T</a:t>
            </a:r>
            <a:r>
              <a:rPr lang="en-US" i="1" baseline="-25000">
                <a:latin typeface="Helvetica" charset="0"/>
              </a:rPr>
              <a:t>i</a:t>
            </a:r>
            <a:r>
              <a:rPr lang="en-US">
                <a:latin typeface="Helvetica" charset="0"/>
              </a:rPr>
              <a:t> with TS (</a:t>
            </a:r>
            <a:r>
              <a:rPr lang="en-US" i="1">
                <a:latin typeface="Helvetica" charset="0"/>
              </a:rPr>
              <a:t>T</a:t>
            </a:r>
            <a:r>
              <a:rPr lang="en-US" i="1" baseline="-25000">
                <a:latin typeface="Helvetica" charset="0"/>
              </a:rPr>
              <a:t>i</a:t>
            </a:r>
            <a:r>
              <a:rPr lang="en-US">
                <a:latin typeface="Helvetica" charset="0"/>
              </a:rPr>
              <a:t>) &lt; TS (</a:t>
            </a:r>
            <a:r>
              <a:rPr lang="en-US" i="1">
                <a:latin typeface="Helvetica" charset="0"/>
              </a:rPr>
              <a:t>T</a:t>
            </a:r>
            <a:r>
              <a:rPr lang="en-US" i="1" baseline="-25000">
                <a:latin typeface="Helvetica" charset="0"/>
              </a:rPr>
              <a:t>j</a:t>
            </a:r>
            <a:r>
              <a:rPr lang="en-US">
                <a:latin typeface="Helvetica" charset="0"/>
              </a:rPr>
              <a:t>) either one of the following condition holds:</a:t>
            </a:r>
          </a:p>
          <a:p>
            <a:pPr marL="800100" lvl="1" indent="-342900"/>
            <a:r>
              <a:rPr lang="en-US" b="1">
                <a:latin typeface="Helvetica" charset="0"/>
                <a:ea typeface="ＭＳ Ｐゴシック" charset="0"/>
              </a:rPr>
              <a:t>finish</a:t>
            </a:r>
            <a:r>
              <a:rPr lang="en-US">
                <a:latin typeface="Helvetica" charset="0"/>
                <a:ea typeface="ＭＳ Ｐゴシック" charset="0"/>
              </a:rPr>
              <a:t>(</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&lt; </a:t>
            </a:r>
            <a:r>
              <a:rPr lang="en-US" b="1">
                <a:latin typeface="Helvetica" charset="0"/>
                <a:ea typeface="ＭＳ Ｐゴシック" charset="0"/>
              </a:rPr>
              <a:t>start</a:t>
            </a:r>
            <a:r>
              <a:rPr lang="en-US">
                <a:latin typeface="Helvetica" charset="0"/>
                <a:ea typeface="ＭＳ Ｐゴシック" charset="0"/>
              </a:rPr>
              <a:t>(</a:t>
            </a:r>
            <a:r>
              <a:rPr lang="en-US" i="1">
                <a:latin typeface="Helvetica" charset="0"/>
                <a:ea typeface="ＭＳ Ｐゴシック" charset="0"/>
              </a:rPr>
              <a:t>T</a:t>
            </a:r>
            <a:r>
              <a:rPr lang="en-US" i="1" baseline="-25000">
                <a:latin typeface="Helvetica" charset="0"/>
                <a:ea typeface="ＭＳ Ｐゴシック" charset="0"/>
              </a:rPr>
              <a:t>j</a:t>
            </a:r>
            <a:r>
              <a:rPr lang="en-US">
                <a:latin typeface="Helvetica" charset="0"/>
                <a:ea typeface="ＭＳ Ｐゴシック" charset="0"/>
              </a:rPr>
              <a:t>) </a:t>
            </a:r>
          </a:p>
          <a:p>
            <a:pPr marL="800100" lvl="1" indent="-342900"/>
            <a:r>
              <a:rPr lang="en-US" b="1">
                <a:latin typeface="Helvetica" charset="0"/>
                <a:ea typeface="ＭＳ Ｐゴシック" charset="0"/>
              </a:rPr>
              <a:t>start</a:t>
            </a:r>
            <a:r>
              <a:rPr lang="en-US">
                <a:latin typeface="Helvetica" charset="0"/>
                <a:ea typeface="ＭＳ Ｐゴシック" charset="0"/>
              </a:rPr>
              <a:t>(</a:t>
            </a:r>
            <a:r>
              <a:rPr lang="en-US" i="1">
                <a:latin typeface="Helvetica" charset="0"/>
                <a:ea typeface="ＭＳ Ｐゴシック" charset="0"/>
              </a:rPr>
              <a:t>T</a:t>
            </a:r>
            <a:r>
              <a:rPr lang="en-US" i="1" baseline="-25000">
                <a:latin typeface="Helvetica" charset="0"/>
                <a:ea typeface="ＭＳ Ｐゴシック" charset="0"/>
              </a:rPr>
              <a:t>j</a:t>
            </a:r>
            <a:r>
              <a:rPr lang="en-US">
                <a:latin typeface="Helvetica" charset="0"/>
                <a:ea typeface="ＭＳ Ｐゴシック" charset="0"/>
              </a:rPr>
              <a:t>) &lt; </a:t>
            </a:r>
            <a:r>
              <a:rPr lang="en-US" b="1">
                <a:latin typeface="Helvetica" charset="0"/>
                <a:ea typeface="ＭＳ Ｐゴシック" charset="0"/>
              </a:rPr>
              <a:t>finish</a:t>
            </a:r>
            <a:r>
              <a:rPr lang="en-US">
                <a:latin typeface="Helvetica" charset="0"/>
                <a:ea typeface="ＭＳ Ｐゴシック" charset="0"/>
              </a:rPr>
              <a:t>(</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&lt; </a:t>
            </a:r>
            <a:r>
              <a:rPr lang="en-US" b="1">
                <a:latin typeface="Helvetica" charset="0"/>
                <a:ea typeface="ＭＳ Ｐゴシック" charset="0"/>
              </a:rPr>
              <a:t>validation</a:t>
            </a:r>
            <a:r>
              <a:rPr lang="en-US">
                <a:latin typeface="Helvetica" charset="0"/>
                <a:ea typeface="ＭＳ Ｐゴシック" charset="0"/>
              </a:rPr>
              <a:t>(</a:t>
            </a:r>
            <a:r>
              <a:rPr lang="en-US" i="1">
                <a:latin typeface="Helvetica" charset="0"/>
                <a:ea typeface="ＭＳ Ｐゴシック" charset="0"/>
              </a:rPr>
              <a:t>T</a:t>
            </a:r>
            <a:r>
              <a:rPr lang="en-US" i="1" baseline="-25000">
                <a:latin typeface="Helvetica" charset="0"/>
                <a:ea typeface="ＭＳ Ｐゴシック" charset="0"/>
              </a:rPr>
              <a:t>j</a:t>
            </a:r>
            <a:r>
              <a:rPr lang="en-US">
                <a:latin typeface="Helvetica" charset="0"/>
                <a:ea typeface="ＭＳ Ｐゴシック" charset="0"/>
              </a:rPr>
              <a:t>) </a:t>
            </a:r>
            <a:r>
              <a:rPr lang="en-US" b="1">
                <a:latin typeface="Helvetica" charset="0"/>
                <a:ea typeface="ＭＳ Ｐゴシック" charset="0"/>
              </a:rPr>
              <a:t>and </a:t>
            </a:r>
            <a:r>
              <a:rPr lang="en-US">
                <a:latin typeface="Helvetica" charset="0"/>
                <a:ea typeface="ＭＳ Ｐゴシック" charset="0"/>
              </a:rPr>
              <a:t>the set of data items written by </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does not intersect with the set of data items read by </a:t>
            </a:r>
            <a:r>
              <a:rPr lang="en-US" i="1">
                <a:latin typeface="Helvetica" charset="0"/>
                <a:ea typeface="ＭＳ Ｐゴシック" charset="0"/>
              </a:rPr>
              <a:t>T</a:t>
            </a:r>
            <a:r>
              <a:rPr lang="en-US" i="1" baseline="-25000">
                <a:latin typeface="Helvetica" charset="0"/>
                <a:ea typeface="ＭＳ Ｐゴシック" charset="0"/>
              </a:rPr>
              <a:t>j</a:t>
            </a:r>
            <a:r>
              <a:rPr lang="en-US">
                <a:latin typeface="Helvetica" charset="0"/>
                <a:ea typeface="ＭＳ Ｐゴシック" charset="0"/>
              </a:rPr>
              <a:t>.  </a:t>
            </a:r>
          </a:p>
          <a:p>
            <a:pPr>
              <a:buFont typeface="Monotype Sorts" charset="0"/>
              <a:buNone/>
            </a:pPr>
            <a:r>
              <a:rPr lang="en-US">
                <a:latin typeface="Helvetica" charset="0"/>
              </a:rPr>
              <a:t>     then validation succeeds and </a:t>
            </a:r>
            <a:r>
              <a:rPr lang="en-US" i="1">
                <a:latin typeface="Helvetica" charset="0"/>
              </a:rPr>
              <a:t>T</a:t>
            </a:r>
            <a:r>
              <a:rPr lang="en-US" i="1" baseline="-25000">
                <a:latin typeface="Helvetica" charset="0"/>
              </a:rPr>
              <a:t>j</a:t>
            </a:r>
            <a:r>
              <a:rPr lang="en-US">
                <a:latin typeface="Helvetica" charset="0"/>
              </a:rPr>
              <a:t> can be committed.  Otherwise, validation fails and </a:t>
            </a:r>
            <a:r>
              <a:rPr lang="en-US" i="1">
                <a:latin typeface="Helvetica" charset="0"/>
              </a:rPr>
              <a:t>T</a:t>
            </a:r>
            <a:r>
              <a:rPr lang="en-US" i="1" baseline="-25000">
                <a:latin typeface="Helvetica" charset="0"/>
              </a:rPr>
              <a:t>j</a:t>
            </a:r>
            <a:r>
              <a:rPr lang="en-US">
                <a:latin typeface="Helvetica" charset="0"/>
              </a:rPr>
              <a:t> is aborted.</a:t>
            </a:r>
          </a:p>
          <a:p>
            <a:r>
              <a:rPr lang="en-US" i="1">
                <a:latin typeface="Helvetica" charset="0"/>
              </a:rPr>
              <a:t>Justification</a:t>
            </a:r>
            <a:r>
              <a:rPr lang="en-US">
                <a:latin typeface="Helvetica" charset="0"/>
              </a:rPr>
              <a:t>:  Either the first condition is satisfied, and there is no overlapped execution, or the second condition is satisfied and</a:t>
            </a:r>
          </a:p>
          <a:p>
            <a:pPr marL="800100" lvl="1" indent="-342900">
              <a:buFont typeface="Monotype Sorts" charset="0"/>
              <a:buChar char="n"/>
            </a:pPr>
            <a:r>
              <a:rPr lang="en-US">
                <a:latin typeface="Helvetica" charset="0"/>
                <a:ea typeface="ＭＳ Ｐゴシック" charset="0"/>
              </a:rPr>
              <a:t>the writes of </a:t>
            </a:r>
            <a:r>
              <a:rPr lang="en-US" i="1">
                <a:latin typeface="Helvetica" charset="0"/>
                <a:ea typeface="ＭＳ Ｐゴシック" charset="0"/>
              </a:rPr>
              <a:t>T</a:t>
            </a:r>
            <a:r>
              <a:rPr lang="en-US" i="1" baseline="-25000">
                <a:latin typeface="Helvetica" charset="0"/>
                <a:ea typeface="ＭＳ Ｐゴシック" charset="0"/>
              </a:rPr>
              <a:t>j</a:t>
            </a:r>
            <a:r>
              <a:rPr lang="en-US" i="1">
                <a:latin typeface="Helvetica" charset="0"/>
                <a:ea typeface="ＭＳ Ｐゴシック" charset="0"/>
              </a:rPr>
              <a:t> </a:t>
            </a:r>
            <a:r>
              <a:rPr lang="en-US">
                <a:latin typeface="Helvetica" charset="0"/>
                <a:ea typeface="ＭＳ Ｐゴシック" charset="0"/>
              </a:rPr>
              <a:t>do not affect reads of </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since they occur after </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has finished its reads.</a:t>
            </a:r>
          </a:p>
          <a:p>
            <a:pPr marL="800100" lvl="1" indent="-342900">
              <a:buFont typeface="Monotype Sorts" charset="0"/>
              <a:buChar char="n"/>
            </a:pPr>
            <a:r>
              <a:rPr lang="en-US">
                <a:latin typeface="Helvetica" charset="0"/>
                <a:ea typeface="ＭＳ Ｐゴシック" charset="0"/>
              </a:rPr>
              <a:t>the writes of </a:t>
            </a:r>
            <a:r>
              <a:rPr lang="en-US" i="1">
                <a:latin typeface="Helvetica" charset="0"/>
                <a:ea typeface="ＭＳ Ｐゴシック" charset="0"/>
              </a:rPr>
              <a:t>T</a:t>
            </a:r>
            <a:r>
              <a:rPr lang="en-US" i="1" baseline="-25000">
                <a:latin typeface="Helvetica" charset="0"/>
                <a:ea typeface="ＭＳ Ｐゴシック" charset="0"/>
              </a:rPr>
              <a:t>i</a:t>
            </a:r>
            <a:r>
              <a:rPr lang="en-US">
                <a:latin typeface="Helvetica" charset="0"/>
                <a:ea typeface="ＭＳ Ｐゴシック" charset="0"/>
              </a:rPr>
              <a:t> do not affect reads of </a:t>
            </a:r>
            <a:r>
              <a:rPr lang="en-US" i="1">
                <a:latin typeface="Helvetica" charset="0"/>
                <a:ea typeface="ＭＳ Ｐゴシック" charset="0"/>
              </a:rPr>
              <a:t>T</a:t>
            </a:r>
            <a:r>
              <a:rPr lang="en-US" i="1" baseline="-25000">
                <a:latin typeface="Helvetica" charset="0"/>
                <a:ea typeface="ＭＳ Ｐゴシック" charset="0"/>
              </a:rPr>
              <a:t>j</a:t>
            </a:r>
            <a:r>
              <a:rPr lang="en-US">
                <a:latin typeface="Helvetica" charset="0"/>
                <a:ea typeface="ＭＳ Ｐゴシック" charset="0"/>
              </a:rPr>
              <a:t> since </a:t>
            </a:r>
            <a:r>
              <a:rPr lang="en-US" i="1">
                <a:latin typeface="Helvetica" charset="0"/>
                <a:ea typeface="ＭＳ Ｐゴシック" charset="0"/>
              </a:rPr>
              <a:t>T</a:t>
            </a:r>
            <a:r>
              <a:rPr lang="en-US" i="1" baseline="-25000">
                <a:latin typeface="Helvetica" charset="0"/>
                <a:ea typeface="ＭＳ Ｐゴシック" charset="0"/>
              </a:rPr>
              <a:t>j</a:t>
            </a:r>
            <a:r>
              <a:rPr lang="en-US" i="1">
                <a:latin typeface="Helvetica" charset="0"/>
                <a:ea typeface="ＭＳ Ｐゴシック" charset="0"/>
              </a:rPr>
              <a:t> </a:t>
            </a:r>
            <a:r>
              <a:rPr lang="en-US">
                <a:latin typeface="Helvetica" charset="0"/>
                <a:ea typeface="ＭＳ Ｐゴシック" charset="0"/>
              </a:rPr>
              <a:t>does not read  any item written by </a:t>
            </a:r>
            <a:r>
              <a:rPr lang="en-US" i="1">
                <a:latin typeface="Helvetica" charset="0"/>
                <a:ea typeface="ＭＳ Ｐゴシック" charset="0"/>
              </a:rPr>
              <a:t>T</a:t>
            </a:r>
            <a:r>
              <a:rPr lang="en-US" i="1" baseline="-25000">
                <a:latin typeface="Helvetica" charset="0"/>
                <a:ea typeface="ＭＳ Ｐゴシック" charset="0"/>
              </a:rPr>
              <a:t>i</a:t>
            </a:r>
            <a:r>
              <a:rPr lang="en-US" i="1">
                <a:latin typeface="Helvetica" charset="0"/>
                <a:ea typeface="ＭＳ Ｐゴシック" charset="0"/>
              </a:rPr>
              <a:t>.</a:t>
            </a:r>
            <a:endParaRPr lang="en-US">
              <a:latin typeface="Helvetica" charset="0"/>
              <a:ea typeface="ＭＳ Ｐゴシック" charset="0"/>
            </a:endParaRPr>
          </a:p>
        </p:txBody>
      </p:sp>
    </p:spTree>
    <p:extLst>
      <p:ext uri="{BB962C8B-B14F-4D97-AF65-F5344CB8AC3E}">
        <p14:creationId xmlns:p14="http://schemas.microsoft.com/office/powerpoint/2010/main" val="999797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2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dirty="0"/>
              <a:t>Microprocessors Evolution</a:t>
            </a:r>
          </a:p>
        </p:txBody>
      </p:sp>
      <p:pic>
        <p:nvPicPr>
          <p:cNvPr id="1026" name="Picture 2">
            <a:extLst>
              <a:ext uri="{FF2B5EF4-FFF2-40B4-BE49-F238E27FC236}">
                <a16:creationId xmlns:a16="http://schemas.microsoft.com/office/drawing/2014/main" id="{AB43633C-6D41-192A-92AC-6CC8F622F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43063"/>
            <a:ext cx="8229600" cy="52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106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12713"/>
            <a:ext cx="8077200" cy="609600"/>
          </a:xfrm>
        </p:spPr>
        <p:txBody>
          <a:bodyPr/>
          <a:lstStyle/>
          <a:p>
            <a:pPr>
              <a:defRPr/>
            </a:pPr>
            <a:r>
              <a:rPr lang="en-US" sz="2400" dirty="0"/>
              <a:t>2. Optimistic Concurrency Control</a:t>
            </a:r>
            <a:endParaRPr lang="en-US" sz="2400" dirty="0">
              <a:latin typeface="Helvetica" charset="0"/>
            </a:endParaRPr>
          </a:p>
        </p:txBody>
      </p:sp>
      <p:sp>
        <p:nvSpPr>
          <p:cNvPr id="95234" name="Rectangle 3"/>
          <p:cNvSpPr>
            <a:spLocks noGrp="1" noChangeArrowheads="1"/>
          </p:cNvSpPr>
          <p:nvPr>
            <p:ph type="body" idx="4294967295"/>
          </p:nvPr>
        </p:nvSpPr>
        <p:spPr>
          <a:xfrm>
            <a:off x="825500" y="1079500"/>
            <a:ext cx="7848600" cy="4876800"/>
          </a:xfrm>
        </p:spPr>
        <p:txBody>
          <a:bodyPr/>
          <a:lstStyle/>
          <a:p>
            <a:r>
              <a:rPr lang="en-US">
                <a:latin typeface="Helvetica" charset="0"/>
              </a:rPr>
              <a:t>Example of schedule produced using validation</a:t>
            </a:r>
          </a:p>
        </p:txBody>
      </p:sp>
      <p:pic>
        <p:nvPicPr>
          <p:cNvPr id="95235" name="Picture 13"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1858963"/>
            <a:ext cx="2944813" cy="296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057865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12713"/>
            <a:ext cx="8077200" cy="609600"/>
          </a:xfrm>
        </p:spPr>
        <p:txBody>
          <a:bodyPr/>
          <a:lstStyle/>
          <a:p>
            <a:pPr>
              <a:defRPr/>
            </a:pPr>
            <a:r>
              <a:rPr lang="en-US" sz="2400" dirty="0"/>
              <a:t>Example (2)</a:t>
            </a:r>
            <a:endParaRPr lang="en-US" sz="2400" dirty="0">
              <a:latin typeface="Helvetica" charset="0"/>
            </a:endParaRPr>
          </a:p>
        </p:txBody>
      </p:sp>
      <p:pic>
        <p:nvPicPr>
          <p:cNvPr id="4" name="Picture 3">
            <a:extLst>
              <a:ext uri="{FF2B5EF4-FFF2-40B4-BE49-F238E27FC236}">
                <a16:creationId xmlns:a16="http://schemas.microsoft.com/office/drawing/2014/main" id="{58E45679-3C34-7FA0-B5E4-50D520F398BD}"/>
              </a:ext>
            </a:extLst>
          </p:cNvPr>
          <p:cNvPicPr>
            <a:picLocks noChangeAspect="1"/>
          </p:cNvPicPr>
          <p:nvPr/>
        </p:nvPicPr>
        <p:blipFill>
          <a:blip r:embed="rId3"/>
          <a:stretch>
            <a:fillRect/>
          </a:stretch>
        </p:blipFill>
        <p:spPr>
          <a:xfrm>
            <a:off x="506604" y="3124200"/>
            <a:ext cx="7772400" cy="3314530"/>
          </a:xfrm>
          <a:prstGeom prst="rect">
            <a:avLst/>
          </a:prstGeom>
        </p:spPr>
      </p:pic>
      <p:sp>
        <p:nvSpPr>
          <p:cNvPr id="5" name="TextBox 4">
            <a:extLst>
              <a:ext uri="{FF2B5EF4-FFF2-40B4-BE49-F238E27FC236}">
                <a16:creationId xmlns:a16="http://schemas.microsoft.com/office/drawing/2014/main" id="{1534DA2D-5A00-5A7B-0F47-56829706F047}"/>
              </a:ext>
            </a:extLst>
          </p:cNvPr>
          <p:cNvSpPr txBox="1"/>
          <p:nvPr/>
        </p:nvSpPr>
        <p:spPr>
          <a:xfrm>
            <a:off x="0" y="1143000"/>
            <a:ext cx="8077200" cy="1200329"/>
          </a:xfrm>
          <a:prstGeom prst="rect">
            <a:avLst/>
          </a:prstGeom>
          <a:noFill/>
        </p:spPr>
        <p:txBody>
          <a:bodyPr wrap="square" rtlCol="0">
            <a:spAutoFit/>
          </a:bodyPr>
          <a:lstStyle/>
          <a:p>
            <a:pPr algn="l"/>
            <a:r>
              <a:rPr lang="en-US" sz="1800" dirty="0">
                <a:effectLst/>
                <a:latin typeface="NimbusRomNo9L"/>
              </a:rPr>
              <a:t>Explain what checks would be made in each of the validation steps (in order), and whether the validation step succeeds or fails (assume the decisions made for the earlier validate steps, if any, hold). </a:t>
            </a:r>
            <a:endParaRPr lang="en-US" dirty="0"/>
          </a:p>
          <a:p>
            <a:pPr algn="l"/>
            <a:r>
              <a:rPr lang="en-US" dirty="0"/>
              <a:t> </a:t>
            </a:r>
          </a:p>
        </p:txBody>
      </p:sp>
    </p:spTree>
    <p:extLst>
      <p:ext uri="{BB962C8B-B14F-4D97-AF65-F5344CB8AC3E}">
        <p14:creationId xmlns:p14="http://schemas.microsoft.com/office/powerpoint/2010/main" val="31220257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12713"/>
            <a:ext cx="8077200" cy="609600"/>
          </a:xfrm>
        </p:spPr>
        <p:txBody>
          <a:bodyPr/>
          <a:lstStyle/>
          <a:p>
            <a:pPr>
              <a:defRPr/>
            </a:pPr>
            <a:r>
              <a:rPr lang="en-US" sz="2400" dirty="0"/>
              <a:t>Example (3)</a:t>
            </a:r>
            <a:endParaRPr lang="en-US" sz="2400" dirty="0">
              <a:latin typeface="Helvetica" charset="0"/>
            </a:endParaRPr>
          </a:p>
        </p:txBody>
      </p:sp>
      <p:pic>
        <p:nvPicPr>
          <p:cNvPr id="2" name="Picture 1">
            <a:extLst>
              <a:ext uri="{FF2B5EF4-FFF2-40B4-BE49-F238E27FC236}">
                <a16:creationId xmlns:a16="http://schemas.microsoft.com/office/drawing/2014/main" id="{E9E0D4F4-99D2-042E-9206-58B4CC88FA94}"/>
              </a:ext>
            </a:extLst>
          </p:cNvPr>
          <p:cNvPicPr>
            <a:picLocks noChangeAspect="1"/>
          </p:cNvPicPr>
          <p:nvPr/>
        </p:nvPicPr>
        <p:blipFill>
          <a:blip r:embed="rId3"/>
          <a:stretch>
            <a:fillRect/>
          </a:stretch>
        </p:blipFill>
        <p:spPr>
          <a:xfrm>
            <a:off x="4114800" y="914400"/>
            <a:ext cx="4950559" cy="5701259"/>
          </a:xfrm>
          <a:prstGeom prst="rect">
            <a:avLst/>
          </a:prstGeom>
        </p:spPr>
      </p:pic>
      <p:sp>
        <p:nvSpPr>
          <p:cNvPr id="3" name="TextBox 2">
            <a:extLst>
              <a:ext uri="{FF2B5EF4-FFF2-40B4-BE49-F238E27FC236}">
                <a16:creationId xmlns:a16="http://schemas.microsoft.com/office/drawing/2014/main" id="{3C32B390-E398-9951-D1B4-64BA843A9474}"/>
              </a:ext>
            </a:extLst>
          </p:cNvPr>
          <p:cNvSpPr txBox="1"/>
          <p:nvPr/>
        </p:nvSpPr>
        <p:spPr>
          <a:xfrm>
            <a:off x="0" y="2133600"/>
            <a:ext cx="3429000" cy="2031325"/>
          </a:xfrm>
          <a:prstGeom prst="rect">
            <a:avLst/>
          </a:prstGeom>
          <a:noFill/>
        </p:spPr>
        <p:txBody>
          <a:bodyPr wrap="square" rtlCol="0">
            <a:spAutoFit/>
          </a:bodyPr>
          <a:lstStyle/>
          <a:p>
            <a:pPr algn="l"/>
            <a:r>
              <a:rPr lang="en-US" sz="1400" b="0" i="0" u="none" strike="noStrike" dirty="0">
                <a:solidFill>
                  <a:srgbClr val="191919"/>
                </a:solidFill>
                <a:effectLst/>
                <a:highlight>
                  <a:srgbClr val="F9F9F9"/>
                </a:highlight>
                <a:latin typeface="Noto Sans" panose="020B0502040504020204" pitchFamily="34" charset="0"/>
              </a:rPr>
              <a:t>Which of the transactions will successfully pass the validation?</a:t>
            </a:r>
          </a:p>
          <a:p>
            <a:pPr algn="l"/>
            <a:r>
              <a:rPr lang="en-US" sz="1400" b="0" i="0" u="none" strike="noStrike" dirty="0">
                <a:solidFill>
                  <a:srgbClr val="191919"/>
                </a:solidFill>
                <a:effectLst/>
                <a:highlight>
                  <a:srgbClr val="F9F9F9"/>
                </a:highlight>
                <a:latin typeface="Noto Sans" panose="020B0502040504020204" pitchFamily="34" charset="0"/>
              </a:rPr>
              <a:t> </a:t>
            </a:r>
          </a:p>
          <a:p>
            <a:pPr algn="l"/>
            <a:r>
              <a:rPr lang="en-US" sz="1400" b="0" i="0" u="none" strike="noStrike" dirty="0">
                <a:solidFill>
                  <a:srgbClr val="191919"/>
                </a:solidFill>
                <a:effectLst/>
                <a:highlight>
                  <a:srgbClr val="F9F9F9"/>
                </a:highlight>
                <a:latin typeface="Noto Sans" panose="020B0502040504020204" pitchFamily="34" charset="0"/>
              </a:rPr>
              <a:t>Answer for each transaction in isolation -- i.e., assume all other transactions are successful (and </a:t>
            </a:r>
            <a:r>
              <a:rPr lang="en-US" sz="1400" dirty="0"/>
              <a:t>finish</a:t>
            </a:r>
            <a:r>
              <a:rPr lang="en-US" sz="1400" b="0" i="0" u="none" strike="noStrike" dirty="0">
                <a:solidFill>
                  <a:srgbClr val="191919"/>
                </a:solidFill>
                <a:effectLst/>
                <a:highlight>
                  <a:srgbClr val="F9F9F9"/>
                </a:highlight>
                <a:latin typeface="Noto Sans" panose="020B0502040504020204" pitchFamily="34" charset="0"/>
              </a:rPr>
              <a:t> at the same time as </a:t>
            </a:r>
            <a:r>
              <a:rPr lang="en-US" sz="1400" dirty="0"/>
              <a:t>validate</a:t>
            </a:r>
            <a:r>
              <a:rPr lang="en-US" sz="1400" b="0" i="0" u="none" strike="noStrike" dirty="0">
                <a:solidFill>
                  <a:srgbClr val="191919"/>
                </a:solidFill>
                <a:effectLst/>
                <a:highlight>
                  <a:srgbClr val="F9F9F9"/>
                </a:highlight>
                <a:latin typeface="Noto Sans" panose="020B0502040504020204" pitchFamily="34" charset="0"/>
              </a:rPr>
              <a:t>) when deciding whether any specific transaction will validate or not.</a:t>
            </a:r>
            <a:endParaRPr lang="en-US" sz="1400" dirty="0"/>
          </a:p>
        </p:txBody>
      </p:sp>
    </p:spTree>
    <p:extLst>
      <p:ext uri="{BB962C8B-B14F-4D97-AF65-F5344CB8AC3E}">
        <p14:creationId xmlns:p14="http://schemas.microsoft.com/office/powerpoint/2010/main" val="6599540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3. Snapshot Isolation</a:t>
            </a:r>
          </a:p>
        </p:txBody>
      </p:sp>
      <p:sp>
        <p:nvSpPr>
          <p:cNvPr id="696323" name="Rectangle 3"/>
          <p:cNvSpPr>
            <a:spLocks noGrp="1" noChangeArrowheads="1"/>
          </p:cNvSpPr>
          <p:nvPr>
            <p:ph idx="1"/>
          </p:nvPr>
        </p:nvSpPr>
        <p:spPr>
          <a:xfrm>
            <a:off x="571500" y="1114425"/>
            <a:ext cx="8226425" cy="4876800"/>
          </a:xfrm>
        </p:spPr>
        <p:txBody>
          <a:bodyPr/>
          <a:lstStyle/>
          <a:p>
            <a:r>
              <a:rPr lang="en-US" dirty="0"/>
              <a:t>Very popular scheme, used as the primary scheme by many systems including Oracle, </a:t>
            </a:r>
            <a:r>
              <a:rPr lang="en-US" dirty="0" err="1"/>
              <a:t>PostgreSQL</a:t>
            </a:r>
            <a:r>
              <a:rPr lang="en-US" dirty="0"/>
              <a:t> etc…</a:t>
            </a:r>
          </a:p>
          <a:p>
            <a:pPr lvl="1"/>
            <a:r>
              <a:rPr lang="en-US" dirty="0"/>
              <a:t>Several others support this in addition to locking-based protocol</a:t>
            </a:r>
          </a:p>
          <a:p>
            <a:pPr lvl="1"/>
            <a:endParaRPr lang="en-US" dirty="0"/>
          </a:p>
          <a:p>
            <a:r>
              <a:rPr lang="en-US" dirty="0"/>
              <a:t>A type of “multi-version concurrency control”</a:t>
            </a:r>
          </a:p>
          <a:p>
            <a:pPr lvl="1"/>
            <a:r>
              <a:rPr lang="en-US" dirty="0"/>
              <a:t>Also similar to optimistic concurrency control in many ways</a:t>
            </a:r>
          </a:p>
          <a:p>
            <a:endParaRPr lang="en-US" dirty="0"/>
          </a:p>
          <a:p>
            <a:r>
              <a:rPr lang="en-US" dirty="0"/>
              <a:t>Key idea: </a:t>
            </a:r>
          </a:p>
          <a:p>
            <a:pPr lvl="1"/>
            <a:r>
              <a:rPr lang="en-US" dirty="0"/>
              <a:t>For each object, maintain past “versions” of the data along with timestamps</a:t>
            </a:r>
          </a:p>
          <a:p>
            <a:pPr lvl="2"/>
            <a:r>
              <a:rPr lang="en-US" dirty="0"/>
              <a:t>Every update to an object causes a new version to be generated</a:t>
            </a:r>
          </a:p>
        </p:txBody>
      </p:sp>
    </p:spTree>
    <p:extLst>
      <p:ext uri="{BB962C8B-B14F-4D97-AF65-F5344CB8AC3E}">
        <p14:creationId xmlns:p14="http://schemas.microsoft.com/office/powerpoint/2010/main" val="4764220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3. Snapshot Isolation</a:t>
            </a:r>
          </a:p>
        </p:txBody>
      </p:sp>
      <p:sp>
        <p:nvSpPr>
          <p:cNvPr id="696323" name="Rectangle 3"/>
          <p:cNvSpPr>
            <a:spLocks noGrp="1" noChangeArrowheads="1"/>
          </p:cNvSpPr>
          <p:nvPr>
            <p:ph idx="1"/>
          </p:nvPr>
        </p:nvSpPr>
        <p:spPr>
          <a:xfrm>
            <a:off x="571500" y="1114425"/>
            <a:ext cx="8226425" cy="5443300"/>
          </a:xfrm>
        </p:spPr>
        <p:txBody>
          <a:bodyPr/>
          <a:lstStyle/>
          <a:p>
            <a:r>
              <a:rPr lang="en-US" dirty="0"/>
              <a:t>Read queries:</a:t>
            </a:r>
          </a:p>
          <a:p>
            <a:pPr lvl="1"/>
            <a:r>
              <a:rPr lang="en-US" dirty="0"/>
              <a:t>Let “t” be the “time-stamp” of the query, i.e., the time at which it entered the system</a:t>
            </a:r>
          </a:p>
          <a:p>
            <a:pPr lvl="1"/>
            <a:r>
              <a:rPr lang="en-US" dirty="0"/>
              <a:t>When the query asks for a data item, provide a version of the data item that was latest as of “t”</a:t>
            </a:r>
          </a:p>
          <a:p>
            <a:pPr lvl="2"/>
            <a:r>
              <a:rPr lang="en-US" dirty="0"/>
              <a:t>Even if the data changed in between, provide an old version</a:t>
            </a:r>
          </a:p>
          <a:p>
            <a:pPr lvl="1"/>
            <a:r>
              <a:rPr lang="en-US" dirty="0"/>
              <a:t>No locks needed, no waiting for any other transactions or queries</a:t>
            </a:r>
          </a:p>
          <a:p>
            <a:pPr lvl="1"/>
            <a:r>
              <a:rPr lang="en-US" dirty="0"/>
              <a:t>The query executes on a consistent snapshot of the database</a:t>
            </a:r>
          </a:p>
          <a:p>
            <a:r>
              <a:rPr lang="en-US" dirty="0"/>
              <a:t>Update queries (transactions):</a:t>
            </a:r>
          </a:p>
          <a:p>
            <a:pPr lvl="1"/>
            <a:r>
              <a:rPr lang="en-US" dirty="0"/>
              <a:t>Reads processed as above on a snapshot</a:t>
            </a:r>
          </a:p>
          <a:p>
            <a:pPr lvl="1"/>
            <a:r>
              <a:rPr lang="en-US" dirty="0"/>
              <a:t>Writes are done in private storage</a:t>
            </a:r>
          </a:p>
          <a:p>
            <a:pPr lvl="1"/>
            <a:r>
              <a:rPr lang="en-US" dirty="0"/>
              <a:t>At commit time, for each object that was written, check if some other transaction updated the data item since this transaction started</a:t>
            </a:r>
          </a:p>
          <a:p>
            <a:pPr lvl="2"/>
            <a:r>
              <a:rPr lang="en-US" dirty="0"/>
              <a:t>If yes, then abort and restart</a:t>
            </a:r>
          </a:p>
          <a:p>
            <a:pPr lvl="2"/>
            <a:r>
              <a:rPr lang="en-US" dirty="0"/>
              <a:t>If no, make all the writes public simultaneously (by making new versions)</a:t>
            </a:r>
          </a:p>
          <a:p>
            <a:pPr lvl="1"/>
            <a:endParaRPr lang="en-US" dirty="0"/>
          </a:p>
          <a:p>
            <a:endParaRPr lang="en-US" dirty="0"/>
          </a:p>
        </p:txBody>
      </p:sp>
    </p:spTree>
    <p:extLst>
      <p:ext uri="{BB962C8B-B14F-4D97-AF65-F5344CB8AC3E}">
        <p14:creationId xmlns:p14="http://schemas.microsoft.com/office/powerpoint/2010/main" val="303044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63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63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3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63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632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63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632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63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3"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latin typeface="Helvetica" charset="0"/>
              </a:rPr>
              <a:t>3. Snapshot Isolation</a:t>
            </a:r>
          </a:p>
        </p:txBody>
      </p:sp>
      <p:sp>
        <p:nvSpPr>
          <p:cNvPr id="111618" name="Rectangle 3"/>
          <p:cNvSpPr>
            <a:spLocks noGrp="1" noChangeArrowheads="1"/>
          </p:cNvSpPr>
          <p:nvPr>
            <p:ph type="body" sz="half" idx="1"/>
          </p:nvPr>
        </p:nvSpPr>
        <p:spPr>
          <a:xfrm>
            <a:off x="102831" y="1063510"/>
            <a:ext cx="4759839" cy="5297487"/>
          </a:xfrm>
        </p:spPr>
        <p:txBody>
          <a:bodyPr/>
          <a:lstStyle/>
          <a:p>
            <a:r>
              <a:rPr kumimoji="0" lang="en-US" sz="1600" dirty="0">
                <a:latin typeface="Helvetica" charset="0"/>
              </a:rPr>
              <a:t>A transaction T1 executing with Snapshot Isolation</a:t>
            </a:r>
          </a:p>
          <a:p>
            <a:pPr lvl="1"/>
            <a:r>
              <a:rPr kumimoji="0" lang="en-US" sz="1600" dirty="0">
                <a:latin typeface="Helvetica" charset="0"/>
                <a:ea typeface="ＭＳ Ｐゴシック" charset="0"/>
              </a:rPr>
              <a:t>takes snapshot of committed data at start</a:t>
            </a:r>
          </a:p>
          <a:p>
            <a:pPr lvl="1"/>
            <a:r>
              <a:rPr kumimoji="0" lang="en-US" sz="1600" dirty="0">
                <a:latin typeface="Helvetica" charset="0"/>
                <a:ea typeface="ＭＳ Ｐゴシック" charset="0"/>
              </a:rPr>
              <a:t>always reads/modifies data in its own snapshot</a:t>
            </a:r>
          </a:p>
          <a:p>
            <a:pPr lvl="1"/>
            <a:r>
              <a:rPr kumimoji="0" lang="en-US" sz="1600" dirty="0">
                <a:latin typeface="Helvetica" charset="0"/>
                <a:ea typeface="ＭＳ Ｐゴシック" charset="0"/>
              </a:rPr>
              <a:t>updates of concurrent transactions are not visible to T1 </a:t>
            </a:r>
          </a:p>
          <a:p>
            <a:pPr lvl="1"/>
            <a:r>
              <a:rPr kumimoji="0" lang="en-US" sz="1600" dirty="0">
                <a:latin typeface="Helvetica" charset="0"/>
                <a:ea typeface="ＭＳ Ｐゴシック" charset="0"/>
              </a:rPr>
              <a:t>writes of T1 complete when it commits</a:t>
            </a:r>
          </a:p>
          <a:p>
            <a:pPr lvl="1"/>
            <a:r>
              <a:rPr kumimoji="0" lang="en-US" sz="1600" b="1" dirty="0">
                <a:latin typeface="Helvetica" charset="0"/>
                <a:ea typeface="ＭＳ Ｐゴシック" charset="0"/>
              </a:rPr>
              <a:t>First-committer-wins rule</a:t>
            </a:r>
            <a:r>
              <a:rPr kumimoji="0" lang="en-US" sz="1600" dirty="0">
                <a:latin typeface="Helvetica" charset="0"/>
                <a:ea typeface="ＭＳ Ｐゴシック" charset="0"/>
              </a:rPr>
              <a:t>:</a:t>
            </a:r>
          </a:p>
          <a:p>
            <a:pPr lvl="2"/>
            <a:r>
              <a:rPr kumimoji="0" lang="en-US" sz="1600" dirty="0">
                <a:latin typeface="Helvetica" charset="0"/>
                <a:ea typeface="ＭＳ Ｐゴシック" charset="0"/>
              </a:rPr>
              <a:t>Commits only if no other concurrent transaction has already written data that T1 intends to write.</a:t>
            </a:r>
          </a:p>
        </p:txBody>
      </p:sp>
      <p:graphicFrame>
        <p:nvGraphicFramePr>
          <p:cNvPr id="337924" name="Group 4"/>
          <p:cNvGraphicFramePr>
            <a:graphicFrameLocks noGrp="1"/>
          </p:cNvGraphicFramePr>
          <p:nvPr>
            <p:ph sz="half" idx="2"/>
          </p:nvPr>
        </p:nvGraphicFramePr>
        <p:xfrm>
          <a:off x="5537200" y="1144588"/>
          <a:ext cx="3289300" cy="4837113"/>
        </p:xfrm>
        <a:graphic>
          <a:graphicData uri="http://schemas.openxmlformats.org/drawingml/2006/table">
            <a:tbl>
              <a:tblPr/>
              <a:tblGrid>
                <a:gridCol w="1095375">
                  <a:extLst>
                    <a:ext uri="{9D8B030D-6E8A-4147-A177-3AD203B41FA5}">
                      <a16:colId xmlns:a16="http://schemas.microsoft.com/office/drawing/2014/main" val="20000"/>
                    </a:ext>
                  </a:extLst>
                </a:gridCol>
                <a:gridCol w="1252538">
                  <a:extLst>
                    <a:ext uri="{9D8B030D-6E8A-4147-A177-3AD203B41FA5}">
                      <a16:colId xmlns:a16="http://schemas.microsoft.com/office/drawing/2014/main" val="20001"/>
                    </a:ext>
                  </a:extLst>
                </a:gridCol>
                <a:gridCol w="941387">
                  <a:extLst>
                    <a:ext uri="{9D8B030D-6E8A-4147-A177-3AD203B41FA5}">
                      <a16:colId xmlns:a16="http://schemas.microsoft.com/office/drawing/2014/main" val="20002"/>
                    </a:ext>
                  </a:extLst>
                </a:gridCol>
              </a:tblGrid>
              <a:tr h="392170">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dirty="0">
                          <a:ln>
                            <a:noFill/>
                          </a:ln>
                          <a:solidFill>
                            <a:schemeClr val="tx1"/>
                          </a:solidFill>
                          <a:effectLst/>
                          <a:latin typeface="Helvetica" charset="0"/>
                          <a:ea typeface="ＭＳ Ｐゴシック" charset="0"/>
                          <a:cs typeface="ＭＳ Ｐゴシック" charset="0"/>
                        </a:rPr>
                        <a:t>T1</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T2</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T3</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60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0297">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Start</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R(X) </a:t>
                      </a: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sym typeface="Wingdings" charset="0"/>
                        </a:rPr>
                        <a:t> 0</a:t>
                      </a: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R(Y)</a:t>
                      </a: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sym typeface="Wingdings" charset="0"/>
                        </a:rPr>
                        <a:t> 1</a:t>
                      </a: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379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W(X:=2)</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W(Z:=3)</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2254">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R(Z) </a:t>
                      </a: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sym typeface="Wingdings" charset="0"/>
                        </a:rPr>
                        <a:t> 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sym typeface="Wingdings" charset="0"/>
                        </a:rPr>
                        <a:t>R(Y)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sym typeface="Wingdings" charset="0"/>
                        </a:rPr>
                        <a:t>W(X:=3)</a:t>
                      </a: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Commit-Req</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Abort</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1645" name="Text Box 30"/>
          <p:cNvSpPr txBox="1">
            <a:spLocks noChangeArrowheads="1"/>
          </p:cNvSpPr>
          <p:nvPr/>
        </p:nvSpPr>
        <p:spPr bwMode="auto">
          <a:xfrm>
            <a:off x="2046288" y="5165725"/>
            <a:ext cx="3367087"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Helvetica" charset="0"/>
                <a:ea typeface="ＭＳ Ｐゴシック" charset="0"/>
              </a:rPr>
              <a:t>Concurrent updates not visible</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Helvetica" charset="0"/>
                <a:ea typeface="ＭＳ Ｐゴシック" charset="0"/>
              </a:rPr>
              <a:t>Own updates are visible</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Helvetica" charset="0"/>
                <a:ea typeface="ＭＳ Ｐゴシック" charset="0"/>
              </a:rPr>
              <a:t>Not first-committer of 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Helvetica" charset="0"/>
                <a:ea typeface="ＭＳ Ｐゴシック" charset="0"/>
              </a:rPr>
              <a:t>Serialization error, T2 is rolled back</a:t>
            </a:r>
          </a:p>
        </p:txBody>
      </p:sp>
      <p:sp>
        <p:nvSpPr>
          <p:cNvPr id="111646" name="Line 31"/>
          <p:cNvSpPr>
            <a:spLocks noChangeShapeType="1"/>
          </p:cNvSpPr>
          <p:nvPr/>
        </p:nvSpPr>
        <p:spPr bwMode="auto">
          <a:xfrm flipV="1">
            <a:off x="5359400" y="4533900"/>
            <a:ext cx="1295400" cy="787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11647" name="Line 32"/>
          <p:cNvSpPr>
            <a:spLocks noChangeShapeType="1"/>
          </p:cNvSpPr>
          <p:nvPr/>
        </p:nvSpPr>
        <p:spPr bwMode="auto">
          <a:xfrm flipV="1">
            <a:off x="5359400" y="4813300"/>
            <a:ext cx="1308100" cy="7493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11648" name="Line 33"/>
          <p:cNvSpPr>
            <a:spLocks noChangeShapeType="1"/>
          </p:cNvSpPr>
          <p:nvPr/>
        </p:nvSpPr>
        <p:spPr bwMode="auto">
          <a:xfrm flipV="1">
            <a:off x="5359400" y="5143500"/>
            <a:ext cx="1295400" cy="660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111649" name="Line 34"/>
          <p:cNvSpPr>
            <a:spLocks noChangeShapeType="1"/>
          </p:cNvSpPr>
          <p:nvPr/>
        </p:nvSpPr>
        <p:spPr bwMode="auto">
          <a:xfrm flipV="1">
            <a:off x="5372100" y="5842000"/>
            <a:ext cx="12954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177582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45"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latin typeface="Helvetica" charset="0"/>
              </a:rPr>
              <a:t>Example (4)</a:t>
            </a:r>
          </a:p>
        </p:txBody>
      </p:sp>
      <p:sp>
        <p:nvSpPr>
          <p:cNvPr id="7" name="TextBox 6">
            <a:extLst>
              <a:ext uri="{FF2B5EF4-FFF2-40B4-BE49-F238E27FC236}">
                <a16:creationId xmlns:a16="http://schemas.microsoft.com/office/drawing/2014/main" id="{4921865A-7821-1BB8-E52C-9302040F9685}"/>
              </a:ext>
            </a:extLst>
          </p:cNvPr>
          <p:cNvSpPr txBox="1"/>
          <p:nvPr/>
        </p:nvSpPr>
        <p:spPr>
          <a:xfrm>
            <a:off x="234950" y="727075"/>
            <a:ext cx="8909050" cy="1200329"/>
          </a:xfrm>
          <a:prstGeom prst="rect">
            <a:avLst/>
          </a:prstGeom>
          <a:noFill/>
        </p:spPr>
        <p:txBody>
          <a:bodyPr wrap="square">
            <a:spAutoFit/>
          </a:bodyPr>
          <a:lstStyle/>
          <a:p>
            <a:pPr marL="342900" indent="-342900" algn="l" fontAlgn="base">
              <a:buAutoNum type="arabicParenBoth"/>
            </a:pPr>
            <a:r>
              <a:rPr lang="en-US" b="0" i="0" u="none" strike="noStrike" dirty="0">
                <a:solidFill>
                  <a:srgbClr val="191919"/>
                </a:solidFill>
                <a:effectLst/>
                <a:highlight>
                  <a:srgbClr val="F9F9F9"/>
                </a:highlight>
                <a:latin typeface="Noto Sans" panose="020B0502040504020204" pitchFamily="34" charset="0"/>
              </a:rPr>
              <a:t>What values of "A" would T2 and T5 read? See the "??????" for the specific instructions.</a:t>
            </a:r>
          </a:p>
          <a:p>
            <a:pPr marL="342900" indent="-342900" algn="l" fontAlgn="base">
              <a:buAutoNum type="arabicParenBoth"/>
            </a:pPr>
            <a:r>
              <a:rPr lang="en-US" b="0" i="0" u="none" strike="noStrike" dirty="0">
                <a:solidFill>
                  <a:srgbClr val="191919"/>
                </a:solidFill>
                <a:effectLst/>
                <a:highlight>
                  <a:srgbClr val="F9F9F9"/>
                </a:highlight>
                <a:latin typeface="Noto Sans" panose="020B0502040504020204" pitchFamily="34" charset="0"/>
              </a:rPr>
              <a:t>Of the three transactions T1, T2, and T4, that have made a Commit-Req, which ones will be allowed to commit?</a:t>
            </a:r>
            <a:endParaRPr lang="en-US" b="0" i="0" u="none" strike="noStrike" dirty="0">
              <a:solidFill>
                <a:srgbClr val="191919"/>
              </a:solidFill>
              <a:effectLst/>
              <a:latin typeface="inherit"/>
            </a:endParaRPr>
          </a:p>
        </p:txBody>
      </p:sp>
      <p:pic>
        <p:nvPicPr>
          <p:cNvPr id="2" name="Picture 1">
            <a:extLst>
              <a:ext uri="{FF2B5EF4-FFF2-40B4-BE49-F238E27FC236}">
                <a16:creationId xmlns:a16="http://schemas.microsoft.com/office/drawing/2014/main" id="{3D386392-D5F8-A842-86F8-83622D441FCA}"/>
              </a:ext>
            </a:extLst>
          </p:cNvPr>
          <p:cNvPicPr>
            <a:picLocks noChangeAspect="1"/>
          </p:cNvPicPr>
          <p:nvPr/>
        </p:nvPicPr>
        <p:blipFill>
          <a:blip r:embed="rId3"/>
          <a:stretch>
            <a:fillRect/>
          </a:stretch>
        </p:blipFill>
        <p:spPr>
          <a:xfrm>
            <a:off x="4267200" y="2743200"/>
            <a:ext cx="4100839" cy="3873500"/>
          </a:xfrm>
          <a:prstGeom prst="rect">
            <a:avLst/>
          </a:prstGeom>
        </p:spPr>
      </p:pic>
    </p:spTree>
    <p:extLst>
      <p:ext uri="{BB962C8B-B14F-4D97-AF65-F5344CB8AC3E}">
        <p14:creationId xmlns:p14="http://schemas.microsoft.com/office/powerpoint/2010/main" val="140887084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latin typeface="Helvetica" charset="0"/>
              </a:rPr>
              <a:t>Example (5)</a:t>
            </a:r>
          </a:p>
        </p:txBody>
      </p:sp>
      <p:pic>
        <p:nvPicPr>
          <p:cNvPr id="1026" name="Picture 2">
            <a:extLst>
              <a:ext uri="{FF2B5EF4-FFF2-40B4-BE49-F238E27FC236}">
                <a16:creationId xmlns:a16="http://schemas.microsoft.com/office/drawing/2014/main" id="{3A078CDD-730E-E18B-DBFC-0172312E1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520" y="2133600"/>
            <a:ext cx="539496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21865A-7821-1BB8-E52C-9302040F9685}"/>
              </a:ext>
            </a:extLst>
          </p:cNvPr>
          <p:cNvSpPr txBox="1"/>
          <p:nvPr/>
        </p:nvSpPr>
        <p:spPr>
          <a:xfrm>
            <a:off x="234950" y="727075"/>
            <a:ext cx="8909050" cy="1200329"/>
          </a:xfrm>
          <a:prstGeom prst="rect">
            <a:avLst/>
          </a:prstGeom>
          <a:noFill/>
        </p:spPr>
        <p:txBody>
          <a:bodyPr wrap="square">
            <a:spAutoFit/>
          </a:bodyPr>
          <a:lstStyle/>
          <a:p>
            <a:pPr algn="l" fontAlgn="base"/>
            <a:r>
              <a:rPr lang="en-US" b="0" i="0" u="none" strike="noStrike" dirty="0">
                <a:solidFill>
                  <a:srgbClr val="191919"/>
                </a:solidFill>
                <a:effectLst/>
                <a:latin typeface="Noto Sans" panose="020B0604020202020204" pitchFamily="34" charset="0"/>
              </a:rPr>
              <a:t>T2 commits successfully as there is no transaction that has committed since T2 started, and T3 commits successfully as it is a read-only transaction.</a:t>
            </a:r>
          </a:p>
          <a:p>
            <a:pPr algn="l" fontAlgn="base">
              <a:buFont typeface="Arial" panose="020B0604020202020204" pitchFamily="34" charset="0"/>
              <a:buChar char="•"/>
            </a:pPr>
            <a:r>
              <a:rPr lang="en-US" b="0" i="0" u="none" strike="noStrike" dirty="0">
                <a:solidFill>
                  <a:srgbClr val="191919"/>
                </a:solidFill>
                <a:effectLst/>
                <a:latin typeface="inherit"/>
              </a:rPr>
              <a:t>Would T1 be allowed to commit?</a:t>
            </a:r>
          </a:p>
          <a:p>
            <a:pPr algn="l" fontAlgn="base">
              <a:buFont typeface="Arial" panose="020B0604020202020204" pitchFamily="34" charset="0"/>
              <a:buChar char="•"/>
            </a:pPr>
            <a:r>
              <a:rPr lang="en-US" b="0" i="0" u="none" strike="noStrike" dirty="0">
                <a:solidFill>
                  <a:srgbClr val="191919"/>
                </a:solidFill>
                <a:effectLst/>
                <a:latin typeface="inherit"/>
              </a:rPr>
              <a:t>Is this schedule serializable? Clearly explain why or why not.</a:t>
            </a:r>
          </a:p>
        </p:txBody>
      </p:sp>
    </p:spTree>
    <p:extLst>
      <p:ext uri="{BB962C8B-B14F-4D97-AF65-F5344CB8AC3E}">
        <p14:creationId xmlns:p14="http://schemas.microsoft.com/office/powerpoint/2010/main" val="37302242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3. Snapshot Isolation</a:t>
            </a:r>
          </a:p>
        </p:txBody>
      </p:sp>
      <p:sp>
        <p:nvSpPr>
          <p:cNvPr id="696323" name="Rectangle 3"/>
          <p:cNvSpPr>
            <a:spLocks noGrp="1" noChangeArrowheads="1"/>
          </p:cNvSpPr>
          <p:nvPr>
            <p:ph idx="1"/>
          </p:nvPr>
        </p:nvSpPr>
        <p:spPr>
          <a:xfrm>
            <a:off x="571500" y="1114425"/>
            <a:ext cx="8226425" cy="5443300"/>
          </a:xfrm>
        </p:spPr>
        <p:txBody>
          <a:bodyPr/>
          <a:lstStyle/>
          <a:p>
            <a:r>
              <a:rPr lang="en-US" dirty="0"/>
              <a:t>Advantages:</a:t>
            </a:r>
          </a:p>
          <a:p>
            <a:pPr lvl="1"/>
            <a:r>
              <a:rPr lang="en-US" dirty="0"/>
              <a:t>Read query don’t block at all, and run very fast</a:t>
            </a:r>
          </a:p>
          <a:p>
            <a:pPr lvl="1"/>
            <a:r>
              <a:rPr lang="en-US" dirty="0"/>
              <a:t>As long as conflicts are rare, update transactions don’t abort either</a:t>
            </a:r>
          </a:p>
          <a:p>
            <a:pPr lvl="1"/>
            <a:r>
              <a:rPr lang="en-US" dirty="0"/>
              <a:t>Overall better performance than locking-based protocols</a:t>
            </a:r>
          </a:p>
          <a:p>
            <a:pPr lvl="1"/>
            <a:endParaRPr lang="en-US" dirty="0"/>
          </a:p>
          <a:p>
            <a:r>
              <a:rPr lang="en-US" dirty="0"/>
              <a:t>Major disadvantage:</a:t>
            </a:r>
          </a:p>
          <a:p>
            <a:pPr lvl="1"/>
            <a:r>
              <a:rPr lang="en-US" dirty="0"/>
              <a:t>Not </a:t>
            </a:r>
            <a:r>
              <a:rPr lang="en-US" dirty="0" err="1"/>
              <a:t>serializable</a:t>
            </a:r>
            <a:endParaRPr lang="en-US" dirty="0"/>
          </a:p>
          <a:p>
            <a:pPr lvl="1"/>
            <a:r>
              <a:rPr lang="en-US" dirty="0"/>
              <a:t>Inconsistencies may be introduced</a:t>
            </a:r>
          </a:p>
          <a:p>
            <a:pPr lvl="1"/>
            <a:r>
              <a:rPr lang="en-US" dirty="0"/>
              <a:t>See the </a:t>
            </a:r>
            <a:r>
              <a:rPr lang="en-US" dirty="0" err="1"/>
              <a:t>wikipedia</a:t>
            </a:r>
            <a:r>
              <a:rPr lang="en-US" dirty="0"/>
              <a:t> article for more details and an example</a:t>
            </a:r>
          </a:p>
          <a:p>
            <a:pPr lvl="2"/>
            <a:r>
              <a:rPr lang="en-US" dirty="0"/>
              <a:t>http://</a:t>
            </a:r>
            <a:r>
              <a:rPr lang="en-US" dirty="0" err="1"/>
              <a:t>en.wikipedia.org</a:t>
            </a:r>
            <a:r>
              <a:rPr lang="en-US" dirty="0"/>
              <a:t>/wiki/</a:t>
            </a:r>
            <a:r>
              <a:rPr lang="en-US" dirty="0" err="1"/>
              <a:t>Snapshot_isolation</a:t>
            </a:r>
            <a:endParaRPr lang="en-US" dirty="0"/>
          </a:p>
        </p:txBody>
      </p:sp>
    </p:spTree>
    <p:extLst>
      <p:ext uri="{BB962C8B-B14F-4D97-AF65-F5344CB8AC3E}">
        <p14:creationId xmlns:p14="http://schemas.microsoft.com/office/powerpoint/2010/main" val="2902526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latin typeface="Helvetica" charset="0"/>
              </a:rPr>
              <a:t>3. Snapshot Isolation</a:t>
            </a:r>
          </a:p>
        </p:txBody>
      </p:sp>
      <p:sp>
        <p:nvSpPr>
          <p:cNvPr id="119810" name="Rectangle 3"/>
          <p:cNvSpPr>
            <a:spLocks noGrp="1" noChangeArrowheads="1"/>
          </p:cNvSpPr>
          <p:nvPr>
            <p:ph type="body" idx="1"/>
          </p:nvPr>
        </p:nvSpPr>
        <p:spPr/>
        <p:txBody>
          <a:bodyPr/>
          <a:lstStyle/>
          <a:p>
            <a:r>
              <a:rPr lang="en-US" dirty="0">
                <a:latin typeface="Helvetica" charset="0"/>
              </a:rPr>
              <a:t>Example of problem with SI</a:t>
            </a:r>
          </a:p>
          <a:p>
            <a:pPr lvl="1"/>
            <a:r>
              <a:rPr kumimoji="0" lang="en-US" dirty="0">
                <a:latin typeface="Helvetica" charset="0"/>
                <a:ea typeface="ＭＳ Ｐゴシック" charset="0"/>
              </a:rPr>
              <a:t>T1: x:=y</a:t>
            </a:r>
          </a:p>
          <a:p>
            <a:pPr lvl="1"/>
            <a:r>
              <a:rPr kumimoji="0" lang="en-US" dirty="0">
                <a:latin typeface="Helvetica" charset="0"/>
                <a:ea typeface="ＭＳ Ｐゴシック" charset="0"/>
              </a:rPr>
              <a:t>T2: y:= x</a:t>
            </a:r>
          </a:p>
          <a:p>
            <a:pPr lvl="1"/>
            <a:r>
              <a:rPr kumimoji="0" lang="en-US" dirty="0">
                <a:latin typeface="Helvetica" charset="0"/>
                <a:ea typeface="ＭＳ Ｐゴシック" charset="0"/>
              </a:rPr>
              <a:t>Initially x = 3 and y = 17</a:t>
            </a:r>
          </a:p>
          <a:p>
            <a:pPr lvl="2"/>
            <a:r>
              <a:rPr kumimoji="0" lang="en-US" dirty="0">
                <a:latin typeface="Helvetica" charset="0"/>
                <a:ea typeface="ＭＳ Ｐゴシック" charset="0"/>
              </a:rPr>
              <a:t>Serial execution:  x = ??, y = ??</a:t>
            </a:r>
          </a:p>
          <a:p>
            <a:pPr lvl="2"/>
            <a:r>
              <a:rPr kumimoji="0" lang="en-US" dirty="0">
                <a:latin typeface="Helvetica" charset="0"/>
                <a:ea typeface="ＭＳ Ｐゴシック" charset="0"/>
              </a:rPr>
              <a:t>if both transactions start at the same time, with snapshot isolation:  x = ?? , y = ??</a:t>
            </a:r>
          </a:p>
          <a:p>
            <a:r>
              <a:rPr kumimoji="0" lang="en-US" dirty="0">
                <a:latin typeface="Helvetica" charset="0"/>
              </a:rPr>
              <a:t>Called </a:t>
            </a:r>
            <a:r>
              <a:rPr kumimoji="0" lang="en-US" b="1" dirty="0">
                <a:solidFill>
                  <a:srgbClr val="000099"/>
                </a:solidFill>
                <a:latin typeface="Helvetica" charset="0"/>
              </a:rPr>
              <a:t>skew write</a:t>
            </a:r>
          </a:p>
          <a:p>
            <a:r>
              <a:rPr kumimoji="0" lang="en-US" dirty="0">
                <a:latin typeface="Helvetica" charset="0"/>
              </a:rPr>
              <a:t>Skew also occurs with inserts</a:t>
            </a:r>
          </a:p>
          <a:p>
            <a:pPr lvl="1"/>
            <a:r>
              <a:rPr kumimoji="0" lang="en-US" dirty="0" err="1">
                <a:latin typeface="Helvetica" charset="0"/>
                <a:ea typeface="ＭＳ Ｐゴシック" charset="0"/>
              </a:rPr>
              <a:t>E.g</a:t>
            </a:r>
            <a:r>
              <a:rPr kumimoji="0" lang="en-US" dirty="0">
                <a:latin typeface="Helvetica" charset="0"/>
                <a:ea typeface="ＭＳ Ｐゴシック" charset="0"/>
              </a:rPr>
              <a:t>:</a:t>
            </a:r>
          </a:p>
          <a:p>
            <a:pPr lvl="2"/>
            <a:r>
              <a:rPr kumimoji="0" lang="en-US" dirty="0">
                <a:latin typeface="Helvetica" charset="0"/>
                <a:ea typeface="ＭＳ Ｐゴシック" charset="0"/>
              </a:rPr>
              <a:t>Find max order number among all orders</a:t>
            </a:r>
          </a:p>
          <a:p>
            <a:pPr lvl="2"/>
            <a:r>
              <a:rPr kumimoji="0" lang="en-US" dirty="0">
                <a:latin typeface="Helvetica" charset="0"/>
                <a:ea typeface="ＭＳ Ｐゴシック" charset="0"/>
              </a:rPr>
              <a:t>Create a new order with order number = previous max + 1</a:t>
            </a:r>
          </a:p>
          <a:p>
            <a:pPr lvl="1"/>
            <a:endParaRPr lang="en-US" dirty="0">
              <a:latin typeface="Helvetica" charset="0"/>
              <a:ea typeface="ＭＳ Ｐゴシック" charset="0"/>
            </a:endParaRPr>
          </a:p>
        </p:txBody>
      </p:sp>
    </p:spTree>
    <p:extLst>
      <p:ext uri="{BB962C8B-B14F-4D97-AF65-F5344CB8AC3E}">
        <p14:creationId xmlns:p14="http://schemas.microsoft.com/office/powerpoint/2010/main" val="21199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8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8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8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8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8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981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81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981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8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en-US" dirty="0"/>
              <a:t>AMD Ryzen CPU Architecture</a:t>
            </a:r>
          </a:p>
        </p:txBody>
      </p:sp>
      <p:pic>
        <p:nvPicPr>
          <p:cNvPr id="1026" name="Picture 2" descr="AMD Ryzen 5 1600 3.2 GHz Review | TechPowerUp">
            <a:extLst>
              <a:ext uri="{FF2B5EF4-FFF2-40B4-BE49-F238E27FC236}">
                <a16:creationId xmlns:a16="http://schemas.microsoft.com/office/drawing/2014/main" id="{DA85C15C-8C61-904A-910D-D8AA7B28D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0813"/>
            <a:ext cx="9144000" cy="4014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739315-36A6-C840-9204-72A05F9FE142}"/>
              </a:ext>
            </a:extLst>
          </p:cNvPr>
          <p:cNvSpPr txBox="1"/>
          <p:nvPr/>
        </p:nvSpPr>
        <p:spPr>
          <a:xfrm>
            <a:off x="0" y="5634735"/>
            <a:ext cx="3980578" cy="369332"/>
          </a:xfrm>
          <a:prstGeom prst="rect">
            <a:avLst/>
          </a:prstGeom>
          <a:noFill/>
        </p:spPr>
        <p:txBody>
          <a:bodyPr wrap="none" rtlCol="0">
            <a:spAutoFit/>
          </a:bodyPr>
          <a:lstStyle/>
          <a:p>
            <a:r>
              <a:rPr lang="en-US" dirty="0"/>
              <a:t>Die shot overlaid with functional units</a:t>
            </a:r>
          </a:p>
        </p:txBody>
      </p:sp>
      <p:sp>
        <p:nvSpPr>
          <p:cNvPr id="4" name="Rectangle 3">
            <a:extLst>
              <a:ext uri="{FF2B5EF4-FFF2-40B4-BE49-F238E27FC236}">
                <a16:creationId xmlns:a16="http://schemas.microsoft.com/office/drawing/2014/main" id="{9FE7583D-6EC7-5340-80CD-5A2870DFA2DA}"/>
              </a:ext>
            </a:extLst>
          </p:cNvPr>
          <p:cNvSpPr/>
          <p:nvPr/>
        </p:nvSpPr>
        <p:spPr>
          <a:xfrm>
            <a:off x="4412378" y="6572534"/>
            <a:ext cx="4572000" cy="276999"/>
          </a:xfrm>
          <a:prstGeom prst="rect">
            <a:avLst/>
          </a:prstGeom>
        </p:spPr>
        <p:txBody>
          <a:bodyPr>
            <a:spAutoFit/>
          </a:bodyPr>
          <a:lstStyle/>
          <a:p>
            <a:r>
              <a:rPr lang="en-US" sz="1200" dirty="0"/>
              <a:t>https://</a:t>
            </a:r>
            <a:r>
              <a:rPr lang="en-US" sz="1200" dirty="0" err="1"/>
              <a:t>www.techpowerup.com</a:t>
            </a:r>
            <a:r>
              <a:rPr lang="en-US" sz="1200" dirty="0"/>
              <a:t>/review/amd-ryzen-5-1600/3.html</a:t>
            </a:r>
          </a:p>
        </p:txBody>
      </p:sp>
    </p:spTree>
    <p:extLst>
      <p:ext uri="{BB962C8B-B14F-4D97-AF65-F5344CB8AC3E}">
        <p14:creationId xmlns:p14="http://schemas.microsoft.com/office/powerpoint/2010/main" val="42295874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latin typeface="Helvetica" charset="0"/>
              </a:rPr>
              <a:t>3. SI In Oracle and PostgreSQL</a:t>
            </a:r>
          </a:p>
        </p:txBody>
      </p:sp>
      <p:sp>
        <p:nvSpPr>
          <p:cNvPr id="131075" name="Rectangle 3"/>
          <p:cNvSpPr>
            <a:spLocks noGrp="1" noChangeArrowheads="1"/>
          </p:cNvSpPr>
          <p:nvPr>
            <p:ph type="body" idx="1"/>
          </p:nvPr>
        </p:nvSpPr>
        <p:spPr>
          <a:xfrm>
            <a:off x="534988" y="1093788"/>
            <a:ext cx="8207375" cy="5475287"/>
          </a:xfrm>
        </p:spPr>
        <p:txBody>
          <a:bodyPr/>
          <a:lstStyle/>
          <a:p>
            <a:pPr>
              <a:defRPr/>
            </a:pPr>
            <a:r>
              <a:rPr lang="en-US" b="1" dirty="0">
                <a:solidFill>
                  <a:srgbClr val="000099"/>
                </a:solidFill>
                <a:latin typeface="Helvetica" charset="0"/>
              </a:rPr>
              <a:t>Warning</a:t>
            </a:r>
            <a:r>
              <a:rPr lang="en-US" dirty="0">
                <a:latin typeface="Helvetica" charset="0"/>
              </a:rPr>
              <a:t>: SI used when isolation level is set to </a:t>
            </a:r>
            <a:r>
              <a:rPr lang="en-US" dirty="0" err="1">
                <a:latin typeface="Helvetica" charset="0"/>
              </a:rPr>
              <a:t>serializable</a:t>
            </a:r>
            <a:r>
              <a:rPr lang="en-US" dirty="0">
                <a:latin typeface="Helvetica" charset="0"/>
              </a:rPr>
              <a:t>, by Oracle,</a:t>
            </a:r>
            <a:r>
              <a:rPr lang="en-US" dirty="0">
                <a:solidFill>
                  <a:schemeClr val="tx2"/>
                </a:solidFill>
                <a:latin typeface="Helvetica" charset="0"/>
              </a:rPr>
              <a:t> </a:t>
            </a:r>
            <a:r>
              <a:rPr lang="en-US" dirty="0">
                <a:latin typeface="Helvetica" charset="0"/>
              </a:rPr>
              <a:t>and</a:t>
            </a:r>
            <a:r>
              <a:rPr lang="en-US" dirty="0">
                <a:solidFill>
                  <a:schemeClr val="tx2"/>
                </a:solidFill>
                <a:latin typeface="Helvetica" charset="0"/>
              </a:rPr>
              <a:t> </a:t>
            </a:r>
            <a:r>
              <a:rPr lang="en-US" dirty="0" err="1">
                <a:latin typeface="Helvetica" charset="0"/>
              </a:rPr>
              <a:t>PostgreSQL</a:t>
            </a:r>
            <a:r>
              <a:rPr lang="en-US" dirty="0">
                <a:latin typeface="Helvetica" charset="0"/>
              </a:rPr>
              <a:t> versions prior to 9.1</a:t>
            </a:r>
            <a:endParaRPr lang="en-US" dirty="0">
              <a:solidFill>
                <a:schemeClr val="tx2"/>
              </a:solidFill>
              <a:latin typeface="Helvetica" charset="0"/>
            </a:endParaRPr>
          </a:p>
          <a:p>
            <a:pPr marL="800100" lvl="1" indent="-342900">
              <a:defRPr/>
            </a:pPr>
            <a:r>
              <a:rPr lang="en-US" dirty="0" err="1">
                <a:latin typeface="Helvetica" charset="0"/>
                <a:ea typeface="ＭＳ Ｐゴシック" charset="0"/>
              </a:rPr>
              <a:t>PostgreSQL</a:t>
            </a:r>
            <a:r>
              <a:rPr lang="ja-JP" altLang="en-US" dirty="0">
                <a:latin typeface="Helvetica" charset="0"/>
                <a:ea typeface="ＭＳ Ｐゴシック" charset="0"/>
              </a:rPr>
              <a:t>’</a:t>
            </a:r>
            <a:r>
              <a:rPr lang="en-US" dirty="0">
                <a:latin typeface="Helvetica" charset="0"/>
                <a:ea typeface="ＭＳ Ｐゴシック" charset="0"/>
              </a:rPr>
              <a:t>s implementation of SI (versions prior to 9.1) described in Section 26.4.1.3</a:t>
            </a:r>
          </a:p>
          <a:p>
            <a:pPr marL="800100" lvl="1" indent="-342900">
              <a:defRPr/>
            </a:pPr>
            <a:r>
              <a:rPr lang="en-US" dirty="0">
                <a:latin typeface="Helvetica" charset="0"/>
                <a:ea typeface="ＭＳ Ｐゴシック" charset="0"/>
              </a:rPr>
              <a:t>Oracle implements </a:t>
            </a:r>
            <a:r>
              <a:rPr lang="ja-JP" altLang="en-US" dirty="0">
                <a:latin typeface="Helvetica" charset="0"/>
                <a:ea typeface="ＭＳ Ｐゴシック" charset="0"/>
              </a:rPr>
              <a:t>“</a:t>
            </a:r>
            <a:r>
              <a:rPr lang="en-US" dirty="0">
                <a:latin typeface="Helvetica" charset="0"/>
                <a:ea typeface="ＭＳ Ｐゴシック" charset="0"/>
              </a:rPr>
              <a:t>first updater wins</a:t>
            </a:r>
            <a:r>
              <a:rPr lang="ja-JP" altLang="en-US" dirty="0">
                <a:latin typeface="Helvetica" charset="0"/>
                <a:ea typeface="ＭＳ Ｐゴシック" charset="0"/>
              </a:rPr>
              <a:t>”</a:t>
            </a:r>
            <a:r>
              <a:rPr lang="en-US" dirty="0">
                <a:latin typeface="Helvetica" charset="0"/>
                <a:ea typeface="ＭＳ Ｐゴシック" charset="0"/>
              </a:rPr>
              <a:t> rule (variant of </a:t>
            </a:r>
            <a:r>
              <a:rPr lang="ja-JP" altLang="en-US" dirty="0">
                <a:latin typeface="Helvetica" charset="0"/>
                <a:ea typeface="ＭＳ Ｐゴシック" charset="0"/>
              </a:rPr>
              <a:t>“</a:t>
            </a:r>
            <a:r>
              <a:rPr lang="en-US" dirty="0">
                <a:latin typeface="Helvetica" charset="0"/>
                <a:ea typeface="ＭＳ Ｐゴシック" charset="0"/>
              </a:rPr>
              <a:t>first committer wins</a:t>
            </a:r>
            <a:r>
              <a:rPr lang="ja-JP" altLang="en-US" dirty="0">
                <a:latin typeface="Helvetica" charset="0"/>
                <a:ea typeface="ＭＳ Ｐゴシック" charset="0"/>
              </a:rPr>
              <a:t>”</a:t>
            </a:r>
            <a:r>
              <a:rPr lang="en-US" dirty="0">
                <a:latin typeface="Helvetica" charset="0"/>
                <a:ea typeface="ＭＳ Ｐゴシック" charset="0"/>
              </a:rPr>
              <a:t>)</a:t>
            </a:r>
          </a:p>
          <a:p>
            <a:pPr marL="1200150" lvl="2" indent="-342900">
              <a:defRPr/>
            </a:pPr>
            <a:r>
              <a:rPr lang="en-US" dirty="0">
                <a:latin typeface="Helvetica" charset="0"/>
                <a:ea typeface="ＭＳ Ｐゴシック" charset="0"/>
              </a:rPr>
              <a:t>concurrent writer check is done at time of write, not at commit time</a:t>
            </a:r>
          </a:p>
          <a:p>
            <a:pPr marL="1200150" lvl="2" indent="-342900">
              <a:defRPr/>
            </a:pPr>
            <a:r>
              <a:rPr lang="en-US" dirty="0">
                <a:latin typeface="Helvetica" charset="0"/>
                <a:ea typeface="ＭＳ Ｐゴシック" charset="0"/>
              </a:rPr>
              <a:t>Allows transactions to be rolled back earlier</a:t>
            </a:r>
          </a:p>
          <a:p>
            <a:pPr marL="1143000" lvl="2" indent="-342900">
              <a:defRPr/>
            </a:pPr>
            <a:r>
              <a:rPr lang="en-US" dirty="0">
                <a:latin typeface="Helvetica" charset="0"/>
                <a:ea typeface="ＭＳ Ｐゴシック" charset="0"/>
              </a:rPr>
              <a:t>Oracle and </a:t>
            </a:r>
            <a:r>
              <a:rPr lang="en-US" dirty="0" err="1">
                <a:latin typeface="Helvetica" charset="0"/>
                <a:ea typeface="ＭＳ Ｐゴシック" charset="0"/>
              </a:rPr>
              <a:t>PostgreSQL</a:t>
            </a:r>
            <a:r>
              <a:rPr lang="en-US" dirty="0">
                <a:latin typeface="Helvetica" charset="0"/>
                <a:ea typeface="ＭＳ Ｐゴシック" charset="0"/>
              </a:rPr>
              <a:t> &lt; 9.1 do not support true </a:t>
            </a:r>
            <a:r>
              <a:rPr lang="en-US" dirty="0" err="1">
                <a:latin typeface="Helvetica" charset="0"/>
                <a:ea typeface="ＭＳ Ｐゴシック" charset="0"/>
              </a:rPr>
              <a:t>serializable</a:t>
            </a:r>
            <a:r>
              <a:rPr lang="en-US" dirty="0">
                <a:latin typeface="Helvetica" charset="0"/>
                <a:ea typeface="ＭＳ Ｐゴシック" charset="0"/>
              </a:rPr>
              <a:t> execution</a:t>
            </a:r>
          </a:p>
          <a:p>
            <a:pPr marL="800100" lvl="1" indent="-342900">
              <a:defRPr/>
            </a:pPr>
            <a:r>
              <a:rPr lang="en-US" dirty="0" err="1">
                <a:latin typeface="Helvetica" charset="0"/>
                <a:ea typeface="ＭＳ Ｐゴシック" charset="0"/>
              </a:rPr>
              <a:t>PostgreSQL</a:t>
            </a:r>
            <a:r>
              <a:rPr lang="en-US" dirty="0">
                <a:latin typeface="Helvetica" charset="0"/>
                <a:ea typeface="ＭＳ Ｐゴシック" charset="0"/>
              </a:rPr>
              <a:t> 9.1 introduced new protocol called “</a:t>
            </a:r>
            <a:r>
              <a:rPr lang="en-US" dirty="0" err="1">
                <a:latin typeface="Helvetica" charset="0"/>
                <a:ea typeface="ＭＳ Ｐゴシック" charset="0"/>
              </a:rPr>
              <a:t>Serializable</a:t>
            </a:r>
            <a:r>
              <a:rPr lang="en-US" dirty="0">
                <a:latin typeface="Helvetica" charset="0"/>
                <a:ea typeface="ＭＳ Ｐゴシック" charset="0"/>
              </a:rPr>
              <a:t> Snapshot Isolation” (SSI)</a:t>
            </a:r>
          </a:p>
          <a:p>
            <a:pPr marL="1143000" lvl="2" indent="-342900">
              <a:defRPr/>
            </a:pPr>
            <a:r>
              <a:rPr lang="en-US" dirty="0">
                <a:latin typeface="Helvetica" charset="0"/>
                <a:ea typeface="ＭＳ Ｐゴシック" charset="0"/>
              </a:rPr>
              <a:t>Which guarantees true </a:t>
            </a:r>
            <a:r>
              <a:rPr lang="en-US" dirty="0" err="1">
                <a:latin typeface="Helvetica" charset="0"/>
                <a:ea typeface="ＭＳ Ｐゴシック" charset="0"/>
              </a:rPr>
              <a:t>serializabilty</a:t>
            </a:r>
            <a:r>
              <a:rPr lang="en-US" dirty="0">
                <a:latin typeface="Helvetica" charset="0"/>
                <a:ea typeface="ＭＳ Ｐゴシック" charset="0"/>
              </a:rPr>
              <a:t> including handling predicate reads (coming up)</a:t>
            </a:r>
          </a:p>
          <a:p>
            <a:pPr>
              <a:defRPr/>
            </a:pPr>
            <a:endParaRPr lang="en-US" dirty="0">
              <a:latin typeface="Helvetica" charset="0"/>
            </a:endParaRPr>
          </a:p>
        </p:txBody>
      </p:sp>
    </p:spTree>
    <p:extLst>
      <p:ext uri="{BB962C8B-B14F-4D97-AF65-F5344CB8AC3E}">
        <p14:creationId xmlns:p14="http://schemas.microsoft.com/office/powerpoint/2010/main" val="3701168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Recovery: Overview; Terminology; Steal and Force</a:t>
            </a:r>
          </a:p>
        </p:txBody>
      </p:sp>
    </p:spTree>
    <p:extLst>
      <p:ext uri="{BB962C8B-B14F-4D97-AF65-F5344CB8AC3E}">
        <p14:creationId xmlns:p14="http://schemas.microsoft.com/office/powerpoint/2010/main" val="31752532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800" dirty="0">
                <a:latin typeface="Calibri" charset="0"/>
              </a:rPr>
              <a:t>Book Chapters</a:t>
            </a:r>
          </a:p>
          <a:p>
            <a:pPr lvl="1"/>
            <a:r>
              <a:rPr lang="en-US" sz="2400" dirty="0">
                <a:latin typeface="Calibri" charset="0"/>
              </a:rPr>
              <a:t>16.1, 16.2, 16.3.2</a:t>
            </a:r>
          </a:p>
          <a:p>
            <a:r>
              <a:rPr lang="en-US" sz="2800" dirty="0">
                <a:latin typeface="Calibri" charset="0"/>
              </a:rPr>
              <a:t>Key topics:</a:t>
            </a:r>
          </a:p>
          <a:p>
            <a:pPr lvl="1"/>
            <a:r>
              <a:rPr lang="en-US" sz="2400" dirty="0">
                <a:latin typeface="Calibri" charset="0"/>
              </a:rPr>
              <a:t>Challenges in guaranteeing Atomicity and Durability</a:t>
            </a:r>
          </a:p>
          <a:p>
            <a:pPr lvl="1"/>
            <a:r>
              <a:rPr lang="en-US" sz="2400" dirty="0">
                <a:latin typeface="Calibri" charset="0"/>
              </a:rPr>
              <a:t>Basics of how disks and memory interact</a:t>
            </a:r>
          </a:p>
          <a:p>
            <a:pPr lvl="1"/>
            <a:r>
              <a:rPr lang="en-US" sz="2400" dirty="0">
                <a:latin typeface="Calibri" charset="0"/>
              </a:rPr>
              <a:t>New operations: Output() and Input()</a:t>
            </a:r>
          </a:p>
          <a:p>
            <a:pPr lvl="1"/>
            <a:r>
              <a:rPr lang="en-US" sz="2400" dirty="0">
                <a:latin typeface="Calibri" charset="0"/>
              </a:rPr>
              <a:t>STEAL and NO FORCE: Why those are desirable</a:t>
            </a:r>
          </a:p>
          <a:p>
            <a:pPr lvl="1"/>
            <a:r>
              <a:rPr lang="en-US" sz="2400" dirty="0">
                <a:latin typeface="Calibri" charset="0"/>
              </a:rPr>
              <a:t>Terminology used in the book: Immediate vs Deferred Modifications</a:t>
            </a:r>
          </a:p>
          <a:p>
            <a:pPr lvl="2"/>
            <a:endParaRPr lang="en-US" sz="2400" dirty="0">
              <a:latin typeface="Calibri" charset="0"/>
            </a:endParaRP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Transactions: Recovery</a:t>
            </a:r>
          </a:p>
        </p:txBody>
      </p:sp>
    </p:spTree>
    <p:extLst>
      <p:ext uri="{BB962C8B-B14F-4D97-AF65-F5344CB8AC3E}">
        <p14:creationId xmlns:p14="http://schemas.microsoft.com/office/powerpoint/2010/main" val="30454596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a:t>Context</a:t>
            </a:r>
          </a:p>
        </p:txBody>
      </p:sp>
      <p:sp>
        <p:nvSpPr>
          <p:cNvPr id="708611" name="Rectangle 3"/>
          <p:cNvSpPr>
            <a:spLocks noGrp="1" noChangeArrowheads="1"/>
          </p:cNvSpPr>
          <p:nvPr>
            <p:ph idx="1"/>
          </p:nvPr>
        </p:nvSpPr>
        <p:spPr/>
        <p:txBody>
          <a:bodyPr/>
          <a:lstStyle/>
          <a:p>
            <a:r>
              <a:rPr lang="en-US"/>
              <a:t>ACID properties:</a:t>
            </a:r>
          </a:p>
          <a:p>
            <a:pPr lvl="1"/>
            <a:r>
              <a:rPr lang="en-US"/>
              <a:t>We have talked about Isolation and Consistency</a:t>
            </a:r>
          </a:p>
          <a:p>
            <a:pPr lvl="1"/>
            <a:r>
              <a:rPr lang="en-US"/>
              <a:t>How do we guarantee Atomicity and Durability ?</a:t>
            </a:r>
          </a:p>
          <a:p>
            <a:pPr lvl="2"/>
            <a:r>
              <a:rPr lang="en-US"/>
              <a:t>Atomicity: Two problems</a:t>
            </a:r>
          </a:p>
          <a:p>
            <a:pPr lvl="3"/>
            <a:r>
              <a:rPr lang="en-US"/>
              <a:t>Part of the transaction is done, but we want to cancel it</a:t>
            </a:r>
          </a:p>
          <a:p>
            <a:pPr lvl="4"/>
            <a:r>
              <a:rPr lang="en-US"/>
              <a:t>ABORT/ROLLBACK</a:t>
            </a:r>
          </a:p>
          <a:p>
            <a:pPr lvl="3"/>
            <a:r>
              <a:rPr lang="en-US"/>
              <a:t>System crashes during the transaction. Some changes made it to the disk, some didn’t.</a:t>
            </a:r>
          </a:p>
          <a:p>
            <a:pPr lvl="2"/>
            <a:r>
              <a:rPr lang="en-US"/>
              <a:t>Durability:</a:t>
            </a:r>
          </a:p>
          <a:p>
            <a:pPr lvl="3"/>
            <a:r>
              <a:rPr lang="en-US"/>
              <a:t>Transaction finished. User notified. But changes not sent to disk yet (for performance reasons). System crashed.</a:t>
            </a:r>
          </a:p>
          <a:p>
            <a:pPr lvl="3"/>
            <a:endParaRPr lang="en-US"/>
          </a:p>
          <a:p>
            <a:r>
              <a:rPr lang="en-US"/>
              <a:t>Essentially similar solutions</a:t>
            </a:r>
          </a:p>
        </p:txBody>
      </p:sp>
    </p:spTree>
    <p:extLst>
      <p:ext uri="{BB962C8B-B14F-4D97-AF65-F5344CB8AC3E}">
        <p14:creationId xmlns:p14="http://schemas.microsoft.com/office/powerpoint/2010/main" val="13751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86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86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86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86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86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86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8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en-US"/>
              <a:t>Reasons for crashes</a:t>
            </a:r>
          </a:p>
        </p:txBody>
      </p:sp>
      <p:sp>
        <p:nvSpPr>
          <p:cNvPr id="711683" name="Rectangle 3"/>
          <p:cNvSpPr>
            <a:spLocks noGrp="1" noChangeArrowheads="1"/>
          </p:cNvSpPr>
          <p:nvPr>
            <p:ph idx="1"/>
          </p:nvPr>
        </p:nvSpPr>
        <p:spPr/>
        <p:txBody>
          <a:bodyPr/>
          <a:lstStyle/>
          <a:p>
            <a:r>
              <a:rPr lang="en-US" dirty="0"/>
              <a:t>Transaction failures</a:t>
            </a:r>
          </a:p>
          <a:p>
            <a:pPr lvl="1"/>
            <a:r>
              <a:rPr lang="en-US" b="1" dirty="0">
                <a:latin typeface="Helvetica" charset="0"/>
                <a:ea typeface="ＭＳ Ｐゴシック" charset="0"/>
              </a:rPr>
              <a:t>Logical errors</a:t>
            </a:r>
            <a:r>
              <a:rPr lang="en-US" dirty="0">
                <a:latin typeface="Helvetica" charset="0"/>
                <a:ea typeface="ＭＳ Ｐゴシック" charset="0"/>
              </a:rPr>
              <a:t>: transaction cannot complete due to some internal error condition</a:t>
            </a:r>
          </a:p>
          <a:p>
            <a:pPr lvl="1"/>
            <a:r>
              <a:rPr lang="en-US" b="1" dirty="0">
                <a:latin typeface="Helvetica" charset="0"/>
                <a:ea typeface="ＭＳ Ｐゴシック" charset="0"/>
              </a:rPr>
              <a:t>System errors</a:t>
            </a:r>
            <a:r>
              <a:rPr lang="en-US" dirty="0">
                <a:latin typeface="Helvetica" charset="0"/>
                <a:ea typeface="ＭＳ Ｐゴシック" charset="0"/>
              </a:rPr>
              <a:t>: the database system must terminate an active transaction due to an error condition (e.g., deadlock)</a:t>
            </a:r>
          </a:p>
          <a:p>
            <a:r>
              <a:rPr lang="en-US" dirty="0"/>
              <a:t>System crash</a:t>
            </a:r>
          </a:p>
          <a:p>
            <a:pPr lvl="1"/>
            <a:r>
              <a:rPr lang="en-US" dirty="0"/>
              <a:t>Power failures, operating system bugs </a:t>
            </a:r>
            <a:r>
              <a:rPr lang="en-US" dirty="0" err="1"/>
              <a:t>etc</a:t>
            </a:r>
            <a:endParaRPr lang="en-US" dirty="0"/>
          </a:p>
          <a:p>
            <a:pPr lvl="1"/>
            <a:r>
              <a:rPr lang="en-US" b="1" dirty="0">
                <a:solidFill>
                  <a:srgbClr val="000099"/>
                </a:solidFill>
                <a:latin typeface="Helvetica" charset="0"/>
                <a:ea typeface="ＭＳ Ｐゴシック" charset="0"/>
              </a:rPr>
              <a:t>Fail-stop assumption</a:t>
            </a:r>
            <a:r>
              <a:rPr lang="en-US" dirty="0">
                <a:latin typeface="Helvetica" charset="0"/>
                <a:ea typeface="ＭＳ Ｐゴシック" charset="0"/>
              </a:rPr>
              <a:t>: non-volatile storage contents are assumed to not be corrupted by system crash</a:t>
            </a:r>
          </a:p>
          <a:p>
            <a:pPr lvl="2"/>
            <a:r>
              <a:rPr lang="en-US" dirty="0">
                <a:latin typeface="Helvetica" charset="0"/>
                <a:ea typeface="ＭＳ Ｐゴシック" charset="0"/>
              </a:rPr>
              <a:t>Database systems have numerous integrity checks to prevent corruption of disk data </a:t>
            </a:r>
            <a:endParaRPr lang="en-US" dirty="0"/>
          </a:p>
          <a:p>
            <a:r>
              <a:rPr lang="en-US" dirty="0"/>
              <a:t>Disk failure</a:t>
            </a:r>
          </a:p>
          <a:p>
            <a:pPr lvl="1"/>
            <a:r>
              <a:rPr lang="en-US" dirty="0"/>
              <a:t>Head crashes; </a:t>
            </a:r>
            <a:r>
              <a:rPr lang="en-US" b="1" i="1" dirty="0">
                <a:solidFill>
                  <a:schemeClr val="tx2"/>
                </a:solidFill>
              </a:rPr>
              <a:t>for now we will assume </a:t>
            </a:r>
          </a:p>
          <a:p>
            <a:pPr lvl="2"/>
            <a:r>
              <a:rPr lang="en-US" b="1" i="1" dirty="0">
                <a:solidFill>
                  <a:schemeClr val="tx2"/>
                </a:solidFill>
              </a:rPr>
              <a:t>STABLE STORAGE: </a:t>
            </a:r>
            <a:r>
              <a:rPr lang="en-US" b="1" i="1" dirty="0"/>
              <a:t>Data </a:t>
            </a:r>
            <a:r>
              <a:rPr lang="en-US" b="1" i="1" u="sng" dirty="0"/>
              <a:t>never </a:t>
            </a:r>
            <a:r>
              <a:rPr lang="en-US" b="1" i="1" dirty="0"/>
              <a:t>lost. Can approximate by using RAID and maintaining geographically distant copies of the data</a:t>
            </a:r>
            <a:endParaRPr lang="en-US" b="1" dirty="0"/>
          </a:p>
        </p:txBody>
      </p:sp>
    </p:spTree>
    <p:extLst>
      <p:ext uri="{BB962C8B-B14F-4D97-AF65-F5344CB8AC3E}">
        <p14:creationId xmlns:p14="http://schemas.microsoft.com/office/powerpoint/2010/main" val="39464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16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16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1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16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16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168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168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16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16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16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p:txBody>
          <a:bodyPr/>
          <a:lstStyle/>
          <a:p>
            <a:r>
              <a:rPr lang="en-US"/>
              <a:t>Approach, Assumptions etc..</a:t>
            </a:r>
          </a:p>
        </p:txBody>
      </p:sp>
      <p:sp>
        <p:nvSpPr>
          <p:cNvPr id="673795" name="Rectangle 3"/>
          <p:cNvSpPr>
            <a:spLocks noGrp="1" noChangeArrowheads="1"/>
          </p:cNvSpPr>
          <p:nvPr>
            <p:ph idx="1"/>
          </p:nvPr>
        </p:nvSpPr>
        <p:spPr>
          <a:xfrm>
            <a:off x="571500" y="1114425"/>
            <a:ext cx="8572500" cy="5400675"/>
          </a:xfrm>
        </p:spPr>
        <p:txBody>
          <a:bodyPr/>
          <a:lstStyle/>
          <a:p>
            <a:pPr>
              <a:lnSpc>
                <a:spcPct val="90000"/>
              </a:lnSpc>
            </a:pPr>
            <a:r>
              <a:rPr lang="en-US" dirty="0"/>
              <a:t>Approach:</a:t>
            </a:r>
          </a:p>
          <a:p>
            <a:pPr lvl="1">
              <a:lnSpc>
                <a:spcPct val="90000"/>
              </a:lnSpc>
            </a:pPr>
            <a:r>
              <a:rPr lang="en-US" dirty="0"/>
              <a:t>Guarantee A and D:</a:t>
            </a:r>
          </a:p>
          <a:p>
            <a:pPr lvl="2">
              <a:lnSpc>
                <a:spcPct val="90000"/>
              </a:lnSpc>
            </a:pPr>
            <a:r>
              <a:rPr lang="en-US" dirty="0"/>
              <a:t>by controlling how the disk and memory interact, </a:t>
            </a:r>
          </a:p>
          <a:p>
            <a:pPr lvl="2">
              <a:lnSpc>
                <a:spcPct val="90000"/>
              </a:lnSpc>
            </a:pPr>
            <a:r>
              <a:rPr lang="en-US" dirty="0"/>
              <a:t>by storing enough information during normal processing to recover from failures</a:t>
            </a:r>
          </a:p>
          <a:p>
            <a:pPr lvl="2">
              <a:lnSpc>
                <a:spcPct val="90000"/>
              </a:lnSpc>
            </a:pPr>
            <a:r>
              <a:rPr lang="en-US" dirty="0"/>
              <a:t>by developing algorithms to recover the database state</a:t>
            </a:r>
          </a:p>
          <a:p>
            <a:pPr>
              <a:lnSpc>
                <a:spcPct val="90000"/>
              </a:lnSpc>
            </a:pPr>
            <a:r>
              <a:rPr lang="en-US" dirty="0"/>
              <a:t>Assumptions:</a:t>
            </a:r>
          </a:p>
          <a:p>
            <a:pPr lvl="1">
              <a:lnSpc>
                <a:spcPct val="90000"/>
              </a:lnSpc>
            </a:pPr>
            <a:r>
              <a:rPr lang="en-US" dirty="0"/>
              <a:t>System may crash, but the </a:t>
            </a:r>
            <a:r>
              <a:rPr lang="en-US" i="1" dirty="0"/>
              <a:t>disk is durable</a:t>
            </a:r>
          </a:p>
          <a:p>
            <a:pPr lvl="1">
              <a:lnSpc>
                <a:spcPct val="90000"/>
              </a:lnSpc>
            </a:pPr>
            <a:r>
              <a:rPr lang="en-US" dirty="0"/>
              <a:t>The only </a:t>
            </a:r>
            <a:r>
              <a:rPr lang="en-US" i="1" dirty="0"/>
              <a:t>atomicity </a:t>
            </a:r>
            <a:r>
              <a:rPr lang="en-US" dirty="0"/>
              <a:t>guarantee is that </a:t>
            </a:r>
            <a:r>
              <a:rPr lang="en-US" i="1" dirty="0"/>
              <a:t>a disk block write </a:t>
            </a:r>
            <a:r>
              <a:rPr lang="en-US" dirty="0"/>
              <a:t>is </a:t>
            </a:r>
            <a:r>
              <a:rPr lang="en-US" i="1" dirty="0"/>
              <a:t>atomic</a:t>
            </a:r>
            <a:endParaRPr lang="en-US" dirty="0"/>
          </a:p>
          <a:p>
            <a:pPr>
              <a:lnSpc>
                <a:spcPct val="90000"/>
              </a:lnSpc>
            </a:pPr>
            <a:r>
              <a:rPr lang="en-US" dirty="0"/>
              <a:t>Once again, obvious naïve solutions exist that work, but that are too expensive.</a:t>
            </a:r>
          </a:p>
          <a:p>
            <a:pPr lvl="1">
              <a:lnSpc>
                <a:spcPct val="90000"/>
              </a:lnSpc>
            </a:pPr>
            <a:r>
              <a:rPr lang="en-US" dirty="0"/>
              <a:t>E.g. The shadow copy solution</a:t>
            </a:r>
          </a:p>
          <a:p>
            <a:pPr lvl="2">
              <a:lnSpc>
                <a:spcPct val="90000"/>
              </a:lnSpc>
            </a:pPr>
            <a:r>
              <a:rPr lang="en-US" dirty="0"/>
              <a:t>Make a copy of the database; do the changes on the copy; do an atomic switch of the </a:t>
            </a:r>
            <a:r>
              <a:rPr lang="en-US" i="1" dirty="0" err="1"/>
              <a:t>dbpointer</a:t>
            </a:r>
            <a:r>
              <a:rPr lang="en-US" i="1" dirty="0"/>
              <a:t> </a:t>
            </a:r>
            <a:r>
              <a:rPr lang="en-US" dirty="0"/>
              <a:t>at commit time</a:t>
            </a:r>
          </a:p>
          <a:p>
            <a:pPr lvl="1">
              <a:lnSpc>
                <a:spcPct val="90000"/>
              </a:lnSpc>
            </a:pPr>
            <a:r>
              <a:rPr lang="en-US" dirty="0"/>
              <a:t>Goal is to do this as efficiently as possible</a:t>
            </a:r>
          </a:p>
        </p:txBody>
      </p:sp>
    </p:spTree>
    <p:extLst>
      <p:ext uri="{BB962C8B-B14F-4D97-AF65-F5344CB8AC3E}">
        <p14:creationId xmlns:p14="http://schemas.microsoft.com/office/powerpoint/2010/main" val="36254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37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37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37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37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37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37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379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37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37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37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5"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atin typeface="Helvetica" charset="0"/>
              </a:rPr>
              <a:t>Data Access</a:t>
            </a:r>
          </a:p>
        </p:txBody>
      </p:sp>
      <p:sp>
        <p:nvSpPr>
          <p:cNvPr id="29699" name="Rectangle 3"/>
          <p:cNvSpPr>
            <a:spLocks noGrp="1" noChangeArrowheads="1"/>
          </p:cNvSpPr>
          <p:nvPr>
            <p:ph type="body" idx="4294967295"/>
          </p:nvPr>
        </p:nvSpPr>
        <p:spPr>
          <a:xfrm>
            <a:off x="814388" y="1093788"/>
            <a:ext cx="7661275" cy="4473575"/>
          </a:xfrm>
        </p:spPr>
        <p:txBody>
          <a:bodyPr/>
          <a:lstStyle/>
          <a:p>
            <a:r>
              <a:rPr lang="en-US" b="1">
                <a:solidFill>
                  <a:srgbClr val="000099"/>
                </a:solidFill>
                <a:latin typeface="Helvetica" charset="0"/>
              </a:rPr>
              <a:t>Physical blocks</a:t>
            </a:r>
            <a:r>
              <a:rPr lang="en-US">
                <a:latin typeface="Helvetica" charset="0"/>
              </a:rPr>
              <a:t> are those blocks residing on the disk. </a:t>
            </a:r>
          </a:p>
          <a:p>
            <a:r>
              <a:rPr lang="en-US" b="1">
                <a:solidFill>
                  <a:srgbClr val="000099"/>
                </a:solidFill>
                <a:latin typeface="Helvetica" charset="0"/>
              </a:rPr>
              <a:t>Buffer blocks</a:t>
            </a:r>
            <a:r>
              <a:rPr lang="en-US">
                <a:latin typeface="Helvetica" charset="0"/>
              </a:rPr>
              <a:t> are the blocks residing temporarily in main memory.</a:t>
            </a:r>
          </a:p>
          <a:p>
            <a:r>
              <a:rPr lang="en-US">
                <a:latin typeface="Helvetica" charset="0"/>
              </a:rPr>
              <a:t>Block movements between  disk and main memory are initiated through the following two operations:</a:t>
            </a:r>
          </a:p>
          <a:p>
            <a:pPr lvl="1"/>
            <a:r>
              <a:rPr lang="en-US" b="1">
                <a:solidFill>
                  <a:srgbClr val="000099"/>
                </a:solidFill>
                <a:latin typeface="Helvetica" charset="0"/>
                <a:ea typeface="ＭＳ Ｐゴシック" charset="0"/>
              </a:rPr>
              <a:t>input</a:t>
            </a:r>
            <a:r>
              <a:rPr lang="en-US">
                <a:latin typeface="Helvetica" charset="0"/>
                <a:ea typeface="ＭＳ Ｐゴシック" charset="0"/>
              </a:rPr>
              <a:t>(</a:t>
            </a:r>
            <a:r>
              <a:rPr lang="en-US" i="1">
                <a:latin typeface="Helvetica" charset="0"/>
                <a:ea typeface="ＭＳ Ｐゴシック" charset="0"/>
              </a:rPr>
              <a:t>B</a:t>
            </a:r>
            <a:r>
              <a:rPr lang="en-US">
                <a:latin typeface="Helvetica" charset="0"/>
                <a:ea typeface="ＭＳ Ｐゴシック" charset="0"/>
              </a:rPr>
              <a:t>) transfers the physical block </a:t>
            </a:r>
            <a:r>
              <a:rPr lang="en-US" i="1">
                <a:latin typeface="Helvetica" charset="0"/>
                <a:ea typeface="ＭＳ Ｐゴシック" charset="0"/>
              </a:rPr>
              <a:t>B  </a:t>
            </a:r>
            <a:r>
              <a:rPr lang="en-US">
                <a:latin typeface="Helvetica" charset="0"/>
                <a:ea typeface="ＭＳ Ｐゴシック" charset="0"/>
              </a:rPr>
              <a:t>to main memory.</a:t>
            </a:r>
          </a:p>
          <a:p>
            <a:pPr lvl="1"/>
            <a:r>
              <a:rPr lang="en-US" b="1">
                <a:solidFill>
                  <a:srgbClr val="000099"/>
                </a:solidFill>
                <a:latin typeface="Helvetica" charset="0"/>
                <a:ea typeface="ＭＳ Ｐゴシック" charset="0"/>
              </a:rPr>
              <a:t>output</a:t>
            </a:r>
            <a:r>
              <a:rPr lang="en-US">
                <a:latin typeface="Helvetica" charset="0"/>
                <a:ea typeface="ＭＳ Ｐゴシック" charset="0"/>
              </a:rPr>
              <a:t>(</a:t>
            </a:r>
            <a:r>
              <a:rPr lang="en-US" i="1">
                <a:latin typeface="Helvetica" charset="0"/>
                <a:ea typeface="ＭＳ Ｐゴシック" charset="0"/>
              </a:rPr>
              <a:t>B</a:t>
            </a:r>
            <a:r>
              <a:rPr lang="en-US">
                <a:latin typeface="Helvetica" charset="0"/>
                <a:ea typeface="ＭＳ Ｐゴシック" charset="0"/>
              </a:rPr>
              <a:t>) transfers the buffer block </a:t>
            </a:r>
            <a:r>
              <a:rPr lang="en-US" i="1">
                <a:latin typeface="Helvetica" charset="0"/>
                <a:ea typeface="ＭＳ Ｐゴシック" charset="0"/>
              </a:rPr>
              <a:t>B </a:t>
            </a:r>
            <a:r>
              <a:rPr lang="en-US">
                <a:latin typeface="Helvetica" charset="0"/>
                <a:ea typeface="ＭＳ Ｐゴシック" charset="0"/>
              </a:rPr>
              <a:t>to the disk, and replaces the appropriate physical block there.</a:t>
            </a:r>
          </a:p>
          <a:p>
            <a:r>
              <a:rPr lang="en-US">
                <a:latin typeface="Helvetica" charset="0"/>
              </a:rPr>
              <a:t>We assume, for simplicity, that each data item fits in, and is stored inside, a single block.</a:t>
            </a:r>
          </a:p>
        </p:txBody>
      </p:sp>
    </p:spTree>
    <p:extLst>
      <p:ext uri="{BB962C8B-B14F-4D97-AF65-F5344CB8AC3E}">
        <p14:creationId xmlns:p14="http://schemas.microsoft.com/office/powerpoint/2010/main" val="304590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atin typeface="Helvetica" charset="0"/>
              </a:rPr>
              <a:t>Example of Data Access</a:t>
            </a:r>
          </a:p>
        </p:txBody>
      </p:sp>
      <p:sp>
        <p:nvSpPr>
          <p:cNvPr id="33795" name="Rectangle 3"/>
          <p:cNvSpPr>
            <a:spLocks noChangeArrowheads="1"/>
          </p:cNvSpPr>
          <p:nvPr/>
        </p:nvSpPr>
        <p:spPr bwMode="auto">
          <a:xfrm>
            <a:off x="4027488" y="1352550"/>
            <a:ext cx="1139825" cy="13382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796" name="Rectangle 4"/>
          <p:cNvSpPr>
            <a:spLocks noChangeArrowheads="1"/>
          </p:cNvSpPr>
          <p:nvPr/>
        </p:nvSpPr>
        <p:spPr bwMode="auto">
          <a:xfrm>
            <a:off x="4217988" y="1443038"/>
            <a:ext cx="671512" cy="31908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X      </a:t>
            </a:r>
          </a:p>
        </p:txBody>
      </p:sp>
      <p:sp>
        <p:nvSpPr>
          <p:cNvPr id="33797" name="Rectangle 5"/>
          <p:cNvSpPr>
            <a:spLocks noChangeArrowheads="1"/>
          </p:cNvSpPr>
          <p:nvPr/>
        </p:nvSpPr>
        <p:spPr bwMode="auto">
          <a:xfrm>
            <a:off x="4217988" y="1900238"/>
            <a:ext cx="657225" cy="31908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Helvetica" charset="0"/>
                <a:ea typeface="+mn-ea"/>
                <a:cs typeface="+mn-cs"/>
              </a:rPr>
              <a:t>Y     </a:t>
            </a:r>
          </a:p>
        </p:txBody>
      </p:sp>
      <p:sp>
        <p:nvSpPr>
          <p:cNvPr id="33798" name="Oval 9"/>
          <p:cNvSpPr>
            <a:spLocks noChangeArrowheads="1"/>
          </p:cNvSpPr>
          <p:nvPr/>
        </p:nvSpPr>
        <p:spPr bwMode="auto">
          <a:xfrm>
            <a:off x="6623050" y="1095375"/>
            <a:ext cx="1143000" cy="3810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799" name="Line 11"/>
          <p:cNvSpPr>
            <a:spLocks noChangeShapeType="1"/>
          </p:cNvSpPr>
          <p:nvPr/>
        </p:nvSpPr>
        <p:spPr bwMode="auto">
          <a:xfrm>
            <a:off x="6623050" y="1247775"/>
            <a:ext cx="0" cy="1143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0" name="Line 12"/>
          <p:cNvSpPr>
            <a:spLocks noChangeShapeType="1"/>
          </p:cNvSpPr>
          <p:nvPr/>
        </p:nvSpPr>
        <p:spPr bwMode="auto">
          <a:xfrm>
            <a:off x="7766050" y="1266825"/>
            <a:ext cx="0" cy="1143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1" name="Freeform 18"/>
          <p:cNvSpPr>
            <a:spLocks/>
          </p:cNvSpPr>
          <p:nvPr/>
        </p:nvSpPr>
        <p:spPr bwMode="auto">
          <a:xfrm>
            <a:off x="6623050" y="2390775"/>
            <a:ext cx="1143000" cy="177800"/>
          </a:xfrm>
          <a:custGeom>
            <a:avLst/>
            <a:gdLst>
              <a:gd name="T0" fmla="*/ 0 w 720"/>
              <a:gd name="T1" fmla="*/ 0 h 112"/>
              <a:gd name="T2" fmla="*/ 240 w 720"/>
              <a:gd name="T3" fmla="*/ 96 h 112"/>
              <a:gd name="T4" fmla="*/ 528 w 720"/>
              <a:gd name="T5" fmla="*/ 96 h 112"/>
              <a:gd name="T6" fmla="*/ 720 w 720"/>
              <a:gd name="T7" fmla="*/ 0 h 112"/>
              <a:gd name="T8" fmla="*/ 0 60000 65536"/>
              <a:gd name="T9" fmla="*/ 0 60000 65536"/>
              <a:gd name="T10" fmla="*/ 0 60000 65536"/>
              <a:gd name="T11" fmla="*/ 0 60000 65536"/>
              <a:gd name="T12" fmla="*/ 0 w 720"/>
              <a:gd name="T13" fmla="*/ 0 h 112"/>
              <a:gd name="T14" fmla="*/ 720 w 720"/>
              <a:gd name="T15" fmla="*/ 112 h 112"/>
            </a:gdLst>
            <a:ahLst/>
            <a:cxnLst>
              <a:cxn ang="T8">
                <a:pos x="T0" y="T1"/>
              </a:cxn>
              <a:cxn ang="T9">
                <a:pos x="T2" y="T3"/>
              </a:cxn>
              <a:cxn ang="T10">
                <a:pos x="T4" y="T5"/>
              </a:cxn>
              <a:cxn ang="T11">
                <a:pos x="T6" y="T7"/>
              </a:cxn>
            </a:cxnLst>
            <a:rect l="T12" t="T13" r="T14" b="T15"/>
            <a:pathLst>
              <a:path w="720" h="112">
                <a:moveTo>
                  <a:pt x="0" y="0"/>
                </a:moveTo>
                <a:cubicBezTo>
                  <a:pt x="76" y="40"/>
                  <a:pt x="152" y="80"/>
                  <a:pt x="240" y="96"/>
                </a:cubicBezTo>
                <a:cubicBezTo>
                  <a:pt x="328" y="112"/>
                  <a:pt x="448" y="112"/>
                  <a:pt x="528" y="96"/>
                </a:cubicBezTo>
                <a:cubicBezTo>
                  <a:pt x="608" y="80"/>
                  <a:pt x="688" y="16"/>
                  <a:pt x="720" y="0"/>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2" name="Rectangle 19"/>
          <p:cNvSpPr>
            <a:spLocks noChangeArrowheads="1"/>
          </p:cNvSpPr>
          <p:nvPr/>
        </p:nvSpPr>
        <p:spPr bwMode="auto">
          <a:xfrm>
            <a:off x="7004050" y="1552575"/>
            <a:ext cx="304800" cy="304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3" name="Rectangle 20"/>
          <p:cNvSpPr>
            <a:spLocks noChangeArrowheads="1"/>
          </p:cNvSpPr>
          <p:nvPr/>
        </p:nvSpPr>
        <p:spPr bwMode="auto">
          <a:xfrm>
            <a:off x="7004050" y="2009775"/>
            <a:ext cx="304800" cy="304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4" name="Text Box 21"/>
          <p:cNvSpPr txBox="1">
            <a:spLocks noChangeArrowheads="1"/>
          </p:cNvSpPr>
          <p:nvPr/>
        </p:nvSpPr>
        <p:spPr bwMode="auto">
          <a:xfrm>
            <a:off x="7369175" y="1487488"/>
            <a:ext cx="354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A</a:t>
            </a:r>
          </a:p>
        </p:txBody>
      </p:sp>
      <p:sp>
        <p:nvSpPr>
          <p:cNvPr id="33805" name="Text Box 22"/>
          <p:cNvSpPr txBox="1">
            <a:spLocks noChangeArrowheads="1"/>
          </p:cNvSpPr>
          <p:nvPr/>
        </p:nvSpPr>
        <p:spPr bwMode="auto">
          <a:xfrm>
            <a:off x="7385050" y="1927225"/>
            <a:ext cx="354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B</a:t>
            </a:r>
          </a:p>
        </p:txBody>
      </p:sp>
      <p:sp>
        <p:nvSpPr>
          <p:cNvPr id="33806" name="Rectangle 23"/>
          <p:cNvSpPr>
            <a:spLocks noChangeArrowheads="1"/>
          </p:cNvSpPr>
          <p:nvPr/>
        </p:nvSpPr>
        <p:spPr bwMode="auto">
          <a:xfrm>
            <a:off x="3189288" y="3576638"/>
            <a:ext cx="762000" cy="1143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7" name="Rectangle 24"/>
          <p:cNvSpPr>
            <a:spLocks noChangeArrowheads="1"/>
          </p:cNvSpPr>
          <p:nvPr/>
        </p:nvSpPr>
        <p:spPr bwMode="auto">
          <a:xfrm>
            <a:off x="4408488" y="3576638"/>
            <a:ext cx="762000" cy="1143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8" name="Rectangle 27"/>
          <p:cNvSpPr>
            <a:spLocks noChangeArrowheads="1"/>
          </p:cNvSpPr>
          <p:nvPr/>
        </p:nvSpPr>
        <p:spPr bwMode="auto">
          <a:xfrm>
            <a:off x="4713288" y="3729038"/>
            <a:ext cx="228600" cy="228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09" name="Rectangle 28"/>
          <p:cNvSpPr>
            <a:spLocks noChangeArrowheads="1"/>
          </p:cNvSpPr>
          <p:nvPr/>
        </p:nvSpPr>
        <p:spPr bwMode="auto">
          <a:xfrm>
            <a:off x="3570288" y="3881438"/>
            <a:ext cx="228600" cy="228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10" name="Rectangle 29"/>
          <p:cNvSpPr>
            <a:spLocks noChangeArrowheads="1"/>
          </p:cNvSpPr>
          <p:nvPr/>
        </p:nvSpPr>
        <p:spPr bwMode="auto">
          <a:xfrm>
            <a:off x="3570288" y="4338638"/>
            <a:ext cx="228600" cy="228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11" name="Line 30"/>
          <p:cNvSpPr>
            <a:spLocks noChangeShapeType="1"/>
          </p:cNvSpPr>
          <p:nvPr/>
        </p:nvSpPr>
        <p:spPr bwMode="auto">
          <a:xfrm flipV="1">
            <a:off x="3113088" y="5557838"/>
            <a:ext cx="45529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12" name="Text Box 31"/>
          <p:cNvSpPr txBox="1">
            <a:spLocks noChangeArrowheads="1"/>
          </p:cNvSpPr>
          <p:nvPr/>
        </p:nvSpPr>
        <p:spPr bwMode="auto">
          <a:xfrm>
            <a:off x="3230563" y="3816350"/>
            <a:ext cx="4032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x</a:t>
            </a:r>
            <a:r>
              <a:rPr kumimoji="0" lang="en-US" sz="2000" b="0" i="0" u="none" strike="noStrike" kern="1200" cap="none" spc="0" normalizeH="0" baseline="-25000" noProof="0">
                <a:ln>
                  <a:noFill/>
                </a:ln>
                <a:solidFill>
                  <a:srgbClr val="000000"/>
                </a:solidFill>
                <a:effectLst/>
                <a:uLnTx/>
                <a:uFillTx/>
                <a:latin typeface="Helvetica" charset="0"/>
                <a:ea typeface="ＭＳ Ｐゴシック" charset="0"/>
              </a:rPr>
              <a:t>1</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13" name="Text Box 32"/>
          <p:cNvSpPr txBox="1">
            <a:spLocks noChangeArrowheads="1"/>
          </p:cNvSpPr>
          <p:nvPr/>
        </p:nvSpPr>
        <p:spPr bwMode="auto">
          <a:xfrm>
            <a:off x="3227388" y="4211638"/>
            <a:ext cx="4492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y</a:t>
            </a:r>
            <a:r>
              <a:rPr kumimoji="0" lang="en-US" sz="2000" b="0" i="0" u="none" strike="noStrike" kern="1200" cap="none" spc="0" normalizeH="0" baseline="-25000" noProof="0">
                <a:ln>
                  <a:noFill/>
                </a:ln>
                <a:solidFill>
                  <a:srgbClr val="000000"/>
                </a:solidFill>
                <a:effectLst/>
                <a:uLnTx/>
                <a:uFillTx/>
                <a:latin typeface="Helvetica" charset="0"/>
                <a:ea typeface="ＭＳ Ｐゴシック" charset="0"/>
              </a:rPr>
              <a:t>1 </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14" name="Text Box 33"/>
          <p:cNvSpPr txBox="1">
            <a:spLocks noChangeArrowheads="1"/>
          </p:cNvSpPr>
          <p:nvPr/>
        </p:nvSpPr>
        <p:spPr bwMode="auto">
          <a:xfrm>
            <a:off x="4087813" y="996950"/>
            <a:ext cx="831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Helvetica" charset="0"/>
                <a:ea typeface="ＭＳ Ｐゴシック" charset="0"/>
              </a:rPr>
              <a:t>buffer</a:t>
            </a:r>
          </a:p>
        </p:txBody>
      </p:sp>
      <p:sp>
        <p:nvSpPr>
          <p:cNvPr id="33815" name="Text Box 34"/>
          <p:cNvSpPr txBox="1">
            <a:spLocks noChangeArrowheads="1"/>
          </p:cNvSpPr>
          <p:nvPr/>
        </p:nvSpPr>
        <p:spPr bwMode="auto">
          <a:xfrm>
            <a:off x="1549400" y="1330325"/>
            <a:ext cx="18621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Helvetica" charset="0"/>
                <a:ea typeface="ＭＳ Ｐゴシック" charset="0"/>
              </a:rPr>
              <a:t>Buffer Block A</a:t>
            </a: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 </a:t>
            </a:r>
          </a:p>
        </p:txBody>
      </p:sp>
      <p:sp>
        <p:nvSpPr>
          <p:cNvPr id="33816" name="Text Box 35"/>
          <p:cNvSpPr txBox="1">
            <a:spLocks noChangeArrowheads="1"/>
          </p:cNvSpPr>
          <p:nvPr/>
        </p:nvSpPr>
        <p:spPr bwMode="auto">
          <a:xfrm>
            <a:off x="1535113" y="1847850"/>
            <a:ext cx="17922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Helvetica" charset="0"/>
                <a:ea typeface="ＭＳ Ｐゴシック" charset="0"/>
              </a:rPr>
              <a:t>Buffer Block B</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17" name="Line 36"/>
          <p:cNvSpPr>
            <a:spLocks noChangeShapeType="1"/>
          </p:cNvSpPr>
          <p:nvPr/>
        </p:nvSpPr>
        <p:spPr bwMode="auto">
          <a:xfrm>
            <a:off x="3357563" y="1562100"/>
            <a:ext cx="838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18" name="Line 37"/>
          <p:cNvSpPr>
            <a:spLocks noChangeShapeType="1"/>
          </p:cNvSpPr>
          <p:nvPr/>
        </p:nvSpPr>
        <p:spPr bwMode="auto">
          <a:xfrm>
            <a:off x="3341688" y="2052638"/>
            <a:ext cx="89535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19" name="Line 38"/>
          <p:cNvSpPr>
            <a:spLocks noChangeShapeType="1"/>
          </p:cNvSpPr>
          <p:nvPr/>
        </p:nvSpPr>
        <p:spPr bwMode="auto">
          <a:xfrm flipH="1" flipV="1">
            <a:off x="4865688" y="1593850"/>
            <a:ext cx="2101850" cy="93663"/>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20" name="Line 39"/>
          <p:cNvSpPr>
            <a:spLocks noChangeShapeType="1"/>
          </p:cNvSpPr>
          <p:nvPr/>
        </p:nvSpPr>
        <p:spPr bwMode="auto">
          <a:xfrm>
            <a:off x="4868863" y="2052638"/>
            <a:ext cx="2082800" cy="104775"/>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21" name="Text Box 40"/>
          <p:cNvSpPr txBox="1">
            <a:spLocks noChangeArrowheads="1"/>
          </p:cNvSpPr>
          <p:nvPr/>
        </p:nvSpPr>
        <p:spPr bwMode="auto">
          <a:xfrm>
            <a:off x="5353050" y="1231900"/>
            <a:ext cx="1073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input(A)</a:t>
            </a:r>
          </a:p>
        </p:txBody>
      </p:sp>
      <p:sp>
        <p:nvSpPr>
          <p:cNvPr id="33822" name="Text Box 41"/>
          <p:cNvSpPr txBox="1">
            <a:spLocks noChangeArrowheads="1"/>
          </p:cNvSpPr>
          <p:nvPr/>
        </p:nvSpPr>
        <p:spPr bwMode="auto">
          <a:xfrm>
            <a:off x="5295900" y="2155825"/>
            <a:ext cx="12969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output(B) </a:t>
            </a:r>
          </a:p>
        </p:txBody>
      </p:sp>
      <p:sp>
        <p:nvSpPr>
          <p:cNvPr id="33823" name="Line 42"/>
          <p:cNvSpPr>
            <a:spLocks noChangeShapeType="1"/>
          </p:cNvSpPr>
          <p:nvPr/>
        </p:nvSpPr>
        <p:spPr bwMode="auto">
          <a:xfrm flipH="1">
            <a:off x="3665538" y="1671638"/>
            <a:ext cx="533400" cy="2209800"/>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24" name="Line 43"/>
          <p:cNvSpPr>
            <a:spLocks noChangeShapeType="1"/>
          </p:cNvSpPr>
          <p:nvPr/>
        </p:nvSpPr>
        <p:spPr bwMode="auto">
          <a:xfrm flipV="1">
            <a:off x="3798888" y="2205038"/>
            <a:ext cx="609600" cy="2286000"/>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
        <p:nvSpPr>
          <p:cNvPr id="33825" name="Text Box 44"/>
          <p:cNvSpPr txBox="1">
            <a:spLocks noChangeArrowheads="1"/>
          </p:cNvSpPr>
          <p:nvPr/>
        </p:nvSpPr>
        <p:spPr bwMode="auto">
          <a:xfrm>
            <a:off x="2881313" y="2605088"/>
            <a:ext cx="10302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read(X)</a:t>
            </a:r>
          </a:p>
        </p:txBody>
      </p:sp>
      <p:sp>
        <p:nvSpPr>
          <p:cNvPr id="33826" name="Text Box 45"/>
          <p:cNvSpPr txBox="1">
            <a:spLocks noChangeArrowheads="1"/>
          </p:cNvSpPr>
          <p:nvPr/>
        </p:nvSpPr>
        <p:spPr bwMode="auto">
          <a:xfrm>
            <a:off x="4195763" y="2936875"/>
            <a:ext cx="10541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write(Y)</a:t>
            </a:r>
          </a:p>
        </p:txBody>
      </p:sp>
      <p:sp>
        <p:nvSpPr>
          <p:cNvPr id="33827" name="Text Box 46"/>
          <p:cNvSpPr txBox="1">
            <a:spLocks noChangeArrowheads="1"/>
          </p:cNvSpPr>
          <p:nvPr/>
        </p:nvSpPr>
        <p:spPr bwMode="auto">
          <a:xfrm>
            <a:off x="6961188" y="5748338"/>
            <a:ext cx="6365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Helvetica" charset="0"/>
                <a:ea typeface="ＭＳ Ｐゴシック" charset="0"/>
              </a:rPr>
              <a:t>disk</a:t>
            </a:r>
          </a:p>
        </p:txBody>
      </p:sp>
      <p:sp>
        <p:nvSpPr>
          <p:cNvPr id="33828" name="Text Box 63"/>
          <p:cNvSpPr txBox="1">
            <a:spLocks noChangeArrowheads="1"/>
          </p:cNvSpPr>
          <p:nvPr/>
        </p:nvSpPr>
        <p:spPr bwMode="auto">
          <a:xfrm>
            <a:off x="2971800" y="4795838"/>
            <a:ext cx="1371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work area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of T</a:t>
            </a:r>
            <a:r>
              <a:rPr kumimoji="0" lang="en-US" sz="2000" b="0" i="0" u="none" strike="noStrike" kern="1200" cap="none" spc="0" normalizeH="0" baseline="-25000" noProof="0">
                <a:ln>
                  <a:noFill/>
                </a:ln>
                <a:solidFill>
                  <a:srgbClr val="000000"/>
                </a:solidFill>
                <a:effectLst/>
                <a:uLnTx/>
                <a:uFillTx/>
                <a:latin typeface="Helvetica" charset="0"/>
                <a:ea typeface="ＭＳ Ｐゴシック" charset="0"/>
              </a:rPr>
              <a:t>1</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29" name="Text Box 64"/>
          <p:cNvSpPr txBox="1">
            <a:spLocks noChangeArrowheads="1"/>
          </p:cNvSpPr>
          <p:nvPr/>
        </p:nvSpPr>
        <p:spPr bwMode="auto">
          <a:xfrm>
            <a:off x="4416425" y="4768850"/>
            <a:ext cx="129381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work area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of T</a:t>
            </a:r>
            <a:r>
              <a:rPr kumimoji="0" lang="en-US" sz="2000" b="0" i="0" u="none" strike="noStrike" kern="1200" cap="none" spc="0" normalizeH="0" baseline="-25000" noProof="0">
                <a:ln>
                  <a:noFill/>
                </a:ln>
                <a:solidFill>
                  <a:srgbClr val="000000"/>
                </a:solidFill>
                <a:effectLst/>
                <a:uLnTx/>
                <a:uFillTx/>
                <a:latin typeface="Helvetica" charset="0"/>
                <a:ea typeface="ＭＳ Ｐゴシック" charset="0"/>
              </a:rPr>
              <a:t>2 </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30" name="Text Box 65"/>
          <p:cNvSpPr txBox="1">
            <a:spLocks noChangeArrowheads="1"/>
          </p:cNvSpPr>
          <p:nvPr/>
        </p:nvSpPr>
        <p:spPr bwMode="auto">
          <a:xfrm>
            <a:off x="4335463" y="5762625"/>
            <a:ext cx="11001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Helvetica" charset="0"/>
                <a:ea typeface="ＭＳ Ｐゴシック" charset="0"/>
              </a:rPr>
              <a:t>memory</a:t>
            </a:r>
          </a:p>
        </p:txBody>
      </p:sp>
      <p:sp>
        <p:nvSpPr>
          <p:cNvPr id="33831" name="Text Box 66"/>
          <p:cNvSpPr txBox="1">
            <a:spLocks noChangeArrowheads="1"/>
          </p:cNvSpPr>
          <p:nvPr/>
        </p:nvSpPr>
        <p:spPr bwMode="auto">
          <a:xfrm>
            <a:off x="4389438" y="3589338"/>
            <a:ext cx="4032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37931725" indent="-37474525">
              <a:defRPr sz="1600">
                <a:solidFill>
                  <a:schemeClr val="tx1"/>
                </a:solidFill>
                <a:latin typeface="Helvetica" charset="0"/>
                <a:ea typeface="ＭＳ Ｐゴシック" charset="0"/>
              </a:defRPr>
            </a:lvl2pPr>
            <a:lvl3pPr>
              <a:defRPr sz="1600">
                <a:solidFill>
                  <a:schemeClr val="tx1"/>
                </a:solidFill>
                <a:latin typeface="Helvetica" charset="0"/>
                <a:ea typeface="ＭＳ Ｐゴシック" charset="0"/>
              </a:defRPr>
            </a:lvl3pPr>
            <a:lvl4pPr>
              <a:defRPr sz="1600">
                <a:solidFill>
                  <a:schemeClr val="tx1"/>
                </a:solidFill>
                <a:latin typeface="Helvetica" charset="0"/>
                <a:ea typeface="ＭＳ Ｐゴシック" charset="0"/>
              </a:defRPr>
            </a:lvl4pPr>
            <a:lvl5pPr>
              <a:defRPr sz="1600">
                <a:solidFill>
                  <a:schemeClr val="tx1"/>
                </a:solidFill>
                <a:latin typeface="Helvetica" charset="0"/>
                <a:ea typeface="ＭＳ Ｐゴシック" charset="0"/>
              </a:defRPr>
            </a:lvl5pPr>
            <a:lvl6pPr marL="457200" eaLnBrk="0" fontAlgn="base" hangingPunct="0">
              <a:spcBef>
                <a:spcPct val="0"/>
              </a:spcBef>
              <a:spcAft>
                <a:spcPct val="0"/>
              </a:spcAft>
              <a:defRPr sz="1600">
                <a:solidFill>
                  <a:schemeClr val="tx1"/>
                </a:solidFill>
                <a:latin typeface="Helvetica" charset="0"/>
                <a:ea typeface="ＭＳ Ｐゴシック" charset="0"/>
              </a:defRPr>
            </a:lvl6pPr>
            <a:lvl7pPr marL="914400" eaLnBrk="0" fontAlgn="base" hangingPunct="0">
              <a:spcBef>
                <a:spcPct val="0"/>
              </a:spcBef>
              <a:spcAft>
                <a:spcPct val="0"/>
              </a:spcAft>
              <a:defRPr sz="1600">
                <a:solidFill>
                  <a:schemeClr val="tx1"/>
                </a:solidFill>
                <a:latin typeface="Helvetica" charset="0"/>
                <a:ea typeface="ＭＳ Ｐゴシック" charset="0"/>
              </a:defRPr>
            </a:lvl7pPr>
            <a:lvl8pPr marL="1371600" eaLnBrk="0" fontAlgn="base" hangingPunct="0">
              <a:spcBef>
                <a:spcPct val="0"/>
              </a:spcBef>
              <a:spcAft>
                <a:spcPct val="0"/>
              </a:spcAft>
              <a:defRPr sz="1600">
                <a:solidFill>
                  <a:schemeClr val="tx1"/>
                </a:solidFill>
                <a:latin typeface="Helvetica" charset="0"/>
                <a:ea typeface="ＭＳ Ｐゴシック" charset="0"/>
              </a:defRPr>
            </a:lvl8pPr>
            <a:lvl9pPr marL="1828800" eaLnBrk="0" fontAlgn="base" hangingPunct="0">
              <a:spcBef>
                <a:spcPct val="0"/>
              </a:spcBef>
              <a:spcAft>
                <a:spcPct val="0"/>
              </a:spcAft>
              <a:defRPr sz="1600">
                <a:solidFill>
                  <a:schemeClr val="tx1"/>
                </a:solidFill>
                <a:latin typeface="Helvetic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Helvetica" charset="0"/>
                <a:ea typeface="ＭＳ Ｐゴシック" charset="0"/>
              </a:rPr>
              <a:t>x</a:t>
            </a:r>
            <a:r>
              <a:rPr kumimoji="0" lang="en-US" sz="2000" b="0" i="0" u="none" strike="noStrike" kern="1200" cap="none" spc="0" normalizeH="0" baseline="-25000" noProof="0">
                <a:ln>
                  <a:noFill/>
                </a:ln>
                <a:solidFill>
                  <a:srgbClr val="000000"/>
                </a:solidFill>
                <a:effectLst/>
                <a:uLnTx/>
                <a:uFillTx/>
                <a:latin typeface="Helvetica" charset="0"/>
                <a:ea typeface="ＭＳ Ｐゴシック" charset="0"/>
              </a:rPr>
              <a:t>2</a:t>
            </a:r>
            <a:endParaRPr kumimoji="0" lang="en-US" sz="2000" b="0" i="0" u="none" strike="noStrike" kern="1200" cap="none" spc="0" normalizeH="0" baseline="0" noProof="0">
              <a:ln>
                <a:noFill/>
              </a:ln>
              <a:solidFill>
                <a:srgbClr val="000000"/>
              </a:solidFill>
              <a:effectLst/>
              <a:uLnTx/>
              <a:uFillTx/>
              <a:latin typeface="Helvetica" charset="0"/>
              <a:ea typeface="ＭＳ Ｐゴシック" charset="0"/>
            </a:endParaRPr>
          </a:p>
        </p:txBody>
      </p:sp>
      <p:sp>
        <p:nvSpPr>
          <p:cNvPr id="33832" name="Line 67"/>
          <p:cNvSpPr>
            <a:spLocks noChangeShapeType="1"/>
          </p:cNvSpPr>
          <p:nvPr/>
        </p:nvSpPr>
        <p:spPr bwMode="auto">
          <a:xfrm>
            <a:off x="6443663" y="784225"/>
            <a:ext cx="0" cy="554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charset="0"/>
              <a:ea typeface="+mn-ea"/>
              <a:cs typeface="+mn-cs"/>
            </a:endParaRPr>
          </a:p>
        </p:txBody>
      </p:sp>
    </p:spTree>
    <p:extLst>
      <p:ext uri="{BB962C8B-B14F-4D97-AF65-F5344CB8AC3E}">
        <p14:creationId xmlns:p14="http://schemas.microsoft.com/office/powerpoint/2010/main" val="2783996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Helvetica" charset="0"/>
              </a:rPr>
              <a:t>Data Access (Cont.)</a:t>
            </a:r>
          </a:p>
        </p:txBody>
      </p:sp>
      <p:sp>
        <p:nvSpPr>
          <p:cNvPr id="31747" name="Rectangle 3"/>
          <p:cNvSpPr>
            <a:spLocks noGrp="1" noChangeArrowheads="1"/>
          </p:cNvSpPr>
          <p:nvPr>
            <p:ph type="body" idx="4294967295"/>
          </p:nvPr>
        </p:nvSpPr>
        <p:spPr>
          <a:xfrm>
            <a:off x="814388" y="1093788"/>
            <a:ext cx="7661275" cy="5208587"/>
          </a:xfrm>
        </p:spPr>
        <p:txBody>
          <a:bodyPr/>
          <a:lstStyle/>
          <a:p>
            <a:r>
              <a:rPr lang="en-US" dirty="0">
                <a:latin typeface="Helvetica" charset="0"/>
              </a:rPr>
              <a:t>Each transaction </a:t>
            </a:r>
            <a:r>
              <a:rPr lang="en-US" i="1" dirty="0" err="1">
                <a:latin typeface="Helvetica" charset="0"/>
              </a:rPr>
              <a:t>T</a:t>
            </a:r>
            <a:r>
              <a:rPr lang="en-US" sz="2400" i="1" baseline="-25000" dirty="0" err="1">
                <a:latin typeface="Helvetica" charset="0"/>
              </a:rPr>
              <a:t>i</a:t>
            </a:r>
            <a:r>
              <a:rPr lang="en-US" i="1" dirty="0">
                <a:latin typeface="Helvetica" charset="0"/>
              </a:rPr>
              <a:t> </a:t>
            </a:r>
            <a:r>
              <a:rPr lang="en-US" dirty="0">
                <a:latin typeface="Helvetica" charset="0"/>
              </a:rPr>
              <a:t>has its private work-area in which local copies of all data items accessed and updated by it are kept.</a:t>
            </a:r>
          </a:p>
          <a:p>
            <a:pPr lvl="1"/>
            <a:r>
              <a:rPr lang="en-US" dirty="0">
                <a:latin typeface="Helvetica" charset="0"/>
                <a:ea typeface="ＭＳ Ｐゴシック" charset="0"/>
              </a:rPr>
              <a:t> </a:t>
            </a:r>
            <a:r>
              <a:rPr lang="en-US" i="1" dirty="0" err="1">
                <a:latin typeface="Helvetica" charset="0"/>
                <a:ea typeface="ＭＳ Ｐゴシック" charset="0"/>
              </a:rPr>
              <a:t>T</a:t>
            </a:r>
            <a:r>
              <a:rPr lang="en-US" sz="2400" i="1" baseline="-25000" dirty="0" err="1">
                <a:latin typeface="Helvetica" charset="0"/>
                <a:ea typeface="ＭＳ Ｐゴシック" charset="0"/>
              </a:rPr>
              <a:t>i</a:t>
            </a:r>
            <a:r>
              <a:rPr lang="en-US" dirty="0" err="1">
                <a:latin typeface="Helvetica" charset="0"/>
                <a:ea typeface="ＭＳ Ｐゴシック" charset="0"/>
              </a:rPr>
              <a:t>'s</a:t>
            </a:r>
            <a:r>
              <a:rPr lang="en-US" dirty="0">
                <a:latin typeface="Helvetica" charset="0"/>
                <a:ea typeface="ＭＳ Ｐゴシック" charset="0"/>
              </a:rPr>
              <a:t> local copy of a data item </a:t>
            </a:r>
            <a:r>
              <a:rPr lang="en-US" i="1" dirty="0">
                <a:latin typeface="Helvetica" charset="0"/>
                <a:ea typeface="ＭＳ Ｐゴシック" charset="0"/>
              </a:rPr>
              <a:t>X</a:t>
            </a:r>
            <a:r>
              <a:rPr lang="en-US" dirty="0">
                <a:latin typeface="Helvetica" charset="0"/>
                <a:ea typeface="ＭＳ Ｐゴシック" charset="0"/>
              </a:rPr>
              <a:t> is called </a:t>
            </a:r>
            <a:r>
              <a:rPr lang="en-US" i="1" dirty="0">
                <a:latin typeface="Helvetica" charset="0"/>
                <a:ea typeface="ＭＳ Ｐゴシック" charset="0"/>
              </a:rPr>
              <a:t>x</a:t>
            </a:r>
            <a:r>
              <a:rPr lang="en-US" sz="2400" i="1" baseline="-25000" dirty="0">
                <a:latin typeface="Helvetica" charset="0"/>
                <a:ea typeface="ＭＳ Ｐゴシック" charset="0"/>
              </a:rPr>
              <a:t>i</a:t>
            </a:r>
            <a:r>
              <a:rPr lang="en-US" i="1" dirty="0">
                <a:latin typeface="Helvetica" charset="0"/>
                <a:ea typeface="ＭＳ Ｐゴシック" charset="0"/>
              </a:rPr>
              <a:t>.</a:t>
            </a:r>
            <a:endParaRPr lang="en-US" dirty="0">
              <a:latin typeface="Helvetica" charset="0"/>
              <a:ea typeface="ＭＳ Ｐゴシック" charset="0"/>
            </a:endParaRPr>
          </a:p>
          <a:p>
            <a:r>
              <a:rPr lang="en-US" dirty="0">
                <a:latin typeface="Helvetica" charset="0"/>
              </a:rPr>
              <a:t>Transferring data items between system buffer blocks and its private work-area done by:</a:t>
            </a:r>
          </a:p>
          <a:p>
            <a:pPr lvl="1"/>
            <a:r>
              <a:rPr lang="en-US" b="1" dirty="0">
                <a:solidFill>
                  <a:srgbClr val="000099"/>
                </a:solidFill>
                <a:latin typeface="Helvetica" charset="0"/>
                <a:ea typeface="ＭＳ Ｐゴシック" charset="0"/>
              </a:rPr>
              <a:t>read</a:t>
            </a:r>
            <a:r>
              <a:rPr lang="en-US" dirty="0">
                <a:latin typeface="Helvetica" charset="0"/>
                <a:ea typeface="ＭＳ Ｐゴシック" charset="0"/>
              </a:rPr>
              <a:t>(</a:t>
            </a:r>
            <a:r>
              <a:rPr lang="en-US" i="1" dirty="0">
                <a:latin typeface="Helvetica" charset="0"/>
                <a:ea typeface="ＭＳ Ｐゴシック" charset="0"/>
              </a:rPr>
              <a:t>X</a:t>
            </a:r>
            <a:r>
              <a:rPr lang="en-US" dirty="0">
                <a:latin typeface="Helvetica" charset="0"/>
                <a:ea typeface="ＭＳ Ｐゴシック" charset="0"/>
              </a:rPr>
              <a:t>) assigns the value of data item </a:t>
            </a:r>
            <a:r>
              <a:rPr lang="en-US" i="1" dirty="0">
                <a:latin typeface="Helvetica" charset="0"/>
                <a:ea typeface="ＭＳ Ｐゴシック" charset="0"/>
              </a:rPr>
              <a:t>X</a:t>
            </a:r>
            <a:r>
              <a:rPr lang="en-US" dirty="0">
                <a:latin typeface="Helvetica" charset="0"/>
                <a:ea typeface="ＭＳ Ｐゴシック" charset="0"/>
              </a:rPr>
              <a:t> to the local variable </a:t>
            </a:r>
            <a:r>
              <a:rPr lang="en-US" i="1" dirty="0">
                <a:latin typeface="Helvetica" charset="0"/>
                <a:ea typeface="ＭＳ Ｐゴシック" charset="0"/>
              </a:rPr>
              <a:t>x</a:t>
            </a:r>
            <a:r>
              <a:rPr lang="en-US" sz="2400" i="1" baseline="-25000" dirty="0">
                <a:latin typeface="Helvetica" charset="0"/>
                <a:ea typeface="ＭＳ Ｐゴシック" charset="0"/>
              </a:rPr>
              <a:t>i</a:t>
            </a:r>
            <a:r>
              <a:rPr lang="en-US" dirty="0">
                <a:latin typeface="Helvetica" charset="0"/>
                <a:ea typeface="ＭＳ Ｐゴシック" charset="0"/>
              </a:rPr>
              <a:t>.</a:t>
            </a:r>
          </a:p>
          <a:p>
            <a:pPr lvl="1"/>
            <a:r>
              <a:rPr lang="en-US" b="1" dirty="0">
                <a:solidFill>
                  <a:srgbClr val="000099"/>
                </a:solidFill>
                <a:latin typeface="Helvetica" charset="0"/>
                <a:ea typeface="ＭＳ Ｐゴシック" charset="0"/>
              </a:rPr>
              <a:t>write</a:t>
            </a:r>
            <a:r>
              <a:rPr lang="en-US" dirty="0">
                <a:latin typeface="Helvetica" charset="0"/>
                <a:ea typeface="ＭＳ Ｐゴシック" charset="0"/>
              </a:rPr>
              <a:t>(</a:t>
            </a:r>
            <a:r>
              <a:rPr lang="en-US" i="1" dirty="0">
                <a:latin typeface="Helvetica" charset="0"/>
                <a:ea typeface="ＭＳ Ｐゴシック" charset="0"/>
              </a:rPr>
              <a:t>X</a:t>
            </a:r>
            <a:r>
              <a:rPr lang="en-US" dirty="0">
                <a:latin typeface="Helvetica" charset="0"/>
                <a:ea typeface="ＭＳ Ｐゴシック" charset="0"/>
              </a:rPr>
              <a:t>) assigns the value of local variable </a:t>
            </a:r>
            <a:r>
              <a:rPr lang="en-US" i="1" dirty="0">
                <a:latin typeface="Helvetica" charset="0"/>
                <a:ea typeface="ＭＳ Ｐゴシック" charset="0"/>
              </a:rPr>
              <a:t>x</a:t>
            </a:r>
            <a:r>
              <a:rPr lang="en-US" sz="2400" i="1" baseline="-25000" dirty="0">
                <a:latin typeface="Helvetica" charset="0"/>
                <a:ea typeface="ＭＳ Ｐゴシック" charset="0"/>
              </a:rPr>
              <a:t>i</a:t>
            </a:r>
            <a:r>
              <a:rPr lang="en-US" i="1" dirty="0">
                <a:latin typeface="Helvetica" charset="0"/>
                <a:ea typeface="ＭＳ Ｐゴシック" charset="0"/>
              </a:rPr>
              <a:t> </a:t>
            </a:r>
            <a:r>
              <a:rPr lang="en-US" dirty="0">
                <a:latin typeface="Helvetica" charset="0"/>
                <a:ea typeface="ＭＳ Ｐゴシック" charset="0"/>
              </a:rPr>
              <a:t>to data item {</a:t>
            </a:r>
            <a:r>
              <a:rPr lang="en-US" i="1" dirty="0">
                <a:latin typeface="Helvetica" charset="0"/>
                <a:ea typeface="ＭＳ Ｐゴシック" charset="0"/>
              </a:rPr>
              <a:t>X</a:t>
            </a:r>
            <a:r>
              <a:rPr lang="en-US" dirty="0">
                <a:latin typeface="Helvetica" charset="0"/>
                <a:ea typeface="ＭＳ Ｐゴシック" charset="0"/>
              </a:rPr>
              <a:t>} in the buffer block.</a:t>
            </a:r>
          </a:p>
          <a:p>
            <a:pPr lvl="1"/>
            <a:r>
              <a:rPr lang="en-US" b="1" dirty="0">
                <a:latin typeface="Helvetica" charset="0"/>
                <a:ea typeface="ＭＳ Ｐゴシック" charset="0"/>
              </a:rPr>
              <a:t>Note: output</a:t>
            </a:r>
            <a:r>
              <a:rPr lang="en-US" dirty="0">
                <a:latin typeface="Helvetica" charset="0"/>
                <a:ea typeface="ＭＳ Ｐゴシック" charset="0"/>
              </a:rPr>
              <a:t>(</a:t>
            </a:r>
            <a:r>
              <a:rPr lang="en-US" i="1" dirty="0">
                <a:latin typeface="Helvetica" charset="0"/>
                <a:ea typeface="ＭＳ Ｐゴシック" charset="0"/>
              </a:rPr>
              <a:t>B</a:t>
            </a:r>
            <a:r>
              <a:rPr lang="en-US" i="1" baseline="-25000" dirty="0">
                <a:latin typeface="Helvetica" charset="0"/>
                <a:ea typeface="ＭＳ Ｐゴシック" charset="0"/>
              </a:rPr>
              <a:t>X</a:t>
            </a:r>
            <a:r>
              <a:rPr lang="en-US" dirty="0">
                <a:latin typeface="Helvetica" charset="0"/>
                <a:ea typeface="ＭＳ Ｐゴシック" charset="0"/>
              </a:rPr>
              <a:t>) need not immediately follow </a:t>
            </a:r>
            <a:r>
              <a:rPr lang="en-US" b="1" dirty="0">
                <a:latin typeface="Helvetica" charset="0"/>
                <a:ea typeface="ＭＳ Ｐゴシック" charset="0"/>
              </a:rPr>
              <a:t>write</a:t>
            </a:r>
            <a:r>
              <a:rPr lang="en-US" dirty="0">
                <a:latin typeface="Helvetica" charset="0"/>
                <a:ea typeface="ＭＳ Ｐゴシック" charset="0"/>
              </a:rPr>
              <a:t>(</a:t>
            </a:r>
            <a:r>
              <a:rPr lang="en-US" i="1" dirty="0">
                <a:latin typeface="Helvetica" charset="0"/>
                <a:ea typeface="ＭＳ Ｐゴシック" charset="0"/>
              </a:rPr>
              <a:t>X</a:t>
            </a:r>
            <a:r>
              <a:rPr lang="en-US" dirty="0">
                <a:latin typeface="Helvetica" charset="0"/>
                <a:ea typeface="ＭＳ Ｐゴシック" charset="0"/>
              </a:rPr>
              <a:t>). System can perform the </a:t>
            </a:r>
            <a:r>
              <a:rPr lang="en-US" b="1" dirty="0">
                <a:latin typeface="Helvetica" charset="0"/>
                <a:ea typeface="ＭＳ Ｐゴシック" charset="0"/>
              </a:rPr>
              <a:t>output</a:t>
            </a:r>
            <a:r>
              <a:rPr lang="en-US" dirty="0">
                <a:latin typeface="Helvetica" charset="0"/>
                <a:ea typeface="ＭＳ Ｐゴシック" charset="0"/>
              </a:rPr>
              <a:t> operation when it deems fit.</a:t>
            </a:r>
          </a:p>
          <a:p>
            <a:r>
              <a:rPr lang="en-US" dirty="0">
                <a:latin typeface="Helvetica" charset="0"/>
              </a:rPr>
              <a:t>Transactions </a:t>
            </a:r>
          </a:p>
          <a:p>
            <a:pPr lvl="1"/>
            <a:r>
              <a:rPr lang="en-US" dirty="0">
                <a:latin typeface="Helvetica" charset="0"/>
                <a:ea typeface="ＭＳ Ｐゴシック" charset="0"/>
              </a:rPr>
              <a:t>Must perform </a:t>
            </a:r>
            <a:r>
              <a:rPr lang="en-US" b="1" dirty="0">
                <a:latin typeface="Helvetica" charset="0"/>
                <a:ea typeface="ＭＳ Ｐゴシック" charset="0"/>
              </a:rPr>
              <a:t>read</a:t>
            </a:r>
            <a:r>
              <a:rPr lang="en-US" dirty="0">
                <a:latin typeface="Helvetica" charset="0"/>
                <a:ea typeface="ＭＳ Ｐゴシック" charset="0"/>
              </a:rPr>
              <a:t>(</a:t>
            </a:r>
            <a:r>
              <a:rPr lang="en-US" i="1" dirty="0">
                <a:latin typeface="Helvetica" charset="0"/>
                <a:ea typeface="ＭＳ Ｐゴシック" charset="0"/>
              </a:rPr>
              <a:t>X</a:t>
            </a:r>
            <a:r>
              <a:rPr lang="en-US" dirty="0">
                <a:latin typeface="Helvetica" charset="0"/>
                <a:ea typeface="ＭＳ Ｐゴシック" charset="0"/>
              </a:rPr>
              <a:t>) before accessing </a:t>
            </a:r>
            <a:r>
              <a:rPr lang="en-US" i="1" dirty="0">
                <a:latin typeface="Helvetica" charset="0"/>
                <a:ea typeface="ＭＳ Ｐゴシック" charset="0"/>
              </a:rPr>
              <a:t>X</a:t>
            </a:r>
            <a:r>
              <a:rPr lang="en-US" dirty="0">
                <a:latin typeface="Helvetica" charset="0"/>
                <a:ea typeface="ＭＳ Ｐゴシック" charset="0"/>
              </a:rPr>
              <a:t> for the first time (subsequent reads can be from local copy) </a:t>
            </a:r>
          </a:p>
          <a:p>
            <a:pPr lvl="1"/>
            <a:r>
              <a:rPr lang="en-US" b="1" dirty="0">
                <a:latin typeface="Helvetica" charset="0"/>
                <a:ea typeface="ＭＳ Ｐゴシック" charset="0"/>
              </a:rPr>
              <a:t>write</a:t>
            </a:r>
            <a:r>
              <a:rPr lang="en-US" dirty="0">
                <a:latin typeface="Helvetica" charset="0"/>
                <a:ea typeface="ＭＳ Ｐゴシック" charset="0"/>
              </a:rPr>
              <a:t>(</a:t>
            </a:r>
            <a:r>
              <a:rPr lang="en-US" i="1" dirty="0">
                <a:latin typeface="Helvetica" charset="0"/>
                <a:ea typeface="ＭＳ Ｐゴシック" charset="0"/>
              </a:rPr>
              <a:t>X</a:t>
            </a:r>
            <a:r>
              <a:rPr lang="en-US" dirty="0">
                <a:latin typeface="Helvetica" charset="0"/>
                <a:ea typeface="ＭＳ Ｐゴシック" charset="0"/>
              </a:rPr>
              <a:t>) can be executed at any time before the transaction commits</a:t>
            </a:r>
          </a:p>
        </p:txBody>
      </p:sp>
    </p:spTree>
    <p:extLst>
      <p:ext uri="{BB962C8B-B14F-4D97-AF65-F5344CB8AC3E}">
        <p14:creationId xmlns:p14="http://schemas.microsoft.com/office/powerpoint/2010/main" val="49399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sz="2800"/>
              <a:t>STEAL vs NO STEAL, FORCE vs NO FORCE</a:t>
            </a:r>
          </a:p>
        </p:txBody>
      </p:sp>
      <p:sp>
        <p:nvSpPr>
          <p:cNvPr id="709635" name="Rectangle 3"/>
          <p:cNvSpPr>
            <a:spLocks noGrp="1" noChangeArrowheads="1"/>
          </p:cNvSpPr>
          <p:nvPr>
            <p:ph idx="1"/>
          </p:nvPr>
        </p:nvSpPr>
        <p:spPr/>
        <p:txBody>
          <a:bodyPr/>
          <a:lstStyle/>
          <a:p>
            <a:r>
              <a:rPr lang="en-US"/>
              <a:t>STEAL:</a:t>
            </a:r>
          </a:p>
          <a:p>
            <a:pPr lvl="1"/>
            <a:r>
              <a:rPr lang="en-US"/>
              <a:t>The buffer manager </a:t>
            </a:r>
            <a:r>
              <a:rPr lang="en-US" i="1"/>
              <a:t>can steal</a:t>
            </a:r>
            <a:r>
              <a:rPr lang="en-US"/>
              <a:t> a (memory) page from the database</a:t>
            </a:r>
          </a:p>
          <a:p>
            <a:pPr lvl="2"/>
            <a:r>
              <a:rPr lang="en-US"/>
              <a:t>ie., it can write an arbitrary page to the disk and use that page for something else from the disk</a:t>
            </a:r>
          </a:p>
          <a:p>
            <a:pPr lvl="2"/>
            <a:r>
              <a:rPr lang="en-US"/>
              <a:t>In other words, the database system doesn’t control the buffer replacement policy</a:t>
            </a:r>
          </a:p>
          <a:p>
            <a:pPr lvl="1"/>
            <a:r>
              <a:rPr lang="en-US"/>
              <a:t>Why a problem ?</a:t>
            </a:r>
          </a:p>
          <a:p>
            <a:pPr lvl="2"/>
            <a:r>
              <a:rPr lang="en-US"/>
              <a:t>The page might contain </a:t>
            </a:r>
            <a:r>
              <a:rPr lang="en-US" i="1"/>
              <a:t>dirty writes, </a:t>
            </a:r>
            <a:r>
              <a:rPr lang="en-US"/>
              <a:t>ie., writes/updates by a transaction that hasn’t committed</a:t>
            </a:r>
          </a:p>
          <a:p>
            <a:pPr lvl="1"/>
            <a:r>
              <a:rPr lang="en-US"/>
              <a:t>But, we must allow </a:t>
            </a:r>
            <a:r>
              <a:rPr lang="en-US" i="1"/>
              <a:t>steal </a:t>
            </a:r>
            <a:r>
              <a:rPr lang="en-US"/>
              <a:t>for performance reasons.</a:t>
            </a:r>
          </a:p>
          <a:p>
            <a:endParaRPr lang="en-US"/>
          </a:p>
          <a:p>
            <a:r>
              <a:rPr lang="en-US"/>
              <a:t>NO STEAL:</a:t>
            </a:r>
          </a:p>
          <a:p>
            <a:pPr lvl="1"/>
            <a:r>
              <a:rPr lang="en-US"/>
              <a:t>Not allowed. More control, but less flexibility for the buffer manager.</a:t>
            </a:r>
          </a:p>
        </p:txBody>
      </p:sp>
    </p:spTree>
    <p:extLst>
      <p:ext uri="{BB962C8B-B14F-4D97-AF65-F5344CB8AC3E}">
        <p14:creationId xmlns:p14="http://schemas.microsoft.com/office/powerpoint/2010/main" val="64720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96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963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9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963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963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963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96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9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a:xfrm>
            <a:off x="206829" y="152400"/>
            <a:ext cx="7543800" cy="1020762"/>
          </a:xfrm>
        </p:spPr>
        <p:txBody>
          <a:bodyPr/>
          <a:lstStyle/>
          <a:p>
            <a:r>
              <a:rPr lang="en-US" dirty="0"/>
              <a:t>Graphics Processing Units (GPUs)</a:t>
            </a:r>
          </a:p>
        </p:txBody>
      </p:sp>
      <p:pic>
        <p:nvPicPr>
          <p:cNvPr id="2050" name="Picture 2" descr="Schematic diagram of the NVIDIA 8800 GPU">
            <a:extLst>
              <a:ext uri="{FF2B5EF4-FFF2-40B4-BE49-F238E27FC236}">
                <a16:creationId xmlns:a16="http://schemas.microsoft.com/office/drawing/2014/main" id="{06701E9C-7E50-2136-BE5E-157A72F62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25600"/>
            <a:ext cx="8534400" cy="440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9386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sz="2800"/>
              <a:t>STEAL vs NO STEAL, FORCE vs NO FORCE</a:t>
            </a:r>
          </a:p>
        </p:txBody>
      </p:sp>
      <p:sp>
        <p:nvSpPr>
          <p:cNvPr id="710659" name="Rectangle 3"/>
          <p:cNvSpPr>
            <a:spLocks noGrp="1" noChangeArrowheads="1"/>
          </p:cNvSpPr>
          <p:nvPr>
            <p:ph idx="1"/>
          </p:nvPr>
        </p:nvSpPr>
        <p:spPr>
          <a:xfrm>
            <a:off x="571500" y="1114425"/>
            <a:ext cx="8385175" cy="5356225"/>
          </a:xfrm>
        </p:spPr>
        <p:txBody>
          <a:bodyPr/>
          <a:lstStyle/>
          <a:p>
            <a:r>
              <a:rPr lang="en-US"/>
              <a:t>FORCE:</a:t>
            </a:r>
          </a:p>
          <a:p>
            <a:pPr lvl="1"/>
            <a:r>
              <a:rPr lang="en-US"/>
              <a:t>The database system </a:t>
            </a:r>
            <a:r>
              <a:rPr lang="en-US" i="1"/>
              <a:t>forces </a:t>
            </a:r>
            <a:r>
              <a:rPr lang="en-US"/>
              <a:t>all the updates of a transaction to disk before committing</a:t>
            </a:r>
          </a:p>
          <a:p>
            <a:pPr lvl="1"/>
            <a:r>
              <a:rPr lang="en-US"/>
              <a:t>Why ?</a:t>
            </a:r>
          </a:p>
          <a:p>
            <a:pPr lvl="2"/>
            <a:r>
              <a:rPr lang="en-US"/>
              <a:t>To make its updates permanent before committing</a:t>
            </a:r>
          </a:p>
          <a:p>
            <a:pPr lvl="1"/>
            <a:r>
              <a:rPr lang="en-US"/>
              <a:t>Why a problem ?</a:t>
            </a:r>
          </a:p>
          <a:p>
            <a:pPr lvl="2"/>
            <a:r>
              <a:rPr lang="en-US"/>
              <a:t>Most probably random I/Os, so poor response time and throughput</a:t>
            </a:r>
          </a:p>
          <a:p>
            <a:pPr lvl="2"/>
            <a:r>
              <a:rPr lang="en-US"/>
              <a:t>Interferes with the disk controlling policies</a:t>
            </a:r>
          </a:p>
          <a:p>
            <a:r>
              <a:rPr lang="en-US"/>
              <a:t>NO FORCE:</a:t>
            </a:r>
          </a:p>
          <a:p>
            <a:pPr lvl="1"/>
            <a:r>
              <a:rPr lang="en-US"/>
              <a:t>Don’t do the above. Desired.</a:t>
            </a:r>
          </a:p>
          <a:p>
            <a:pPr lvl="1"/>
            <a:r>
              <a:rPr lang="en-US"/>
              <a:t>Problem: </a:t>
            </a:r>
          </a:p>
          <a:p>
            <a:pPr lvl="2"/>
            <a:r>
              <a:rPr lang="en-US"/>
              <a:t>Guaranteeing durability becomes hard</a:t>
            </a:r>
          </a:p>
          <a:p>
            <a:pPr lvl="1"/>
            <a:r>
              <a:rPr lang="en-US"/>
              <a:t>We might still have to </a:t>
            </a:r>
            <a:r>
              <a:rPr lang="en-US" i="1"/>
              <a:t>force </a:t>
            </a:r>
            <a:r>
              <a:rPr lang="en-US"/>
              <a:t>some pages to disk, but minimal.</a:t>
            </a:r>
          </a:p>
        </p:txBody>
      </p:sp>
    </p:spTree>
    <p:extLst>
      <p:ext uri="{BB962C8B-B14F-4D97-AF65-F5344CB8AC3E}">
        <p14:creationId xmlns:p14="http://schemas.microsoft.com/office/powerpoint/2010/main" val="28746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06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065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065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06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065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065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065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06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593725" y="290513"/>
            <a:ext cx="8077200" cy="609600"/>
          </a:xfrm>
        </p:spPr>
        <p:txBody>
          <a:bodyPr/>
          <a:lstStyle/>
          <a:p>
            <a:r>
              <a:rPr lang="en-US" sz="2800"/>
              <a:t>STEAL vs NO STEAL, FORCE vs NO FORCE:</a:t>
            </a:r>
            <a:br>
              <a:rPr lang="en-US" sz="2800"/>
            </a:br>
            <a:r>
              <a:rPr lang="en-US" sz="2800"/>
              <a:t>Recovery implications</a:t>
            </a:r>
          </a:p>
        </p:txBody>
      </p:sp>
      <p:grpSp>
        <p:nvGrpSpPr>
          <p:cNvPr id="2" name="Group 17"/>
          <p:cNvGrpSpPr>
            <a:grpSpLocks/>
          </p:cNvGrpSpPr>
          <p:nvPr/>
        </p:nvGrpSpPr>
        <p:grpSpPr bwMode="auto">
          <a:xfrm>
            <a:off x="638175" y="1752600"/>
            <a:ext cx="5876925" cy="4351338"/>
            <a:chOff x="357" y="1418"/>
            <a:chExt cx="2239" cy="1719"/>
          </a:xfrm>
        </p:grpSpPr>
        <p:sp>
          <p:nvSpPr>
            <p:cNvPr id="712722" name="Rectangle 18"/>
            <p:cNvSpPr>
              <a:spLocks noChangeArrowheads="1"/>
            </p:cNvSpPr>
            <p:nvPr/>
          </p:nvSpPr>
          <p:spPr bwMode="auto">
            <a:xfrm>
              <a:off x="469" y="2386"/>
              <a:ext cx="385" cy="180"/>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3365FB"/>
                  </a:solidFill>
                  <a:effectLst/>
                  <a:uLnTx/>
                  <a:uFillTx/>
                  <a:latin typeface="Arial" charset="0"/>
                  <a:ea typeface="+mn-ea"/>
                  <a:cs typeface="+mn-cs"/>
                </a:rPr>
                <a:t>Force</a:t>
              </a:r>
            </a:p>
          </p:txBody>
        </p:sp>
        <p:sp>
          <p:nvSpPr>
            <p:cNvPr id="712723" name="Rectangle 19"/>
            <p:cNvSpPr>
              <a:spLocks noChangeArrowheads="1"/>
            </p:cNvSpPr>
            <p:nvPr/>
          </p:nvSpPr>
          <p:spPr bwMode="auto">
            <a:xfrm>
              <a:off x="357" y="1627"/>
              <a:ext cx="572" cy="17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3365FB"/>
                  </a:solidFill>
                  <a:effectLst/>
                  <a:uLnTx/>
                  <a:uFillTx/>
                  <a:latin typeface="Arial" charset="0"/>
                  <a:ea typeface="+mn-ea"/>
                  <a:cs typeface="+mn-cs"/>
                </a:rPr>
                <a:t>No Force</a:t>
              </a:r>
            </a:p>
          </p:txBody>
        </p:sp>
        <p:sp>
          <p:nvSpPr>
            <p:cNvPr id="712724" name="Rectangle 20"/>
            <p:cNvSpPr>
              <a:spLocks noChangeArrowheads="1"/>
            </p:cNvSpPr>
            <p:nvPr/>
          </p:nvSpPr>
          <p:spPr bwMode="auto">
            <a:xfrm>
              <a:off x="1141" y="2956"/>
              <a:ext cx="533" cy="17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CC3300"/>
                  </a:solidFill>
                  <a:effectLst/>
                  <a:uLnTx/>
                  <a:uFillTx/>
                  <a:latin typeface="Arial" charset="0"/>
                  <a:ea typeface="+mn-ea"/>
                  <a:cs typeface="+mn-cs"/>
                </a:rPr>
                <a:t>No Steal</a:t>
              </a:r>
            </a:p>
          </p:txBody>
        </p:sp>
        <p:sp>
          <p:nvSpPr>
            <p:cNvPr id="712725" name="Rectangle 21"/>
            <p:cNvSpPr>
              <a:spLocks noChangeArrowheads="1"/>
            </p:cNvSpPr>
            <p:nvPr/>
          </p:nvSpPr>
          <p:spPr bwMode="auto">
            <a:xfrm>
              <a:off x="2064" y="2958"/>
              <a:ext cx="346" cy="17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CC3300"/>
                  </a:solidFill>
                  <a:effectLst/>
                  <a:uLnTx/>
                  <a:uFillTx/>
                  <a:latin typeface="Arial" charset="0"/>
                  <a:ea typeface="+mn-ea"/>
                  <a:cs typeface="+mn-cs"/>
                </a:rPr>
                <a:t>Steal</a:t>
              </a:r>
            </a:p>
          </p:txBody>
        </p:sp>
        <p:sp>
          <p:nvSpPr>
            <p:cNvPr id="712726" name="Rectangle 22"/>
            <p:cNvSpPr>
              <a:spLocks noChangeArrowheads="1"/>
            </p:cNvSpPr>
            <p:nvPr/>
          </p:nvSpPr>
          <p:spPr bwMode="auto">
            <a:xfrm>
              <a:off x="1842" y="1420"/>
              <a:ext cx="748" cy="721"/>
            </a:xfrm>
            <a:prstGeom prst="rect">
              <a:avLst/>
            </a:prstGeom>
            <a:solidFill>
              <a:schemeClr val="bg2"/>
            </a:solid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Helvetica" charset="0"/>
                  <a:ea typeface="+mn-ea"/>
                  <a:cs typeface="+mn-cs"/>
                </a:rPr>
                <a:t>Desired</a:t>
              </a:r>
            </a:p>
          </p:txBody>
        </p:sp>
        <p:sp>
          <p:nvSpPr>
            <p:cNvPr id="712727" name="Rectangle 23"/>
            <p:cNvSpPr>
              <a:spLocks noChangeArrowheads="1"/>
            </p:cNvSpPr>
            <p:nvPr/>
          </p:nvSpPr>
          <p:spPr bwMode="auto">
            <a:xfrm>
              <a:off x="1060" y="2138"/>
              <a:ext cx="784"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Helvetica" charset="0"/>
                  <a:ea typeface="+mn-ea"/>
                  <a:cs typeface="+mn-cs"/>
                </a:rPr>
                <a:t>Trivial</a:t>
              </a:r>
            </a:p>
          </p:txBody>
        </p:sp>
        <p:sp>
          <p:nvSpPr>
            <p:cNvPr id="712728" name="Rectangle 24"/>
            <p:cNvSpPr>
              <a:spLocks noChangeArrowheads="1"/>
            </p:cNvSpPr>
            <p:nvPr/>
          </p:nvSpPr>
          <p:spPr bwMode="auto">
            <a:xfrm>
              <a:off x="1839" y="2137"/>
              <a:ext cx="757"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000000"/>
                </a:solidFill>
                <a:effectLst/>
                <a:uLnTx/>
                <a:uFillTx/>
                <a:latin typeface="Helvetica" charset="0"/>
                <a:ea typeface="+mn-ea"/>
                <a:cs typeface="+mn-cs"/>
              </a:endParaRPr>
            </a:p>
          </p:txBody>
        </p:sp>
        <p:sp>
          <p:nvSpPr>
            <p:cNvPr id="712729" name="Rectangle 25"/>
            <p:cNvSpPr>
              <a:spLocks noChangeArrowheads="1"/>
            </p:cNvSpPr>
            <p:nvPr/>
          </p:nvSpPr>
          <p:spPr bwMode="auto">
            <a:xfrm>
              <a:off x="1059" y="1418"/>
              <a:ext cx="793"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Helvetica" charset="0"/>
                <a:ea typeface="+mn-ea"/>
                <a:cs typeface="+mn-cs"/>
              </a:endParaRPr>
            </a:p>
          </p:txBody>
        </p:sp>
      </p:grpSp>
    </p:spTree>
    <p:extLst>
      <p:ext uri="{BB962C8B-B14F-4D97-AF65-F5344CB8AC3E}">
        <p14:creationId xmlns:p14="http://schemas.microsoft.com/office/powerpoint/2010/main" val="23184077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593725" y="290513"/>
            <a:ext cx="8077200" cy="609600"/>
          </a:xfrm>
        </p:spPr>
        <p:txBody>
          <a:bodyPr/>
          <a:lstStyle/>
          <a:p>
            <a:r>
              <a:rPr lang="en-US" sz="2800"/>
              <a:t>STEAL vs NO STEAL, FORCE vs NO FORCE:</a:t>
            </a:r>
            <a:br>
              <a:rPr lang="en-US" sz="2800"/>
            </a:br>
            <a:r>
              <a:rPr lang="en-US" sz="2800"/>
              <a:t>Recovery implications</a:t>
            </a:r>
          </a:p>
        </p:txBody>
      </p:sp>
      <p:sp>
        <p:nvSpPr>
          <p:cNvPr id="713741" name="Rectangle 13"/>
          <p:cNvSpPr>
            <a:spLocks noGrp="1" noChangeArrowheads="1"/>
          </p:cNvSpPr>
          <p:nvPr>
            <p:ph idx="1"/>
          </p:nvPr>
        </p:nvSpPr>
        <p:spPr/>
        <p:txBody>
          <a:bodyPr/>
          <a:lstStyle/>
          <a:p>
            <a:r>
              <a:rPr lang="en-US"/>
              <a:t>How to implement A and D when No Steal and Force ?</a:t>
            </a:r>
          </a:p>
          <a:p>
            <a:pPr lvl="1"/>
            <a:r>
              <a:rPr lang="en-US"/>
              <a:t>Only updates from committed transaction are written to disk (since no steal)</a:t>
            </a:r>
          </a:p>
          <a:p>
            <a:pPr lvl="1"/>
            <a:r>
              <a:rPr lang="en-US"/>
              <a:t>Updates from a transaction are forced to disk before commit (since force)</a:t>
            </a:r>
          </a:p>
          <a:p>
            <a:pPr lvl="2"/>
            <a:r>
              <a:rPr lang="en-US"/>
              <a:t>A minor problem: how do you guarantee that all updates from a transaction make it to the disk atomically ?</a:t>
            </a:r>
          </a:p>
          <a:p>
            <a:pPr lvl="3"/>
            <a:r>
              <a:rPr lang="en-US"/>
              <a:t>Remember we are only guaranteed an atomic </a:t>
            </a:r>
            <a:r>
              <a:rPr lang="en-US" i="1"/>
              <a:t>block write</a:t>
            </a:r>
            <a:endParaRPr lang="en-US"/>
          </a:p>
          <a:p>
            <a:pPr lvl="3"/>
            <a:r>
              <a:rPr lang="en-US"/>
              <a:t>What if some updates make it to disk, and other don’t ?</a:t>
            </a:r>
          </a:p>
          <a:p>
            <a:pPr lvl="2"/>
            <a:r>
              <a:rPr lang="en-US"/>
              <a:t>Can use something like shadow copying/shadow paging</a:t>
            </a:r>
          </a:p>
          <a:p>
            <a:pPr lvl="1"/>
            <a:endParaRPr lang="en-US"/>
          </a:p>
          <a:p>
            <a:pPr lvl="1"/>
            <a:r>
              <a:rPr lang="en-US"/>
              <a:t>No atomicity/durability problem arise.</a:t>
            </a:r>
          </a:p>
        </p:txBody>
      </p:sp>
    </p:spTree>
    <p:extLst>
      <p:ext uri="{BB962C8B-B14F-4D97-AF65-F5344CB8AC3E}">
        <p14:creationId xmlns:p14="http://schemas.microsoft.com/office/powerpoint/2010/main" val="341532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37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374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374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374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374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37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37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41"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en-US"/>
              <a:t>Terminology</a:t>
            </a:r>
          </a:p>
        </p:txBody>
      </p:sp>
      <p:sp>
        <p:nvSpPr>
          <p:cNvPr id="716803" name="Rectangle 3"/>
          <p:cNvSpPr>
            <a:spLocks noGrp="1" noChangeArrowheads="1"/>
          </p:cNvSpPr>
          <p:nvPr>
            <p:ph idx="1"/>
          </p:nvPr>
        </p:nvSpPr>
        <p:spPr/>
        <p:txBody>
          <a:bodyPr/>
          <a:lstStyle/>
          <a:p>
            <a:r>
              <a:rPr lang="en-US" dirty="0"/>
              <a:t>Deferred Database Modification:</a:t>
            </a:r>
          </a:p>
          <a:p>
            <a:pPr lvl="1"/>
            <a:r>
              <a:rPr lang="en-US" dirty="0"/>
              <a:t>Similar to NO STEAL, NO FORCE</a:t>
            </a:r>
          </a:p>
          <a:p>
            <a:pPr lvl="2"/>
            <a:r>
              <a:rPr lang="en-US" dirty="0"/>
              <a:t>Not identical</a:t>
            </a:r>
          </a:p>
          <a:p>
            <a:pPr lvl="1"/>
            <a:r>
              <a:rPr lang="en-US" dirty="0"/>
              <a:t>Only need </a:t>
            </a:r>
            <a:r>
              <a:rPr lang="en-US" i="1" u="sng" dirty="0" err="1"/>
              <a:t>redos</a:t>
            </a:r>
            <a:r>
              <a:rPr lang="en-US" i="1" u="sng" dirty="0"/>
              <a:t>, no </a:t>
            </a:r>
            <a:r>
              <a:rPr lang="en-US" i="1" u="sng" dirty="0" err="1"/>
              <a:t>undos</a:t>
            </a:r>
            <a:endParaRPr lang="en-US" dirty="0"/>
          </a:p>
          <a:p>
            <a:pPr lvl="1"/>
            <a:r>
              <a:rPr lang="en-US" dirty="0"/>
              <a:t>We won’t cover this in detail</a:t>
            </a:r>
          </a:p>
          <a:p>
            <a:pPr lvl="1"/>
            <a:endParaRPr lang="en-US" dirty="0"/>
          </a:p>
          <a:p>
            <a:r>
              <a:rPr lang="en-US" dirty="0"/>
              <a:t>Immediate Database Modification:</a:t>
            </a:r>
          </a:p>
          <a:p>
            <a:pPr lvl="1"/>
            <a:r>
              <a:rPr lang="en-US" dirty="0"/>
              <a:t>Similar to STEAL, NO FORCE</a:t>
            </a:r>
          </a:p>
          <a:p>
            <a:pPr lvl="1"/>
            <a:r>
              <a:rPr lang="en-US" dirty="0"/>
              <a:t>Need both </a:t>
            </a:r>
            <a:r>
              <a:rPr lang="en-US" i="1" u="sng" dirty="0" err="1"/>
              <a:t>redos</a:t>
            </a:r>
            <a:r>
              <a:rPr lang="en-US" i="1" u="sng" dirty="0"/>
              <a:t>, and </a:t>
            </a:r>
            <a:r>
              <a:rPr lang="en-US" i="1" u="sng" dirty="0" err="1"/>
              <a:t>undos</a:t>
            </a:r>
            <a:endParaRPr lang="en-US" i="1" u="sng" dirty="0"/>
          </a:p>
          <a:p>
            <a:pPr lvl="1">
              <a:buFont typeface="Wingdings 2" charset="2"/>
              <a:buNone/>
            </a:pPr>
            <a:endParaRPr lang="en-US" dirty="0"/>
          </a:p>
        </p:txBody>
      </p:sp>
    </p:spTree>
    <p:extLst>
      <p:ext uri="{BB962C8B-B14F-4D97-AF65-F5344CB8AC3E}">
        <p14:creationId xmlns:p14="http://schemas.microsoft.com/office/powerpoint/2010/main" val="15118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680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68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Recovery: Basics of Logging and UNDO</a:t>
            </a:r>
          </a:p>
        </p:txBody>
      </p:sp>
    </p:spTree>
    <p:extLst>
      <p:ext uri="{BB962C8B-B14F-4D97-AF65-F5344CB8AC3E}">
        <p14:creationId xmlns:p14="http://schemas.microsoft.com/office/powerpoint/2010/main" val="92832562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800" dirty="0">
                <a:latin typeface="Calibri" charset="0"/>
              </a:rPr>
              <a:t>Book Chapters</a:t>
            </a:r>
          </a:p>
          <a:p>
            <a:pPr lvl="1"/>
            <a:r>
              <a:rPr lang="en-US" sz="2400" dirty="0">
                <a:latin typeface="Calibri" charset="0"/>
              </a:rPr>
              <a:t>16.3.1, 16.3.5</a:t>
            </a:r>
          </a:p>
          <a:p>
            <a:r>
              <a:rPr lang="en-US" sz="2800" dirty="0">
                <a:latin typeface="Calibri" charset="0"/>
              </a:rPr>
              <a:t>Key topics:</a:t>
            </a:r>
          </a:p>
          <a:p>
            <a:pPr lvl="1"/>
            <a:r>
              <a:rPr lang="en-US" sz="2400" dirty="0">
                <a:latin typeface="Calibri" charset="0"/>
              </a:rPr>
              <a:t>Generating log records</a:t>
            </a:r>
          </a:p>
          <a:p>
            <a:pPr lvl="1"/>
            <a:r>
              <a:rPr lang="en-US" sz="2400" dirty="0">
                <a:latin typeface="Calibri" charset="0"/>
              </a:rPr>
              <a:t>Using log records to support UNDO/Rollback</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Transactions: Recovery</a:t>
            </a:r>
          </a:p>
        </p:txBody>
      </p:sp>
    </p:spTree>
    <p:extLst>
      <p:ext uri="{BB962C8B-B14F-4D97-AF65-F5344CB8AC3E}">
        <p14:creationId xmlns:p14="http://schemas.microsoft.com/office/powerpoint/2010/main" val="3314198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en-US"/>
              <a:t>Log-based Recovery</a:t>
            </a:r>
          </a:p>
        </p:txBody>
      </p:sp>
      <p:sp>
        <p:nvSpPr>
          <p:cNvPr id="714755" name="Rectangle 3"/>
          <p:cNvSpPr>
            <a:spLocks noGrp="1" noChangeArrowheads="1"/>
          </p:cNvSpPr>
          <p:nvPr>
            <p:ph idx="1"/>
          </p:nvPr>
        </p:nvSpPr>
        <p:spPr/>
        <p:txBody>
          <a:bodyPr/>
          <a:lstStyle/>
          <a:p>
            <a:r>
              <a:rPr lang="en-US"/>
              <a:t>Most commonly used recovery method</a:t>
            </a:r>
          </a:p>
          <a:p>
            <a:r>
              <a:rPr lang="en-US"/>
              <a:t>Intuitively, a log is a record of everything the database system does</a:t>
            </a:r>
          </a:p>
          <a:p>
            <a:r>
              <a:rPr lang="en-US"/>
              <a:t>For every operation done by the database, a </a:t>
            </a:r>
            <a:r>
              <a:rPr lang="en-US" i="1"/>
              <a:t>log record </a:t>
            </a:r>
            <a:r>
              <a:rPr lang="en-US"/>
              <a:t>is generated and stored </a:t>
            </a:r>
            <a:r>
              <a:rPr lang="en-US" i="1" u="sng"/>
              <a:t>typically on a different (log) disk</a:t>
            </a:r>
          </a:p>
          <a:p>
            <a:r>
              <a:rPr lang="en-US" i="1"/>
              <a:t>&lt;T1, START&gt; </a:t>
            </a:r>
          </a:p>
          <a:p>
            <a:r>
              <a:rPr lang="en-US" i="1"/>
              <a:t>&lt;T2, COMMIT&gt;</a:t>
            </a:r>
          </a:p>
          <a:p>
            <a:r>
              <a:rPr lang="en-US" i="1"/>
              <a:t>&lt;T2, ABORT&gt;</a:t>
            </a:r>
          </a:p>
          <a:p>
            <a:r>
              <a:rPr lang="en-US" i="1"/>
              <a:t>&lt;T1, A, 100, 200&gt;</a:t>
            </a:r>
          </a:p>
          <a:p>
            <a:pPr lvl="1"/>
            <a:r>
              <a:rPr lang="en-US"/>
              <a:t>T1 modified A; old value = 100, new value = 200</a:t>
            </a:r>
          </a:p>
          <a:p>
            <a:pPr lvl="1">
              <a:buFont typeface="Wingdings 2" charset="2"/>
              <a:buNone/>
            </a:pPr>
            <a:endParaRPr lang="en-US"/>
          </a:p>
          <a:p>
            <a:pPr lvl="1">
              <a:buFont typeface="Wingdings 2" charset="2"/>
              <a:buNone/>
            </a:pPr>
            <a:endParaRPr lang="en-US"/>
          </a:p>
        </p:txBody>
      </p:sp>
    </p:spTree>
    <p:extLst>
      <p:ext uri="{BB962C8B-B14F-4D97-AF65-F5344CB8AC3E}">
        <p14:creationId xmlns:p14="http://schemas.microsoft.com/office/powerpoint/2010/main" val="7764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75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475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475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475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4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en-US"/>
              <a:t>Log</a:t>
            </a:r>
          </a:p>
        </p:txBody>
      </p:sp>
      <p:sp>
        <p:nvSpPr>
          <p:cNvPr id="717827" name="Rectangle 3"/>
          <p:cNvSpPr>
            <a:spLocks noGrp="1" noChangeArrowheads="1"/>
          </p:cNvSpPr>
          <p:nvPr>
            <p:ph idx="1"/>
          </p:nvPr>
        </p:nvSpPr>
        <p:spPr/>
        <p:txBody>
          <a:bodyPr/>
          <a:lstStyle/>
          <a:p>
            <a:r>
              <a:rPr lang="en-US" sz="1800" dirty="0">
                <a:solidFill>
                  <a:srgbClr val="000000"/>
                </a:solidFill>
              </a:rPr>
              <a:t>Example transactions</a:t>
            </a:r>
            <a:r>
              <a:rPr lang="en-US" sz="1800" i="1" dirty="0">
                <a:solidFill>
                  <a:srgbClr val="000000"/>
                </a:solidFill>
              </a:rPr>
              <a:t>T</a:t>
            </a:r>
            <a:r>
              <a:rPr lang="en-US" sz="1800" i="1" baseline="-25000" dirty="0">
                <a:solidFill>
                  <a:srgbClr val="000000"/>
                </a:solidFill>
              </a:rPr>
              <a:t>0</a:t>
            </a:r>
            <a:r>
              <a:rPr lang="en-US" sz="1800" i="1" dirty="0">
                <a:solidFill>
                  <a:srgbClr val="000000"/>
                </a:solidFill>
              </a:rPr>
              <a:t> </a:t>
            </a:r>
            <a:r>
              <a:rPr lang="en-US" sz="1800" dirty="0">
                <a:solidFill>
                  <a:srgbClr val="000000"/>
                </a:solidFill>
              </a:rPr>
              <a:t>and </a:t>
            </a:r>
            <a:r>
              <a:rPr lang="en-US" sz="1800" i="1" dirty="0">
                <a:solidFill>
                  <a:srgbClr val="000000"/>
                </a:solidFill>
              </a:rPr>
              <a:t>T</a:t>
            </a:r>
            <a:r>
              <a:rPr lang="en-US" sz="1800" i="1" baseline="-25000" dirty="0">
                <a:solidFill>
                  <a:srgbClr val="000000"/>
                </a:solidFill>
              </a:rPr>
              <a:t>1</a:t>
            </a:r>
            <a:r>
              <a:rPr lang="en-US" sz="1800" i="1" dirty="0">
                <a:solidFill>
                  <a:srgbClr val="000000"/>
                </a:solidFill>
              </a:rPr>
              <a:t> </a:t>
            </a:r>
            <a:r>
              <a:rPr lang="en-US" sz="1800" dirty="0">
                <a:solidFill>
                  <a:srgbClr val="000000"/>
                </a:solidFill>
              </a:rPr>
              <a:t>(</a:t>
            </a:r>
            <a:r>
              <a:rPr lang="en-US" sz="1800" i="1" dirty="0">
                <a:solidFill>
                  <a:srgbClr val="000000"/>
                </a:solidFill>
              </a:rPr>
              <a:t>T</a:t>
            </a:r>
            <a:r>
              <a:rPr lang="en-US" sz="1800" i="1" baseline="-25000" dirty="0">
                <a:solidFill>
                  <a:srgbClr val="000000"/>
                </a:solidFill>
              </a:rPr>
              <a:t>0</a:t>
            </a:r>
            <a:r>
              <a:rPr lang="en-US" sz="1800" i="1" dirty="0">
                <a:solidFill>
                  <a:srgbClr val="000000"/>
                </a:solidFill>
              </a:rPr>
              <a:t> </a:t>
            </a:r>
            <a:r>
              <a:rPr lang="en-US" sz="1800" dirty="0">
                <a:solidFill>
                  <a:srgbClr val="000000"/>
                </a:solidFill>
              </a:rPr>
              <a:t>executes before </a:t>
            </a:r>
            <a:r>
              <a:rPr lang="en-US" sz="1800" i="1" dirty="0">
                <a:solidFill>
                  <a:srgbClr val="000000"/>
                </a:solidFill>
              </a:rPr>
              <a:t>T</a:t>
            </a:r>
            <a:r>
              <a:rPr lang="en-US" sz="1800" i="1" baseline="-25000" dirty="0">
                <a:solidFill>
                  <a:srgbClr val="000000"/>
                </a:solidFill>
              </a:rPr>
              <a:t>1</a:t>
            </a:r>
            <a:r>
              <a:rPr lang="en-US" sz="1800" dirty="0">
                <a:solidFill>
                  <a:srgbClr val="000000"/>
                </a:solidFill>
              </a:rPr>
              <a:t>):</a:t>
            </a:r>
          </a:p>
          <a:p>
            <a:pPr>
              <a:lnSpc>
                <a:spcPct val="90000"/>
              </a:lnSpc>
              <a:buFont typeface="Monotype Sorts" charset="2"/>
              <a:buNone/>
            </a:pPr>
            <a:r>
              <a:rPr lang="en-US" sz="1800" i="1" dirty="0">
                <a:solidFill>
                  <a:srgbClr val="000000"/>
                </a:solidFill>
              </a:rPr>
              <a:t>	T</a:t>
            </a:r>
            <a:r>
              <a:rPr lang="en-US" sz="1800" i="1" baseline="-25000" dirty="0">
                <a:solidFill>
                  <a:srgbClr val="000000"/>
                </a:solidFill>
              </a:rPr>
              <a:t>0</a:t>
            </a:r>
            <a:r>
              <a:rPr lang="en-US" sz="1800" dirty="0">
                <a:solidFill>
                  <a:srgbClr val="000000"/>
                </a:solidFill>
              </a:rPr>
              <a:t>:    </a:t>
            </a:r>
            <a:r>
              <a:rPr lang="en-US" sz="1800" b="1" dirty="0">
                <a:solidFill>
                  <a:srgbClr val="000000"/>
                </a:solidFill>
              </a:rPr>
              <a:t>read </a:t>
            </a:r>
            <a:r>
              <a:rPr lang="en-US" sz="1800" dirty="0">
                <a:solidFill>
                  <a:srgbClr val="000000"/>
                </a:solidFill>
              </a:rPr>
              <a:t>(</a:t>
            </a:r>
            <a:r>
              <a:rPr lang="en-US" sz="1800" i="1" dirty="0">
                <a:solidFill>
                  <a:srgbClr val="000000"/>
                </a:solidFill>
              </a:rPr>
              <a:t>A</a:t>
            </a:r>
            <a:r>
              <a:rPr lang="en-US" sz="1800" dirty="0">
                <a:solidFill>
                  <a:srgbClr val="000000"/>
                </a:solidFill>
              </a:rPr>
              <a:t>)				</a:t>
            </a:r>
            <a:r>
              <a:rPr lang="en-US" sz="1800" i="1" dirty="0">
                <a:solidFill>
                  <a:srgbClr val="000000"/>
                </a:solidFill>
              </a:rPr>
              <a:t>T</a:t>
            </a:r>
            <a:r>
              <a:rPr lang="en-US" sz="1800" i="1" baseline="-25000" dirty="0">
                <a:solidFill>
                  <a:srgbClr val="000000"/>
                </a:solidFill>
              </a:rPr>
              <a:t>1</a:t>
            </a:r>
            <a:r>
              <a:rPr lang="en-US" sz="1800" i="1" dirty="0">
                <a:solidFill>
                  <a:srgbClr val="000000"/>
                </a:solidFill>
              </a:rPr>
              <a:t> </a:t>
            </a:r>
            <a:r>
              <a:rPr lang="en-US" sz="1800" dirty="0">
                <a:solidFill>
                  <a:srgbClr val="000000"/>
                </a:solidFill>
              </a:rPr>
              <a:t>: </a:t>
            </a:r>
            <a:r>
              <a:rPr lang="en-US" sz="1800" b="1" dirty="0">
                <a:solidFill>
                  <a:srgbClr val="000000"/>
                </a:solidFill>
              </a:rPr>
              <a:t>read</a:t>
            </a:r>
            <a:r>
              <a:rPr lang="en-US" sz="1800" dirty="0">
                <a:solidFill>
                  <a:srgbClr val="000000"/>
                </a:solidFill>
              </a:rPr>
              <a:t> (</a:t>
            </a:r>
            <a:r>
              <a:rPr lang="en-US" sz="1800" i="1" dirty="0">
                <a:solidFill>
                  <a:srgbClr val="000000"/>
                </a:solidFill>
              </a:rPr>
              <a:t>C</a:t>
            </a:r>
            <a:r>
              <a:rPr lang="en-US" sz="1800" dirty="0">
                <a:solidFill>
                  <a:srgbClr val="000000"/>
                </a:solidFill>
              </a:rPr>
              <a:t>)</a:t>
            </a:r>
          </a:p>
          <a:p>
            <a:pPr>
              <a:lnSpc>
                <a:spcPct val="90000"/>
              </a:lnSpc>
              <a:buFont typeface="Monotype Sorts" charset="2"/>
              <a:buNone/>
            </a:pPr>
            <a:r>
              <a:rPr lang="en-US" sz="1800" i="1" dirty="0">
                <a:solidFill>
                  <a:srgbClr val="000000"/>
                </a:solidFill>
              </a:rPr>
              <a:t>		A: - A - 50</a:t>
            </a:r>
            <a:r>
              <a:rPr lang="en-US" sz="1800" dirty="0">
                <a:solidFill>
                  <a:srgbClr val="000000"/>
                </a:solidFill>
              </a:rPr>
              <a:t>			       </a:t>
            </a:r>
            <a:r>
              <a:rPr lang="en-US" sz="1800" i="1" dirty="0">
                <a:solidFill>
                  <a:srgbClr val="000000"/>
                </a:solidFill>
              </a:rPr>
              <a:t>C:-	C- 100</a:t>
            </a:r>
            <a:endParaRPr lang="en-US" sz="1800" dirty="0">
              <a:solidFill>
                <a:srgbClr val="000000"/>
              </a:solidFill>
            </a:endParaRPr>
          </a:p>
          <a:p>
            <a:pPr>
              <a:lnSpc>
                <a:spcPct val="90000"/>
              </a:lnSpc>
              <a:buFont typeface="Monotype Sorts" charset="2"/>
              <a:buNone/>
            </a:pPr>
            <a:r>
              <a:rPr lang="en-US" sz="1800" b="1" dirty="0">
                <a:solidFill>
                  <a:srgbClr val="000000"/>
                </a:solidFill>
              </a:rPr>
              <a:t>		write </a:t>
            </a:r>
            <a:r>
              <a:rPr lang="en-US" sz="1800" dirty="0">
                <a:solidFill>
                  <a:srgbClr val="000000"/>
                </a:solidFill>
              </a:rPr>
              <a:t>(</a:t>
            </a:r>
            <a:r>
              <a:rPr lang="en-US" sz="1800" i="1" dirty="0">
                <a:solidFill>
                  <a:srgbClr val="000000"/>
                </a:solidFill>
              </a:rPr>
              <a:t>A</a:t>
            </a:r>
            <a:r>
              <a:rPr lang="en-US" sz="1800" dirty="0">
                <a:solidFill>
                  <a:srgbClr val="000000"/>
                </a:solidFill>
              </a:rPr>
              <a:t>)			                     </a:t>
            </a:r>
            <a:r>
              <a:rPr lang="en-US" sz="1800" b="1" dirty="0">
                <a:solidFill>
                  <a:srgbClr val="000000"/>
                </a:solidFill>
              </a:rPr>
              <a:t>write </a:t>
            </a:r>
            <a:r>
              <a:rPr lang="en-US" sz="1800" dirty="0">
                <a:solidFill>
                  <a:srgbClr val="000000"/>
                </a:solidFill>
              </a:rPr>
              <a:t>(</a:t>
            </a:r>
            <a:r>
              <a:rPr lang="en-US" sz="1800" i="1" dirty="0">
                <a:solidFill>
                  <a:srgbClr val="000000"/>
                </a:solidFill>
              </a:rPr>
              <a:t>C</a:t>
            </a:r>
            <a:r>
              <a:rPr lang="en-US" sz="1800" dirty="0">
                <a:solidFill>
                  <a:srgbClr val="000000"/>
                </a:solidFill>
              </a:rPr>
              <a:t>)</a:t>
            </a:r>
          </a:p>
          <a:p>
            <a:pPr>
              <a:lnSpc>
                <a:spcPct val="90000"/>
              </a:lnSpc>
              <a:buFont typeface="Monotype Sorts" charset="2"/>
              <a:buNone/>
            </a:pPr>
            <a:r>
              <a:rPr lang="en-US" sz="1800" b="1" dirty="0">
                <a:solidFill>
                  <a:srgbClr val="000000"/>
                </a:solidFill>
              </a:rPr>
              <a:t>		read </a:t>
            </a:r>
            <a:r>
              <a:rPr lang="en-US" sz="1800" dirty="0">
                <a:solidFill>
                  <a:srgbClr val="000000"/>
                </a:solidFill>
              </a:rPr>
              <a:t>(</a:t>
            </a:r>
            <a:r>
              <a:rPr lang="en-US" sz="1800" i="1" dirty="0">
                <a:solidFill>
                  <a:srgbClr val="000000"/>
                </a:solidFill>
              </a:rPr>
              <a:t>B</a:t>
            </a:r>
            <a:r>
              <a:rPr lang="en-US" sz="1800" dirty="0">
                <a:solidFill>
                  <a:srgbClr val="000000"/>
                </a:solidFill>
              </a:rPr>
              <a:t>)</a:t>
            </a:r>
          </a:p>
          <a:p>
            <a:pPr>
              <a:lnSpc>
                <a:spcPct val="90000"/>
              </a:lnSpc>
              <a:buFont typeface="Monotype Sorts" charset="2"/>
              <a:buNone/>
            </a:pPr>
            <a:r>
              <a:rPr lang="en-US" sz="1800" i="1" dirty="0">
                <a:solidFill>
                  <a:srgbClr val="000000"/>
                </a:solidFill>
              </a:rPr>
              <a:t>		B:-  B + 50</a:t>
            </a:r>
          </a:p>
          <a:p>
            <a:pPr>
              <a:lnSpc>
                <a:spcPct val="90000"/>
              </a:lnSpc>
              <a:buFont typeface="Monotype Sorts" charset="2"/>
              <a:buNone/>
            </a:pPr>
            <a:r>
              <a:rPr lang="en-US" sz="1800" b="1" dirty="0">
                <a:solidFill>
                  <a:srgbClr val="000000"/>
                </a:solidFill>
              </a:rPr>
              <a:t>		write </a:t>
            </a:r>
            <a:r>
              <a:rPr lang="en-US" sz="1800" dirty="0">
                <a:solidFill>
                  <a:srgbClr val="000000"/>
                </a:solidFill>
              </a:rPr>
              <a:t>(</a:t>
            </a:r>
            <a:r>
              <a:rPr lang="en-US" sz="1800" i="1" dirty="0">
                <a:solidFill>
                  <a:srgbClr val="000000"/>
                </a:solidFill>
              </a:rPr>
              <a:t>B</a:t>
            </a:r>
            <a:r>
              <a:rPr lang="en-US" sz="1800" dirty="0">
                <a:solidFill>
                  <a:srgbClr val="000000"/>
                </a:solidFill>
              </a:rPr>
              <a:t>)</a:t>
            </a:r>
          </a:p>
          <a:p>
            <a:r>
              <a:rPr lang="en-US" dirty="0"/>
              <a:t>Log:</a:t>
            </a:r>
          </a:p>
        </p:txBody>
      </p:sp>
      <p:pic>
        <p:nvPicPr>
          <p:cNvPr id="717828" name="Picture 4"/>
          <p:cNvPicPr>
            <a:picLocks noChangeAspect="1" noChangeArrowheads="1"/>
          </p:cNvPicPr>
          <p:nvPr/>
        </p:nvPicPr>
        <p:blipFill>
          <a:blip r:embed="rId2"/>
          <a:srcRect l="1190" t="22223" r="2380" b="22221"/>
          <a:stretch>
            <a:fillRect/>
          </a:stretch>
        </p:blipFill>
        <p:spPr bwMode="auto">
          <a:xfrm>
            <a:off x="1789113" y="4297363"/>
            <a:ext cx="5926137" cy="2560637"/>
          </a:xfrm>
          <a:prstGeom prst="rect">
            <a:avLst/>
          </a:prstGeom>
          <a:noFill/>
          <a:ln w="38100" cmpd="dbl">
            <a:solidFill>
              <a:schemeClr val="tx2"/>
            </a:solidFill>
            <a:miter lim="800000"/>
            <a:headEnd/>
            <a:tailEnd/>
          </a:ln>
          <a:effectLst/>
        </p:spPr>
      </p:pic>
    </p:spTree>
    <p:extLst>
      <p:ext uri="{BB962C8B-B14F-4D97-AF65-F5344CB8AC3E}">
        <p14:creationId xmlns:p14="http://schemas.microsoft.com/office/powerpoint/2010/main" val="316418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en-US"/>
              <a:t>Log-based Recovery</a:t>
            </a:r>
          </a:p>
        </p:txBody>
      </p:sp>
      <p:sp>
        <p:nvSpPr>
          <p:cNvPr id="719875" name="Rectangle 3"/>
          <p:cNvSpPr>
            <a:spLocks noGrp="1" noChangeArrowheads="1"/>
          </p:cNvSpPr>
          <p:nvPr>
            <p:ph idx="1"/>
          </p:nvPr>
        </p:nvSpPr>
        <p:spPr>
          <a:xfrm>
            <a:off x="571500" y="1114425"/>
            <a:ext cx="8299450" cy="5370513"/>
          </a:xfrm>
        </p:spPr>
        <p:txBody>
          <a:bodyPr/>
          <a:lstStyle/>
          <a:p>
            <a:pPr marL="381000" indent="-381000">
              <a:lnSpc>
                <a:spcPct val="110000"/>
              </a:lnSpc>
            </a:pPr>
            <a:r>
              <a:rPr lang="en-US"/>
              <a:t>Assumptions:	</a:t>
            </a:r>
          </a:p>
          <a:p>
            <a:pPr marL="800100" lvl="1" indent="-342900">
              <a:lnSpc>
                <a:spcPct val="110000"/>
              </a:lnSpc>
              <a:buFont typeface="Wingdings 2" charset="2"/>
              <a:buAutoNum type="arabicPeriod"/>
            </a:pPr>
            <a:r>
              <a:rPr lang="en-US"/>
              <a:t>Log records are immediately pushed to the disk as soon as they are generated</a:t>
            </a:r>
          </a:p>
          <a:p>
            <a:pPr marL="800100" lvl="1" indent="-342900">
              <a:lnSpc>
                <a:spcPct val="110000"/>
              </a:lnSpc>
              <a:buFont typeface="Wingdings 2" charset="2"/>
              <a:buAutoNum type="arabicPeriod"/>
            </a:pPr>
            <a:r>
              <a:rPr lang="en-US"/>
              <a:t>Log records are written to disk in the order generated</a:t>
            </a:r>
          </a:p>
          <a:p>
            <a:pPr marL="800100" lvl="1" indent="-342900">
              <a:lnSpc>
                <a:spcPct val="110000"/>
              </a:lnSpc>
              <a:buFont typeface="Wingdings 2" charset="2"/>
              <a:buAutoNum type="arabicPeriod"/>
            </a:pPr>
            <a:r>
              <a:rPr lang="en-US"/>
              <a:t>A log record is generated </a:t>
            </a:r>
            <a:r>
              <a:rPr lang="en-US" i="1" u="sng"/>
              <a:t>before</a:t>
            </a:r>
            <a:r>
              <a:rPr lang="en-US" i="1"/>
              <a:t> </a:t>
            </a:r>
            <a:r>
              <a:rPr lang="en-US"/>
              <a:t>the actual data value is updated</a:t>
            </a:r>
          </a:p>
          <a:p>
            <a:pPr marL="800100" lvl="1" indent="-342900">
              <a:lnSpc>
                <a:spcPct val="110000"/>
              </a:lnSpc>
              <a:buFont typeface="Wingdings 2" charset="2"/>
              <a:buAutoNum type="arabicPeriod"/>
            </a:pPr>
            <a:r>
              <a:rPr lang="en-US" i="1" u="sng"/>
              <a:t>Strict two-phase locking</a:t>
            </a:r>
          </a:p>
          <a:p>
            <a:pPr marL="800100" lvl="1" indent="-342900">
              <a:lnSpc>
                <a:spcPct val="110000"/>
              </a:lnSpc>
            </a:pPr>
            <a:r>
              <a:rPr lang="en-US"/>
              <a:t>The first assumption can be relaxed</a:t>
            </a:r>
          </a:p>
          <a:p>
            <a:pPr marL="800100" lvl="1" indent="-342900">
              <a:lnSpc>
                <a:spcPct val="110000"/>
              </a:lnSpc>
            </a:pPr>
            <a:r>
              <a:rPr lang="en-US"/>
              <a:t>As a special case, a transaction is considered </a:t>
            </a:r>
            <a:r>
              <a:rPr lang="en-US" i="1" u="sng"/>
              <a:t>committed</a:t>
            </a:r>
            <a:r>
              <a:rPr lang="en-US"/>
              <a:t> only after the &lt;</a:t>
            </a:r>
            <a:r>
              <a:rPr lang="en-US" i="1"/>
              <a:t>T1, COMMIT&gt; has been pushed to the disk</a:t>
            </a:r>
            <a:endParaRPr lang="en-US"/>
          </a:p>
          <a:p>
            <a:pPr marL="381000" indent="-381000">
              <a:lnSpc>
                <a:spcPct val="110000"/>
              </a:lnSpc>
            </a:pPr>
            <a:r>
              <a:rPr lang="en-US"/>
              <a:t>But, this seems like exactly what we are trying to avoid ??</a:t>
            </a:r>
          </a:p>
          <a:p>
            <a:pPr marL="800100" lvl="1" indent="-342900">
              <a:lnSpc>
                <a:spcPct val="110000"/>
              </a:lnSpc>
            </a:pPr>
            <a:r>
              <a:rPr lang="en-US"/>
              <a:t>Log writes are </a:t>
            </a:r>
            <a:r>
              <a:rPr lang="en-US" i="1" u="sng"/>
              <a:t>sequential</a:t>
            </a:r>
          </a:p>
          <a:p>
            <a:pPr marL="800100" lvl="1" indent="-342900">
              <a:lnSpc>
                <a:spcPct val="110000"/>
              </a:lnSpc>
            </a:pPr>
            <a:r>
              <a:rPr lang="en-US"/>
              <a:t>They are also typically on a different disk</a:t>
            </a:r>
          </a:p>
          <a:p>
            <a:pPr marL="381000" indent="-381000">
              <a:lnSpc>
                <a:spcPct val="110000"/>
              </a:lnSpc>
            </a:pPr>
            <a:r>
              <a:rPr lang="en-US"/>
              <a:t>Aside: LFS == log-structured file system</a:t>
            </a:r>
          </a:p>
        </p:txBody>
      </p:sp>
    </p:spTree>
    <p:extLst>
      <p:ext uri="{BB962C8B-B14F-4D97-AF65-F5344CB8AC3E}">
        <p14:creationId xmlns:p14="http://schemas.microsoft.com/office/powerpoint/2010/main" val="7798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9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9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98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98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98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98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98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98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987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98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en-US"/>
              <a:t>Log-based Recovery</a:t>
            </a:r>
          </a:p>
        </p:txBody>
      </p:sp>
      <p:sp>
        <p:nvSpPr>
          <p:cNvPr id="739331" name="Rectangle 3"/>
          <p:cNvSpPr>
            <a:spLocks noGrp="1" noChangeArrowheads="1"/>
          </p:cNvSpPr>
          <p:nvPr>
            <p:ph idx="1"/>
          </p:nvPr>
        </p:nvSpPr>
        <p:spPr>
          <a:xfrm>
            <a:off x="571500" y="1114425"/>
            <a:ext cx="8299450" cy="5370513"/>
          </a:xfrm>
        </p:spPr>
        <p:txBody>
          <a:bodyPr/>
          <a:lstStyle/>
          <a:p>
            <a:pPr marL="381000" indent="-381000">
              <a:lnSpc>
                <a:spcPct val="110000"/>
              </a:lnSpc>
            </a:pPr>
            <a:r>
              <a:rPr lang="en-US"/>
              <a:t>Assumptions:	</a:t>
            </a:r>
          </a:p>
          <a:p>
            <a:pPr marL="800100" lvl="1" indent="-342900">
              <a:lnSpc>
                <a:spcPct val="110000"/>
              </a:lnSpc>
              <a:buFont typeface="Wingdings 2" charset="2"/>
              <a:buAutoNum type="arabicPeriod"/>
            </a:pPr>
            <a:r>
              <a:rPr lang="en-US"/>
              <a:t>Log records are immediately pushed to the disk as soon as they are generated</a:t>
            </a:r>
          </a:p>
          <a:p>
            <a:pPr marL="800100" lvl="1" indent="-342900">
              <a:lnSpc>
                <a:spcPct val="110000"/>
              </a:lnSpc>
              <a:buFont typeface="Wingdings 2" charset="2"/>
              <a:buAutoNum type="arabicPeriod"/>
            </a:pPr>
            <a:r>
              <a:rPr lang="en-US"/>
              <a:t>Log records are written to disk in the order generated</a:t>
            </a:r>
          </a:p>
          <a:p>
            <a:pPr marL="800100" lvl="1" indent="-342900">
              <a:lnSpc>
                <a:spcPct val="110000"/>
              </a:lnSpc>
              <a:buFont typeface="Wingdings 2" charset="2"/>
              <a:buAutoNum type="arabicPeriod"/>
            </a:pPr>
            <a:r>
              <a:rPr lang="en-US"/>
              <a:t>A log record is generated </a:t>
            </a:r>
            <a:r>
              <a:rPr lang="en-US" i="1" u="sng"/>
              <a:t>before</a:t>
            </a:r>
            <a:r>
              <a:rPr lang="en-US" i="1"/>
              <a:t> </a:t>
            </a:r>
            <a:r>
              <a:rPr lang="en-US"/>
              <a:t>the actual data value is updated</a:t>
            </a:r>
          </a:p>
          <a:p>
            <a:pPr marL="800100" lvl="1" indent="-342900">
              <a:lnSpc>
                <a:spcPct val="110000"/>
              </a:lnSpc>
              <a:buFont typeface="Wingdings 2" charset="2"/>
              <a:buAutoNum type="arabicPeriod"/>
            </a:pPr>
            <a:r>
              <a:rPr lang="en-US" i="1" u="sng"/>
              <a:t>Strict two-phase locking</a:t>
            </a:r>
          </a:p>
          <a:p>
            <a:pPr marL="800100" lvl="1" indent="-342900">
              <a:lnSpc>
                <a:spcPct val="110000"/>
              </a:lnSpc>
            </a:pPr>
            <a:r>
              <a:rPr lang="en-US"/>
              <a:t>The first assumption can be relaxed</a:t>
            </a:r>
          </a:p>
          <a:p>
            <a:pPr marL="800100" lvl="1" indent="-342900">
              <a:lnSpc>
                <a:spcPct val="110000"/>
              </a:lnSpc>
            </a:pPr>
            <a:r>
              <a:rPr lang="en-US"/>
              <a:t>As a special case, a transaction is considered </a:t>
            </a:r>
            <a:r>
              <a:rPr lang="en-US" i="1" u="sng"/>
              <a:t>committed</a:t>
            </a:r>
            <a:r>
              <a:rPr lang="en-US"/>
              <a:t> only after the &lt;</a:t>
            </a:r>
            <a:r>
              <a:rPr lang="en-US" i="1"/>
              <a:t>T1, COMMIT&gt; has been pushed to the disk</a:t>
            </a:r>
          </a:p>
          <a:p>
            <a:pPr marL="381000" indent="-381000">
              <a:lnSpc>
                <a:spcPct val="110000"/>
              </a:lnSpc>
            </a:pPr>
            <a:r>
              <a:rPr lang="en-US"/>
              <a:t>NOTE: As a result of assumptions 1 and 2, if </a:t>
            </a:r>
            <a:r>
              <a:rPr lang="en-US" i="1"/>
              <a:t>data item A </a:t>
            </a:r>
            <a:r>
              <a:rPr lang="en-US"/>
              <a:t>is updated, the log record corresponding to the update is always forced to the disk before </a:t>
            </a:r>
            <a:r>
              <a:rPr lang="en-US" i="1"/>
              <a:t>data item A </a:t>
            </a:r>
            <a:r>
              <a:rPr lang="en-US"/>
              <a:t>is written to the disk</a:t>
            </a:r>
          </a:p>
          <a:p>
            <a:pPr marL="800100" lvl="1" indent="-342900">
              <a:lnSpc>
                <a:spcPct val="110000"/>
              </a:lnSpc>
            </a:pPr>
            <a:r>
              <a:rPr lang="en-US"/>
              <a:t>This is actually the only property we need; assumption 1 can be relaxed to just guarantee this (called </a:t>
            </a:r>
            <a:r>
              <a:rPr lang="en-US" i="1" u="sng"/>
              <a:t>write-ahead logging</a:t>
            </a:r>
            <a:r>
              <a:rPr lang="en-US" i="1"/>
              <a:t>)</a:t>
            </a:r>
            <a:endParaRPr lang="en-US"/>
          </a:p>
          <a:p>
            <a:pPr marL="800100" lvl="1" indent="-342900">
              <a:lnSpc>
                <a:spcPct val="110000"/>
              </a:lnSpc>
            </a:pPr>
            <a:endParaRPr lang="en-US"/>
          </a:p>
        </p:txBody>
      </p:sp>
    </p:spTree>
    <p:extLst>
      <p:ext uri="{BB962C8B-B14F-4D97-AF65-F5344CB8AC3E}">
        <p14:creationId xmlns:p14="http://schemas.microsoft.com/office/powerpoint/2010/main" val="174887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93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dirty="0"/>
              <a:t>Networks</a:t>
            </a:r>
          </a:p>
        </p:txBody>
      </p:sp>
      <p:pic>
        <p:nvPicPr>
          <p:cNvPr id="3074" name="Picture 2" descr="Ethernet Standards Timeline">
            <a:extLst>
              <a:ext uri="{FF2B5EF4-FFF2-40B4-BE49-F238E27FC236}">
                <a16:creationId xmlns:a16="http://schemas.microsoft.com/office/drawing/2014/main" id="{8B6AF352-A4F0-AFDA-D249-5986EF236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0800"/>
            <a:ext cx="9144000"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10FD4-3F0D-06A3-33CA-33A80AC72534}"/>
              </a:ext>
            </a:extLst>
          </p:cNvPr>
          <p:cNvSpPr txBox="1"/>
          <p:nvPr/>
        </p:nvSpPr>
        <p:spPr>
          <a:xfrm>
            <a:off x="1447800" y="5791200"/>
            <a:ext cx="7627024" cy="646331"/>
          </a:xfrm>
          <a:prstGeom prst="rect">
            <a:avLst/>
          </a:prstGeom>
          <a:noFill/>
        </p:spPr>
        <p:txBody>
          <a:bodyPr wrap="none" rtlCol="0">
            <a:spAutoFit/>
          </a:bodyPr>
          <a:lstStyle/>
          <a:p>
            <a:pPr algn="l"/>
            <a:r>
              <a:rPr lang="en-US" dirty="0"/>
              <a:t>Faster now to access another computer’s memory (in a data center) than </a:t>
            </a:r>
          </a:p>
          <a:p>
            <a:pPr algn="l"/>
            <a:r>
              <a:rPr lang="en-US" dirty="0"/>
              <a:t>your own disk.</a:t>
            </a:r>
          </a:p>
        </p:txBody>
      </p:sp>
    </p:spTree>
    <p:extLst>
      <p:ext uri="{BB962C8B-B14F-4D97-AF65-F5344CB8AC3E}">
        <p14:creationId xmlns:p14="http://schemas.microsoft.com/office/powerpoint/2010/main" val="143958920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r>
              <a:rPr lang="en-US"/>
              <a:t>Using the log to </a:t>
            </a:r>
            <a:r>
              <a:rPr lang="en-US" i="1"/>
              <a:t>abort/rollback</a:t>
            </a:r>
            <a:endParaRPr lang="en-US"/>
          </a:p>
        </p:txBody>
      </p:sp>
      <p:sp>
        <p:nvSpPr>
          <p:cNvPr id="720899" name="Rectangle 3"/>
          <p:cNvSpPr>
            <a:spLocks noGrp="1" noChangeArrowheads="1"/>
          </p:cNvSpPr>
          <p:nvPr>
            <p:ph idx="1"/>
          </p:nvPr>
        </p:nvSpPr>
        <p:spPr/>
        <p:txBody>
          <a:bodyPr/>
          <a:lstStyle/>
          <a:p>
            <a:r>
              <a:rPr lang="en-US"/>
              <a:t>STEAL is allowed, so changes of a transaction may have made it to the disk</a:t>
            </a:r>
          </a:p>
          <a:p>
            <a:endParaRPr lang="en-US"/>
          </a:p>
          <a:p>
            <a:r>
              <a:rPr lang="en-US"/>
              <a:t>UNDO(T1):</a:t>
            </a:r>
          </a:p>
          <a:p>
            <a:pPr lvl="1"/>
            <a:r>
              <a:rPr lang="en-US"/>
              <a:t>Procedure executed to </a:t>
            </a:r>
            <a:r>
              <a:rPr lang="en-US" i="1"/>
              <a:t>rollback/undo </a:t>
            </a:r>
            <a:r>
              <a:rPr lang="en-US"/>
              <a:t>the effects of a transaction</a:t>
            </a:r>
          </a:p>
          <a:p>
            <a:pPr lvl="1"/>
            <a:r>
              <a:rPr lang="en-US"/>
              <a:t>E.g. </a:t>
            </a:r>
          </a:p>
          <a:p>
            <a:pPr lvl="2"/>
            <a:r>
              <a:rPr lang="en-US" i="1"/>
              <a:t>&lt;T1, START&gt;</a:t>
            </a:r>
          </a:p>
          <a:p>
            <a:pPr lvl="2"/>
            <a:r>
              <a:rPr lang="en-US" i="1"/>
              <a:t>&lt;T1, A, 200, 300&gt;</a:t>
            </a:r>
          </a:p>
          <a:p>
            <a:pPr lvl="2"/>
            <a:r>
              <a:rPr lang="en-US" i="1"/>
              <a:t>&lt;T1, B, 400, 300&gt;</a:t>
            </a:r>
          </a:p>
          <a:p>
            <a:pPr lvl="2"/>
            <a:r>
              <a:rPr lang="en-US" i="1"/>
              <a:t>&lt;T1, A, 300, 200&gt;           [[ note: second update of A ]]</a:t>
            </a:r>
          </a:p>
          <a:p>
            <a:pPr lvl="2"/>
            <a:r>
              <a:rPr lang="en-US"/>
              <a:t>T1 decides to abort</a:t>
            </a:r>
          </a:p>
          <a:p>
            <a:pPr lvl="1"/>
            <a:endParaRPr lang="en-US"/>
          </a:p>
          <a:p>
            <a:pPr lvl="1"/>
            <a:r>
              <a:rPr lang="en-US"/>
              <a:t>Any of the changes might have made it to the disk</a:t>
            </a:r>
          </a:p>
          <a:p>
            <a:pPr lvl="1"/>
            <a:endParaRPr lang="en-US" i="1"/>
          </a:p>
          <a:p>
            <a:pPr lvl="1"/>
            <a:endParaRPr lang="en-US"/>
          </a:p>
        </p:txBody>
      </p:sp>
    </p:spTree>
    <p:extLst>
      <p:ext uri="{BB962C8B-B14F-4D97-AF65-F5344CB8AC3E}">
        <p14:creationId xmlns:p14="http://schemas.microsoft.com/office/powerpoint/2010/main" val="32011321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r>
              <a:rPr lang="en-US"/>
              <a:t>Using the log to </a:t>
            </a:r>
            <a:r>
              <a:rPr lang="en-US" i="1"/>
              <a:t>abort/rollback</a:t>
            </a:r>
            <a:endParaRPr lang="en-US"/>
          </a:p>
        </p:txBody>
      </p:sp>
      <p:sp>
        <p:nvSpPr>
          <p:cNvPr id="722947" name="Rectangle 3"/>
          <p:cNvSpPr>
            <a:spLocks noGrp="1" noChangeArrowheads="1"/>
          </p:cNvSpPr>
          <p:nvPr>
            <p:ph idx="1"/>
          </p:nvPr>
        </p:nvSpPr>
        <p:spPr/>
        <p:txBody>
          <a:bodyPr/>
          <a:lstStyle/>
          <a:p>
            <a:r>
              <a:rPr lang="en-US" dirty="0"/>
              <a:t>UNDO(T1):</a:t>
            </a:r>
          </a:p>
          <a:p>
            <a:pPr lvl="1"/>
            <a:r>
              <a:rPr lang="en-US" dirty="0"/>
              <a:t>Go </a:t>
            </a:r>
            <a:r>
              <a:rPr lang="en-US" i="1" u="sng" dirty="0"/>
              <a:t>backwards </a:t>
            </a:r>
            <a:r>
              <a:rPr lang="en-US" dirty="0"/>
              <a:t>in the </a:t>
            </a:r>
            <a:r>
              <a:rPr lang="en-US" i="1" dirty="0"/>
              <a:t>log </a:t>
            </a:r>
            <a:r>
              <a:rPr lang="en-US" dirty="0"/>
              <a:t>looking for log records belonging to T1</a:t>
            </a:r>
            <a:endParaRPr lang="en-US" i="1" dirty="0"/>
          </a:p>
          <a:p>
            <a:pPr lvl="1"/>
            <a:r>
              <a:rPr lang="en-US" dirty="0"/>
              <a:t>Restore the values to the old values</a:t>
            </a:r>
          </a:p>
          <a:p>
            <a:pPr lvl="1"/>
            <a:r>
              <a:rPr lang="en-US" dirty="0"/>
              <a:t>NOTE: Going backwards is important.</a:t>
            </a:r>
          </a:p>
          <a:p>
            <a:pPr lvl="2"/>
            <a:r>
              <a:rPr lang="en-US" i="1" dirty="0"/>
              <a:t>A </a:t>
            </a:r>
            <a:r>
              <a:rPr lang="en-US" dirty="0"/>
              <a:t>was updated twice</a:t>
            </a:r>
          </a:p>
          <a:p>
            <a:pPr lvl="1"/>
            <a:r>
              <a:rPr lang="en-US" dirty="0"/>
              <a:t>In the example, we simply:</a:t>
            </a:r>
          </a:p>
          <a:p>
            <a:pPr lvl="2"/>
            <a:r>
              <a:rPr lang="en-US" dirty="0"/>
              <a:t>Restore A to 300</a:t>
            </a:r>
          </a:p>
          <a:p>
            <a:pPr lvl="2"/>
            <a:r>
              <a:rPr lang="en-US" dirty="0"/>
              <a:t>Restore B to 400</a:t>
            </a:r>
          </a:p>
          <a:p>
            <a:pPr lvl="2"/>
            <a:r>
              <a:rPr lang="en-US" dirty="0"/>
              <a:t>Restore A to 200</a:t>
            </a:r>
          </a:p>
          <a:p>
            <a:pPr lvl="1"/>
            <a:r>
              <a:rPr lang="en-US" dirty="0">
                <a:latin typeface="Helvetica" charset="0"/>
                <a:ea typeface="ＭＳ Ｐゴシック" charset="0"/>
              </a:rPr>
              <a:t>Write a log record </a:t>
            </a:r>
            <a:r>
              <a:rPr lang="en-US" i="1" dirty="0">
                <a:latin typeface="Helvetica" charset="0"/>
                <a:ea typeface="ＭＳ Ｐゴシック" charset="0"/>
              </a:rPr>
              <a:t>&lt;T</a:t>
            </a:r>
            <a:r>
              <a:rPr lang="en-US" i="1" baseline="-25000" dirty="0">
                <a:latin typeface="Helvetica" charset="0"/>
                <a:ea typeface="ＭＳ Ｐゴシック" charset="0"/>
              </a:rPr>
              <a:t>i</a:t>
            </a:r>
            <a:r>
              <a:rPr lang="en-US" i="1" dirty="0">
                <a:latin typeface="Helvetica" charset="0"/>
                <a:ea typeface="ＭＳ Ｐゴシック" charset="0"/>
              </a:rPr>
              <a:t> , </a:t>
            </a:r>
            <a:r>
              <a:rPr lang="en-US" i="1" dirty="0" err="1">
                <a:latin typeface="Helvetica" charset="0"/>
                <a:ea typeface="ＭＳ Ｐゴシック" charset="0"/>
              </a:rPr>
              <a:t>X</a:t>
            </a:r>
            <a:r>
              <a:rPr lang="en-US" i="1" baseline="-25000" dirty="0" err="1">
                <a:latin typeface="Helvetica" charset="0"/>
                <a:ea typeface="ＭＳ Ｐゴシック" charset="0"/>
              </a:rPr>
              <a:t>j</a:t>
            </a:r>
            <a:r>
              <a:rPr lang="en-US" i="1" dirty="0">
                <a:latin typeface="Helvetica" charset="0"/>
                <a:ea typeface="ＭＳ Ｐゴシック" charset="0"/>
              </a:rPr>
              <a:t>,  V</a:t>
            </a:r>
            <a:r>
              <a:rPr lang="en-US" i="1" baseline="-25000" dirty="0">
                <a:latin typeface="Helvetica" charset="0"/>
                <a:ea typeface="ＭＳ Ｐゴシック" charset="0"/>
              </a:rPr>
              <a:t>1</a:t>
            </a:r>
            <a:r>
              <a:rPr lang="en-US" i="1" dirty="0">
                <a:latin typeface="Helvetica" charset="0"/>
                <a:ea typeface="ＭＳ Ｐゴシック" charset="0"/>
              </a:rPr>
              <a:t>&gt; </a:t>
            </a:r>
          </a:p>
          <a:p>
            <a:pPr lvl="2"/>
            <a:r>
              <a:rPr lang="en-US" dirty="0">
                <a:latin typeface="Helvetica" charset="0"/>
                <a:ea typeface="ＭＳ Ｐゴシック" charset="0"/>
              </a:rPr>
              <a:t>such log records are called </a:t>
            </a:r>
            <a:r>
              <a:rPr lang="en-US" b="1" dirty="0">
                <a:solidFill>
                  <a:srgbClr val="000099"/>
                </a:solidFill>
                <a:latin typeface="Helvetica" charset="0"/>
                <a:ea typeface="ＭＳ Ｐゴシック" charset="0"/>
              </a:rPr>
              <a:t>compensation log records</a:t>
            </a:r>
          </a:p>
          <a:p>
            <a:pPr lvl="2"/>
            <a:r>
              <a:rPr lang="en-US" b="1" dirty="0">
                <a:solidFill>
                  <a:srgbClr val="000099"/>
                </a:solidFill>
                <a:latin typeface="Helvetica" charset="0"/>
                <a:ea typeface="ＭＳ Ｐゴシック" charset="0"/>
              </a:rPr>
              <a:t>&lt;T1, A, 300&gt;, &lt;T1, B, 400&gt;, &lt;T1, A, 200&gt;</a:t>
            </a:r>
            <a:endParaRPr lang="en-US" dirty="0"/>
          </a:p>
          <a:p>
            <a:pPr lvl="1"/>
            <a:r>
              <a:rPr lang="en-US" dirty="0"/>
              <a:t>Note: No other transaction better have changed A or B in the meantime</a:t>
            </a:r>
          </a:p>
          <a:p>
            <a:pPr lvl="2"/>
            <a:r>
              <a:rPr lang="en-US" i="1" u="sng" dirty="0"/>
              <a:t>Strict two-phase locking</a:t>
            </a:r>
            <a:r>
              <a:rPr lang="en-US" dirty="0"/>
              <a:t> </a:t>
            </a:r>
          </a:p>
        </p:txBody>
      </p:sp>
    </p:spTree>
    <p:extLst>
      <p:ext uri="{BB962C8B-B14F-4D97-AF65-F5344CB8AC3E}">
        <p14:creationId xmlns:p14="http://schemas.microsoft.com/office/powerpoint/2010/main" val="25634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94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294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294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294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294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294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294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294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2947">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294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2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Recovery: Log-based Restart Recovery</a:t>
            </a:r>
          </a:p>
        </p:txBody>
      </p:sp>
    </p:spTree>
    <p:extLst>
      <p:ext uri="{BB962C8B-B14F-4D97-AF65-F5344CB8AC3E}">
        <p14:creationId xmlns:p14="http://schemas.microsoft.com/office/powerpoint/2010/main" val="26690490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800" dirty="0">
                <a:latin typeface="Calibri" charset="0"/>
              </a:rPr>
              <a:t>Book Chapters</a:t>
            </a:r>
          </a:p>
          <a:p>
            <a:pPr lvl="1"/>
            <a:r>
              <a:rPr lang="en-US" sz="2400" dirty="0">
                <a:latin typeface="Calibri" charset="0"/>
              </a:rPr>
              <a:t>16.4</a:t>
            </a:r>
          </a:p>
          <a:p>
            <a:r>
              <a:rPr lang="en-US" sz="2800" dirty="0">
                <a:latin typeface="Calibri" charset="0"/>
              </a:rPr>
              <a:t>Key topics:</a:t>
            </a:r>
          </a:p>
          <a:p>
            <a:pPr lvl="1"/>
            <a:r>
              <a:rPr lang="en-US" sz="2400" dirty="0">
                <a:latin typeface="Calibri" charset="0"/>
              </a:rPr>
              <a:t>How to use logs for REDO</a:t>
            </a:r>
          </a:p>
          <a:p>
            <a:pPr lvl="1"/>
            <a:r>
              <a:rPr lang="en-US" sz="2400" dirty="0">
                <a:latin typeface="Calibri" charset="0"/>
              </a:rPr>
              <a:t>Idempotency of log records </a:t>
            </a:r>
          </a:p>
          <a:p>
            <a:pPr lvl="1"/>
            <a:r>
              <a:rPr lang="en-US" sz="2400" dirty="0">
                <a:latin typeface="Calibri" charset="0"/>
              </a:rPr>
              <a:t>Restart recovery after a failure</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Using Logs for Recovery</a:t>
            </a:r>
          </a:p>
        </p:txBody>
      </p:sp>
    </p:spTree>
    <p:extLst>
      <p:ext uri="{BB962C8B-B14F-4D97-AF65-F5344CB8AC3E}">
        <p14:creationId xmlns:p14="http://schemas.microsoft.com/office/powerpoint/2010/main" val="34577500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Using the log to </a:t>
            </a:r>
            <a:r>
              <a:rPr lang="en-US" i="1"/>
              <a:t>recover</a:t>
            </a:r>
            <a:endParaRPr lang="en-US"/>
          </a:p>
        </p:txBody>
      </p:sp>
      <p:sp>
        <p:nvSpPr>
          <p:cNvPr id="724995" name="Rectangle 3"/>
          <p:cNvSpPr>
            <a:spLocks noGrp="1" noChangeArrowheads="1"/>
          </p:cNvSpPr>
          <p:nvPr>
            <p:ph idx="1"/>
          </p:nvPr>
        </p:nvSpPr>
        <p:spPr>
          <a:xfrm>
            <a:off x="571500" y="1114425"/>
            <a:ext cx="8572500" cy="5500688"/>
          </a:xfrm>
        </p:spPr>
        <p:txBody>
          <a:bodyPr/>
          <a:lstStyle/>
          <a:p>
            <a:r>
              <a:rPr lang="en-US"/>
              <a:t>We don’t require FORCE, so a change made by the committed transaction may not have made it to the disk before the system crashed</a:t>
            </a:r>
          </a:p>
          <a:p>
            <a:pPr lvl="1"/>
            <a:r>
              <a:rPr lang="en-US"/>
              <a:t>BUT, the log record did (recall our assumptions)</a:t>
            </a:r>
          </a:p>
          <a:p>
            <a:r>
              <a:rPr lang="en-US"/>
              <a:t>REDO(T1):</a:t>
            </a:r>
          </a:p>
          <a:p>
            <a:pPr lvl="1"/>
            <a:r>
              <a:rPr lang="en-US"/>
              <a:t>Procedure executed to recover a committed transaction</a:t>
            </a:r>
          </a:p>
          <a:p>
            <a:pPr lvl="1"/>
            <a:r>
              <a:rPr lang="en-US"/>
              <a:t>E.g.</a:t>
            </a:r>
          </a:p>
          <a:p>
            <a:pPr lvl="2"/>
            <a:r>
              <a:rPr lang="en-US"/>
              <a:t>&lt;</a:t>
            </a:r>
            <a:r>
              <a:rPr lang="en-US" i="1"/>
              <a:t>T1, START&gt;</a:t>
            </a:r>
          </a:p>
          <a:p>
            <a:pPr lvl="2"/>
            <a:r>
              <a:rPr lang="en-US" i="1"/>
              <a:t>&lt;T1, A, 200, 300&gt;</a:t>
            </a:r>
          </a:p>
          <a:p>
            <a:pPr lvl="2"/>
            <a:r>
              <a:rPr lang="en-US" i="1"/>
              <a:t>&lt;T1, B, 400, 300&gt;</a:t>
            </a:r>
          </a:p>
          <a:p>
            <a:pPr lvl="2"/>
            <a:r>
              <a:rPr lang="en-US" i="1"/>
              <a:t>&lt;T1, A, 300, 200&gt;           [[ note: second update of A ]]</a:t>
            </a:r>
          </a:p>
          <a:p>
            <a:pPr lvl="2"/>
            <a:r>
              <a:rPr lang="en-US" i="1"/>
              <a:t>&lt;T1, COMMIT&gt;</a:t>
            </a:r>
          </a:p>
          <a:p>
            <a:pPr lvl="1"/>
            <a:r>
              <a:rPr lang="en-US"/>
              <a:t>By our assumptions, all the log records made it to the disk (since the transaction committed)</a:t>
            </a:r>
          </a:p>
          <a:p>
            <a:pPr lvl="1"/>
            <a:r>
              <a:rPr lang="en-US"/>
              <a:t>But any or none of the changes to A or B might have made it to disk</a:t>
            </a:r>
          </a:p>
          <a:p>
            <a:pPr lvl="2"/>
            <a:endParaRPr lang="en-US"/>
          </a:p>
        </p:txBody>
      </p:sp>
    </p:spTree>
    <p:extLst>
      <p:ext uri="{BB962C8B-B14F-4D97-AF65-F5344CB8AC3E}">
        <p14:creationId xmlns:p14="http://schemas.microsoft.com/office/powerpoint/2010/main" val="65811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49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49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499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499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499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4995">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2499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49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en-US"/>
              <a:t>Using the log to </a:t>
            </a:r>
            <a:r>
              <a:rPr lang="en-US" i="1"/>
              <a:t>recover</a:t>
            </a:r>
            <a:endParaRPr lang="en-US"/>
          </a:p>
        </p:txBody>
      </p:sp>
      <p:sp>
        <p:nvSpPr>
          <p:cNvPr id="723971" name="Rectangle 3"/>
          <p:cNvSpPr>
            <a:spLocks noGrp="1" noChangeArrowheads="1"/>
          </p:cNvSpPr>
          <p:nvPr>
            <p:ph idx="1"/>
          </p:nvPr>
        </p:nvSpPr>
        <p:spPr/>
        <p:txBody>
          <a:bodyPr/>
          <a:lstStyle/>
          <a:p>
            <a:r>
              <a:rPr lang="en-US"/>
              <a:t>REDO(T1):</a:t>
            </a:r>
          </a:p>
          <a:p>
            <a:pPr lvl="1"/>
            <a:r>
              <a:rPr lang="en-US"/>
              <a:t>Go </a:t>
            </a:r>
            <a:r>
              <a:rPr lang="en-US" i="1" u="sng"/>
              <a:t>forwards </a:t>
            </a:r>
            <a:r>
              <a:rPr lang="en-US"/>
              <a:t>in the </a:t>
            </a:r>
            <a:r>
              <a:rPr lang="en-US" i="1"/>
              <a:t>log </a:t>
            </a:r>
            <a:r>
              <a:rPr lang="en-US"/>
              <a:t>looking for log records belonging to T1</a:t>
            </a:r>
            <a:endParaRPr lang="en-US" i="1"/>
          </a:p>
          <a:p>
            <a:pPr lvl="1"/>
            <a:r>
              <a:rPr lang="en-US"/>
              <a:t>Set the values to the new values</a:t>
            </a:r>
          </a:p>
          <a:p>
            <a:pPr lvl="1"/>
            <a:r>
              <a:rPr lang="en-US"/>
              <a:t>NOTE: Going forwards is important.</a:t>
            </a:r>
          </a:p>
          <a:p>
            <a:pPr lvl="1"/>
            <a:r>
              <a:rPr lang="en-US"/>
              <a:t>In the example, we simply:</a:t>
            </a:r>
          </a:p>
          <a:p>
            <a:pPr lvl="2"/>
            <a:r>
              <a:rPr lang="en-US"/>
              <a:t>Set A to 300</a:t>
            </a:r>
          </a:p>
          <a:p>
            <a:pPr lvl="2"/>
            <a:r>
              <a:rPr lang="en-US"/>
              <a:t>Set B to 300</a:t>
            </a:r>
          </a:p>
          <a:p>
            <a:pPr lvl="2"/>
            <a:r>
              <a:rPr lang="en-US"/>
              <a:t>Set A to 200</a:t>
            </a:r>
          </a:p>
        </p:txBody>
      </p:sp>
    </p:spTree>
    <p:extLst>
      <p:ext uri="{BB962C8B-B14F-4D97-AF65-F5344CB8AC3E}">
        <p14:creationId xmlns:p14="http://schemas.microsoft.com/office/powerpoint/2010/main" val="8317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97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397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397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397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Idempotency</a:t>
            </a:r>
          </a:p>
        </p:txBody>
      </p:sp>
      <p:sp>
        <p:nvSpPr>
          <p:cNvPr id="726019" name="Rectangle 3"/>
          <p:cNvSpPr>
            <a:spLocks noGrp="1" noChangeArrowheads="1"/>
          </p:cNvSpPr>
          <p:nvPr>
            <p:ph idx="1"/>
          </p:nvPr>
        </p:nvSpPr>
        <p:spPr/>
        <p:txBody>
          <a:bodyPr/>
          <a:lstStyle/>
          <a:p>
            <a:r>
              <a:rPr lang="en-US"/>
              <a:t>Both redo and undo are required to </a:t>
            </a:r>
            <a:r>
              <a:rPr lang="en-US" i="1"/>
              <a:t>idempotent</a:t>
            </a:r>
          </a:p>
          <a:p>
            <a:pPr lvl="1"/>
            <a:r>
              <a:rPr lang="en-US" i="1"/>
              <a:t>F is idempotent, if F(x) = F(F(x)) = F(F(F(F(…F(x)))))</a:t>
            </a:r>
          </a:p>
          <a:p>
            <a:r>
              <a:rPr lang="en-US"/>
              <a:t>Multiple applications shouldn’t change the effect</a:t>
            </a:r>
          </a:p>
          <a:p>
            <a:pPr lvl="1"/>
            <a:r>
              <a:rPr lang="en-US"/>
              <a:t>This is important because we don’t know exactly what made it to the disk, and we can’t keep track of that</a:t>
            </a:r>
          </a:p>
          <a:p>
            <a:pPr lvl="1"/>
            <a:r>
              <a:rPr lang="en-US"/>
              <a:t>E.g. consider a log record of the type </a:t>
            </a:r>
          </a:p>
          <a:p>
            <a:pPr lvl="2"/>
            <a:r>
              <a:rPr lang="en-US"/>
              <a:t>&lt;T1, A, </a:t>
            </a:r>
            <a:r>
              <a:rPr lang="en-US" i="1" u="sng"/>
              <a:t>incremented by 100&gt;</a:t>
            </a:r>
          </a:p>
          <a:p>
            <a:pPr lvl="2"/>
            <a:r>
              <a:rPr lang="en-US"/>
              <a:t>Old value was 200, and so new value was 300</a:t>
            </a:r>
          </a:p>
          <a:p>
            <a:pPr lvl="1"/>
            <a:r>
              <a:rPr lang="en-US"/>
              <a:t>But the on disk value might be 200 or 300 (since we have no control over the buffer manager)</a:t>
            </a:r>
          </a:p>
          <a:p>
            <a:pPr lvl="1"/>
            <a:r>
              <a:rPr lang="en-US"/>
              <a:t>So we have no idea whether to apply this log record or not</a:t>
            </a:r>
          </a:p>
          <a:p>
            <a:pPr lvl="1"/>
            <a:r>
              <a:rPr lang="en-US"/>
              <a:t>Hence, </a:t>
            </a:r>
            <a:r>
              <a:rPr lang="en-US" i="1"/>
              <a:t>value based logging </a:t>
            </a:r>
            <a:r>
              <a:rPr lang="en-US"/>
              <a:t>is used (also called </a:t>
            </a:r>
            <a:r>
              <a:rPr lang="en-US" i="1" u="sng"/>
              <a:t>physical)</a:t>
            </a:r>
            <a:r>
              <a:rPr lang="en-US"/>
              <a:t>, not operation based (also called </a:t>
            </a:r>
            <a:r>
              <a:rPr lang="en-US" i="1" u="sng"/>
              <a:t>logical)</a:t>
            </a:r>
            <a:endParaRPr lang="en-US"/>
          </a:p>
        </p:txBody>
      </p:sp>
    </p:spTree>
    <p:extLst>
      <p:ext uri="{BB962C8B-B14F-4D97-AF65-F5344CB8AC3E}">
        <p14:creationId xmlns:p14="http://schemas.microsoft.com/office/powerpoint/2010/main" val="29618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0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60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60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60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60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01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601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601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60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9"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en-US"/>
              <a:t>Log-based recovery</a:t>
            </a:r>
          </a:p>
        </p:txBody>
      </p:sp>
      <p:sp>
        <p:nvSpPr>
          <p:cNvPr id="728067" name="Rectangle 3"/>
          <p:cNvSpPr>
            <a:spLocks noGrp="1" noChangeArrowheads="1"/>
          </p:cNvSpPr>
          <p:nvPr>
            <p:ph idx="1"/>
          </p:nvPr>
        </p:nvSpPr>
        <p:spPr/>
        <p:txBody>
          <a:bodyPr/>
          <a:lstStyle/>
          <a:p>
            <a:r>
              <a:rPr lang="en-US"/>
              <a:t>Log is maintained</a:t>
            </a:r>
          </a:p>
          <a:p>
            <a:endParaRPr lang="en-US"/>
          </a:p>
          <a:p>
            <a:r>
              <a:rPr lang="en-US"/>
              <a:t>If during the normal processing, a transaction needs to abort</a:t>
            </a:r>
          </a:p>
          <a:p>
            <a:pPr lvl="1"/>
            <a:r>
              <a:rPr lang="en-US"/>
              <a:t>UNDO() is used for that purpose</a:t>
            </a:r>
          </a:p>
          <a:p>
            <a:pPr lvl="1"/>
            <a:endParaRPr lang="en-US"/>
          </a:p>
          <a:p>
            <a:r>
              <a:rPr lang="en-US"/>
              <a:t>If the system crashes, then we need to do recovery using both UNDO() and REDO()</a:t>
            </a:r>
          </a:p>
          <a:p>
            <a:pPr lvl="1"/>
            <a:r>
              <a:rPr lang="en-US"/>
              <a:t>Some transactions that were going on at the time of crash may not have completed, and must be </a:t>
            </a:r>
            <a:r>
              <a:rPr lang="en-US" i="1"/>
              <a:t>aborted/undone</a:t>
            </a:r>
          </a:p>
          <a:p>
            <a:pPr lvl="1"/>
            <a:r>
              <a:rPr lang="en-US"/>
              <a:t>Some transaction may have committed, but their changes didn’t make it to disk, so they must be </a:t>
            </a:r>
            <a:r>
              <a:rPr lang="en-US" i="1"/>
              <a:t>redone</a:t>
            </a:r>
          </a:p>
          <a:p>
            <a:pPr lvl="1"/>
            <a:r>
              <a:rPr lang="en-US"/>
              <a:t>Called </a:t>
            </a:r>
            <a:r>
              <a:rPr lang="en-US" i="1"/>
              <a:t>restart recovery</a:t>
            </a:r>
            <a:endParaRPr lang="en-US"/>
          </a:p>
        </p:txBody>
      </p:sp>
    </p:spTree>
    <p:extLst>
      <p:ext uri="{BB962C8B-B14F-4D97-AF65-F5344CB8AC3E}">
        <p14:creationId xmlns:p14="http://schemas.microsoft.com/office/powerpoint/2010/main" val="32652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80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806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806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p:txBody>
          <a:bodyPr/>
          <a:lstStyle/>
          <a:p>
            <a:r>
              <a:rPr lang="en-US" b="1" dirty="0">
                <a:latin typeface="Helvetica" charset="0"/>
              </a:rPr>
              <a:t>Recovery from failure</a:t>
            </a:r>
            <a:r>
              <a:rPr lang="en-US" dirty="0">
                <a:latin typeface="Helvetica" charset="0"/>
              </a:rPr>
              <a:t>: Two phases</a:t>
            </a:r>
          </a:p>
          <a:p>
            <a:pPr marL="800100" lvl="1" indent="-342900"/>
            <a:r>
              <a:rPr lang="en-US" b="1" dirty="0">
                <a:solidFill>
                  <a:srgbClr val="000099"/>
                </a:solidFill>
                <a:latin typeface="Helvetica" charset="0"/>
                <a:ea typeface="ＭＳ Ｐゴシック" charset="0"/>
              </a:rPr>
              <a:t>Redo phase</a:t>
            </a:r>
            <a:r>
              <a:rPr lang="en-US" dirty="0">
                <a:latin typeface="Helvetica" charset="0"/>
                <a:ea typeface="ＭＳ Ｐゴシック" charset="0"/>
              </a:rPr>
              <a:t>:  replay updates of </a:t>
            </a:r>
            <a:r>
              <a:rPr lang="en-US" b="1" dirty="0">
                <a:latin typeface="Helvetica" charset="0"/>
                <a:ea typeface="ＭＳ Ｐゴシック" charset="0"/>
              </a:rPr>
              <a:t>all</a:t>
            </a:r>
            <a:r>
              <a:rPr lang="en-US" dirty="0">
                <a:latin typeface="Helvetica" charset="0"/>
                <a:ea typeface="ＭＳ Ｐゴシック" charset="0"/>
              </a:rPr>
              <a:t> transactions, whether they committed, aborted, or are incomplete</a:t>
            </a:r>
          </a:p>
          <a:p>
            <a:pPr marL="800100" lvl="1" indent="-342900"/>
            <a:r>
              <a:rPr lang="en-US" b="1" dirty="0">
                <a:solidFill>
                  <a:srgbClr val="000099"/>
                </a:solidFill>
                <a:latin typeface="Helvetica" charset="0"/>
                <a:ea typeface="ＭＳ Ｐゴシック" charset="0"/>
              </a:rPr>
              <a:t>Undo phase</a:t>
            </a:r>
            <a:r>
              <a:rPr lang="en-US" dirty="0">
                <a:latin typeface="Helvetica" charset="0"/>
                <a:ea typeface="ＭＳ Ｐゴシック" charset="0"/>
              </a:rPr>
              <a:t>: undo all incomplete transactions</a:t>
            </a:r>
          </a:p>
          <a:p>
            <a:endParaRPr lang="en-US" b="1" dirty="0">
              <a:latin typeface="Helvetica" charset="0"/>
            </a:endParaRPr>
          </a:p>
          <a:p>
            <a:r>
              <a:rPr lang="en-US" b="1" dirty="0">
                <a:latin typeface="Helvetica" charset="0"/>
              </a:rPr>
              <a:t>Redo phase</a:t>
            </a:r>
            <a:r>
              <a:rPr lang="en-US" dirty="0">
                <a:latin typeface="Helvetica" charset="0"/>
              </a:rPr>
              <a:t>:</a:t>
            </a:r>
          </a:p>
          <a:p>
            <a:pPr marL="800100" lvl="1" indent="-342900">
              <a:buFont typeface="Monotype Sorts" charset="0"/>
              <a:buAutoNum type="arabicPeriod"/>
            </a:pPr>
            <a:r>
              <a:rPr lang="en-US" dirty="0">
                <a:latin typeface="Helvetica" charset="0"/>
                <a:ea typeface="ＭＳ Ｐゴシック" charset="0"/>
              </a:rPr>
              <a:t>Set undo-list to </a:t>
            </a:r>
            <a:r>
              <a:rPr lang="en-US" i="1" dirty="0">
                <a:latin typeface="Helvetica" charset="0"/>
                <a:ea typeface="ＭＳ Ｐゴシック" charset="0"/>
              </a:rPr>
              <a:t>{} (empty)</a:t>
            </a:r>
            <a:r>
              <a:rPr lang="en-US" dirty="0">
                <a:latin typeface="Helvetica" charset="0"/>
                <a:ea typeface="ＭＳ Ｐゴシック" charset="0"/>
              </a:rPr>
              <a:t>.</a:t>
            </a:r>
          </a:p>
          <a:p>
            <a:pPr marL="800100" lvl="1" indent="-342900">
              <a:buFont typeface="Monotype Sorts" charset="0"/>
              <a:buAutoNum type="arabicPeriod"/>
            </a:pPr>
            <a:r>
              <a:rPr lang="en-US" dirty="0">
                <a:latin typeface="Helvetica" charset="0"/>
                <a:ea typeface="ＭＳ Ｐゴシック" charset="0"/>
              </a:rPr>
              <a:t>Scan forward from first log record</a:t>
            </a:r>
          </a:p>
          <a:p>
            <a:pPr marL="1200150" lvl="2" indent="-342900">
              <a:buFont typeface="Monotype Sorts" charset="0"/>
              <a:buAutoNum type="arabicPeriod"/>
            </a:pPr>
            <a:r>
              <a:rPr lang="en-US" dirty="0">
                <a:latin typeface="Helvetica" charset="0"/>
                <a:ea typeface="ＭＳ Ｐゴシック" charset="0"/>
              </a:rPr>
              <a:t>Whenever a  record </a:t>
            </a:r>
            <a:r>
              <a:rPr lang="en-US" i="1" dirty="0">
                <a:latin typeface="Helvetica" charset="0"/>
                <a:ea typeface="ＭＳ Ｐゴシック" charset="0"/>
              </a:rPr>
              <a:t>&lt;T</a:t>
            </a:r>
            <a:r>
              <a:rPr lang="en-US" i="1" baseline="-25000" dirty="0">
                <a:latin typeface="Helvetica" charset="0"/>
                <a:ea typeface="ＭＳ Ｐゴシック" charset="0"/>
              </a:rPr>
              <a:t>i</a:t>
            </a:r>
            <a:r>
              <a:rPr lang="en-US" i="1" dirty="0">
                <a:latin typeface="Helvetica" charset="0"/>
                <a:ea typeface="ＭＳ Ｐゴシック" charset="0"/>
              </a:rPr>
              <a:t>, </a:t>
            </a:r>
            <a:r>
              <a:rPr lang="en-US" i="1" dirty="0" err="1">
                <a:latin typeface="Helvetica" charset="0"/>
                <a:ea typeface="ＭＳ Ｐゴシック" charset="0"/>
              </a:rPr>
              <a:t>X</a:t>
            </a:r>
            <a:r>
              <a:rPr lang="en-US" i="1" baseline="-25000" dirty="0" err="1">
                <a:latin typeface="Helvetica" charset="0"/>
                <a:ea typeface="ＭＳ Ｐゴシック" charset="0"/>
              </a:rPr>
              <a:t>j</a:t>
            </a:r>
            <a:r>
              <a:rPr lang="en-US" i="1" dirty="0">
                <a:latin typeface="Helvetica" charset="0"/>
                <a:ea typeface="ＭＳ Ｐゴシック" charset="0"/>
              </a:rPr>
              <a:t>,  V</a:t>
            </a:r>
            <a:r>
              <a:rPr lang="en-US" i="1" baseline="-25000" dirty="0">
                <a:latin typeface="Helvetica" charset="0"/>
                <a:ea typeface="ＭＳ Ｐゴシック" charset="0"/>
              </a:rPr>
              <a:t>1</a:t>
            </a:r>
            <a:r>
              <a:rPr lang="en-US" i="1" dirty="0">
                <a:latin typeface="Helvetica" charset="0"/>
                <a:ea typeface="ＭＳ Ｐゴシック" charset="0"/>
              </a:rPr>
              <a:t>,  V</a:t>
            </a:r>
            <a:r>
              <a:rPr lang="en-US" i="1" baseline="-25000" dirty="0">
                <a:latin typeface="Helvetica" charset="0"/>
                <a:ea typeface="ＭＳ Ｐゴシック" charset="0"/>
              </a:rPr>
              <a:t>2</a:t>
            </a:r>
            <a:r>
              <a:rPr lang="en-US" i="1" dirty="0">
                <a:latin typeface="Helvetica" charset="0"/>
                <a:ea typeface="ＭＳ Ｐゴシック" charset="0"/>
              </a:rPr>
              <a:t>&gt; </a:t>
            </a:r>
            <a:r>
              <a:rPr lang="en-US" dirty="0">
                <a:latin typeface="Helvetica" charset="0"/>
                <a:ea typeface="ＭＳ Ｐゴシック" charset="0"/>
              </a:rPr>
              <a:t>is found, redo it by writing </a:t>
            </a:r>
            <a:r>
              <a:rPr lang="en-US" i="1" dirty="0">
                <a:latin typeface="Helvetica" charset="0"/>
                <a:ea typeface="ＭＳ Ｐゴシック" charset="0"/>
              </a:rPr>
              <a:t>V</a:t>
            </a:r>
            <a:r>
              <a:rPr lang="en-US" i="1" baseline="-25000" dirty="0">
                <a:latin typeface="Helvetica" charset="0"/>
                <a:ea typeface="ＭＳ Ｐゴシック" charset="0"/>
              </a:rPr>
              <a:t>2  </a:t>
            </a:r>
            <a:r>
              <a:rPr lang="en-US" dirty="0">
                <a:latin typeface="Helvetica" charset="0"/>
                <a:ea typeface="ＭＳ Ｐゴシック" charset="0"/>
              </a:rPr>
              <a:t>to </a:t>
            </a:r>
            <a:r>
              <a:rPr lang="en-US" i="1" dirty="0" err="1">
                <a:latin typeface="Helvetica" charset="0"/>
                <a:ea typeface="ＭＳ Ｐゴシック" charset="0"/>
              </a:rPr>
              <a:t>X</a:t>
            </a:r>
            <a:r>
              <a:rPr lang="en-US" i="1" baseline="-25000" dirty="0" err="1">
                <a:latin typeface="Helvetica" charset="0"/>
                <a:ea typeface="ＭＳ Ｐゴシック" charset="0"/>
              </a:rPr>
              <a:t>j</a:t>
            </a:r>
            <a:r>
              <a:rPr lang="en-US" i="1" dirty="0">
                <a:latin typeface="Helvetica" charset="0"/>
                <a:ea typeface="ＭＳ Ｐゴシック" charset="0"/>
              </a:rPr>
              <a:t> </a:t>
            </a:r>
          </a:p>
          <a:p>
            <a:pPr marL="1200150" lvl="2" indent="-342900">
              <a:buFont typeface="Monotype Sorts" charset="0"/>
              <a:buAutoNum type="arabicPeriod"/>
            </a:pPr>
            <a:r>
              <a:rPr lang="en-US" dirty="0">
                <a:latin typeface="Helvetica" charset="0"/>
                <a:ea typeface="ＭＳ Ｐゴシック" charset="0"/>
              </a:rPr>
              <a:t>Whenever a log record </a:t>
            </a:r>
            <a:r>
              <a:rPr lang="en-US" i="1" dirty="0">
                <a:latin typeface="Helvetica" charset="0"/>
                <a:ea typeface="ＭＳ Ｐゴシック" charset="0"/>
              </a:rPr>
              <a:t>&lt;T</a:t>
            </a:r>
            <a:r>
              <a:rPr lang="en-US" i="1" baseline="-25000" dirty="0">
                <a:latin typeface="Helvetica" charset="0"/>
                <a:ea typeface="ＭＳ Ｐゴシック" charset="0"/>
              </a:rPr>
              <a:t>i </a:t>
            </a:r>
            <a:r>
              <a:rPr lang="en-US" i="1" dirty="0">
                <a:latin typeface="Helvetica" charset="0"/>
                <a:ea typeface="ＭＳ Ｐゴシック" charset="0"/>
              </a:rPr>
              <a:t> </a:t>
            </a:r>
            <a:r>
              <a:rPr lang="en-US" b="1" dirty="0">
                <a:latin typeface="Helvetica" charset="0"/>
                <a:ea typeface="ＭＳ Ｐゴシック" charset="0"/>
              </a:rPr>
              <a:t>start</a:t>
            </a:r>
            <a:r>
              <a:rPr lang="en-US" i="1" dirty="0">
                <a:latin typeface="Helvetica" charset="0"/>
                <a:ea typeface="ＭＳ Ｐゴシック" charset="0"/>
              </a:rPr>
              <a:t>&gt; </a:t>
            </a:r>
            <a:r>
              <a:rPr lang="en-US" dirty="0">
                <a:latin typeface="Helvetica" charset="0"/>
                <a:ea typeface="ＭＳ Ｐゴシック" charset="0"/>
              </a:rPr>
              <a:t>is found, add </a:t>
            </a:r>
            <a:r>
              <a:rPr lang="en-US" i="1" dirty="0">
                <a:latin typeface="Helvetica" charset="0"/>
                <a:ea typeface="ＭＳ Ｐゴシック" charset="0"/>
              </a:rPr>
              <a:t>T</a:t>
            </a:r>
            <a:r>
              <a:rPr lang="en-US" i="1" baseline="-25000" dirty="0">
                <a:latin typeface="Helvetica" charset="0"/>
                <a:ea typeface="ＭＳ Ｐゴシック" charset="0"/>
              </a:rPr>
              <a:t>i  </a:t>
            </a:r>
            <a:r>
              <a:rPr lang="en-US" dirty="0">
                <a:latin typeface="Helvetica" charset="0"/>
                <a:ea typeface="ＭＳ Ｐゴシック" charset="0"/>
              </a:rPr>
              <a:t>to undo-list</a:t>
            </a:r>
          </a:p>
          <a:p>
            <a:pPr marL="1200150" lvl="2" indent="-342900">
              <a:buFont typeface="Monotype Sorts" charset="0"/>
              <a:buAutoNum type="arabicPeriod"/>
            </a:pPr>
            <a:r>
              <a:rPr lang="en-US" dirty="0">
                <a:latin typeface="Helvetica" charset="0"/>
                <a:ea typeface="ＭＳ Ｐゴシック" charset="0"/>
              </a:rPr>
              <a:t>Whenever a log record </a:t>
            </a:r>
            <a:r>
              <a:rPr lang="en-US" i="1" dirty="0">
                <a:latin typeface="Helvetica" charset="0"/>
                <a:ea typeface="ＭＳ Ｐゴシック" charset="0"/>
              </a:rPr>
              <a:t>&lt;T</a:t>
            </a:r>
            <a:r>
              <a:rPr lang="en-US" i="1" baseline="-25000" dirty="0">
                <a:latin typeface="Helvetica" charset="0"/>
                <a:ea typeface="ＭＳ Ｐゴシック" charset="0"/>
              </a:rPr>
              <a:t>i</a:t>
            </a:r>
            <a:r>
              <a:rPr lang="en-US" i="1" dirty="0">
                <a:latin typeface="Helvetica" charset="0"/>
                <a:ea typeface="ＭＳ Ｐゴシック" charset="0"/>
              </a:rPr>
              <a:t>  </a:t>
            </a:r>
            <a:r>
              <a:rPr lang="en-US" b="1" dirty="0">
                <a:latin typeface="Helvetica" charset="0"/>
                <a:ea typeface="ＭＳ Ｐゴシック" charset="0"/>
              </a:rPr>
              <a:t>commit</a:t>
            </a:r>
            <a:r>
              <a:rPr lang="en-US" i="1" dirty="0">
                <a:latin typeface="Helvetica" charset="0"/>
                <a:ea typeface="ＭＳ Ｐゴシック" charset="0"/>
              </a:rPr>
              <a:t>&gt; or &lt;T</a:t>
            </a:r>
            <a:r>
              <a:rPr lang="en-US" i="1" baseline="-25000" dirty="0">
                <a:latin typeface="Helvetica" charset="0"/>
                <a:ea typeface="ＭＳ Ｐゴシック" charset="0"/>
              </a:rPr>
              <a:t>i</a:t>
            </a:r>
            <a:r>
              <a:rPr lang="en-US" i="1" dirty="0">
                <a:latin typeface="Helvetica" charset="0"/>
                <a:ea typeface="ＭＳ Ｐゴシック" charset="0"/>
              </a:rPr>
              <a:t> </a:t>
            </a:r>
            <a:r>
              <a:rPr lang="en-US" b="1" dirty="0">
                <a:latin typeface="Helvetica" charset="0"/>
                <a:ea typeface="ＭＳ Ｐゴシック" charset="0"/>
              </a:rPr>
              <a:t>abort</a:t>
            </a:r>
            <a:r>
              <a:rPr lang="en-US" i="1" dirty="0">
                <a:latin typeface="Helvetica" charset="0"/>
                <a:ea typeface="ＭＳ Ｐゴシック" charset="0"/>
              </a:rPr>
              <a:t>&gt; </a:t>
            </a:r>
            <a:r>
              <a:rPr lang="en-US" dirty="0">
                <a:latin typeface="Helvetica" charset="0"/>
                <a:ea typeface="ＭＳ Ｐゴシック" charset="0"/>
              </a:rPr>
              <a:t>is found, remove </a:t>
            </a:r>
            <a:r>
              <a:rPr lang="en-US" i="1" dirty="0">
                <a:latin typeface="Helvetica" charset="0"/>
                <a:ea typeface="ＭＳ Ｐゴシック" charset="0"/>
              </a:rPr>
              <a:t>T</a:t>
            </a:r>
            <a:r>
              <a:rPr lang="en-US" i="1" baseline="-25000" dirty="0">
                <a:latin typeface="Helvetica" charset="0"/>
                <a:ea typeface="ＭＳ Ｐゴシック" charset="0"/>
              </a:rPr>
              <a:t>i</a:t>
            </a:r>
            <a:r>
              <a:rPr lang="en-US" i="1" dirty="0">
                <a:latin typeface="Helvetica" charset="0"/>
                <a:ea typeface="ＭＳ Ｐゴシック" charset="0"/>
              </a:rPr>
              <a:t>  </a:t>
            </a:r>
            <a:r>
              <a:rPr lang="en-US" dirty="0">
                <a:latin typeface="Helvetica" charset="0"/>
                <a:ea typeface="ＭＳ Ｐゴシック" charset="0"/>
              </a:rPr>
              <a:t>from undo-list</a:t>
            </a:r>
          </a:p>
          <a:p>
            <a:endParaRPr lang="en-US" dirty="0">
              <a:latin typeface="Helvetica" charset="0"/>
            </a:endParaRPr>
          </a:p>
        </p:txBody>
      </p:sp>
      <p:sp>
        <p:nvSpPr>
          <p:cNvPr id="60418" name="Rectangle 2"/>
          <p:cNvSpPr>
            <a:spLocks noGrp="1" noChangeArrowheads="1"/>
          </p:cNvSpPr>
          <p:nvPr>
            <p:ph type="title"/>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Helvetica" charset="0"/>
              </a:rPr>
              <a:t>Recovery Algorithm (Cont.)</a:t>
            </a:r>
          </a:p>
        </p:txBody>
      </p:sp>
    </p:spTree>
    <p:extLst>
      <p:ext uri="{BB962C8B-B14F-4D97-AF65-F5344CB8AC3E}">
        <p14:creationId xmlns:p14="http://schemas.microsoft.com/office/powerpoint/2010/main" val="41498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09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4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Helvetica" charset="0"/>
              </a:rPr>
              <a:t>Recovery Algorithm (Cont.)</a:t>
            </a:r>
          </a:p>
        </p:txBody>
      </p:sp>
      <p:sp>
        <p:nvSpPr>
          <p:cNvPr id="211971" name="Rectangle 3"/>
          <p:cNvSpPr>
            <a:spLocks noGrp="1" noChangeArrowheads="1"/>
          </p:cNvSpPr>
          <p:nvPr>
            <p:ph type="body" idx="1"/>
          </p:nvPr>
        </p:nvSpPr>
        <p:spPr/>
        <p:txBody>
          <a:bodyPr/>
          <a:lstStyle/>
          <a:p>
            <a:pPr>
              <a:lnSpc>
                <a:spcPct val="90000"/>
              </a:lnSpc>
            </a:pPr>
            <a:r>
              <a:rPr lang="en-US" b="1">
                <a:latin typeface="Helvetica" charset="0"/>
              </a:rPr>
              <a:t>Undo phase: </a:t>
            </a:r>
            <a:endParaRPr lang="en-US">
              <a:latin typeface="Helvetica" charset="0"/>
            </a:endParaRPr>
          </a:p>
          <a:p>
            <a:pPr marL="800100" lvl="1" indent="-342900">
              <a:lnSpc>
                <a:spcPct val="90000"/>
              </a:lnSpc>
              <a:buFont typeface="Monotype Sorts" charset="0"/>
              <a:buAutoNum type="arabicPeriod"/>
            </a:pPr>
            <a:r>
              <a:rPr lang="en-US">
                <a:latin typeface="Helvetica" charset="0"/>
                <a:ea typeface="ＭＳ Ｐゴシック" charset="0"/>
              </a:rPr>
              <a:t>Scan log backwards from end </a:t>
            </a:r>
          </a:p>
          <a:p>
            <a:pPr marL="1200150" lvl="2" indent="-342900">
              <a:lnSpc>
                <a:spcPct val="90000"/>
              </a:lnSpc>
              <a:buFont typeface="Monotype Sorts" charset="0"/>
              <a:buAutoNum type="arabicPeriod"/>
            </a:pPr>
            <a:r>
              <a:rPr lang="en-US">
                <a:latin typeface="Helvetica" charset="0"/>
                <a:ea typeface="ＭＳ Ｐゴシック" charset="0"/>
              </a:rPr>
              <a:t>Whenever a log record </a:t>
            </a:r>
            <a:r>
              <a:rPr lang="en-US" i="1">
                <a:latin typeface="Helvetica" charset="0"/>
                <a:ea typeface="ＭＳ Ｐゴシック" charset="0"/>
              </a:rPr>
              <a:t>&lt;T</a:t>
            </a:r>
            <a:r>
              <a:rPr lang="en-US" i="1" baseline="-25000">
                <a:latin typeface="Helvetica" charset="0"/>
                <a:ea typeface="ＭＳ Ｐゴシック" charset="0"/>
              </a:rPr>
              <a:t>i</a:t>
            </a:r>
            <a:r>
              <a:rPr lang="en-US" i="1">
                <a:latin typeface="Helvetica" charset="0"/>
                <a:ea typeface="ＭＳ Ｐゴシック" charset="0"/>
              </a:rPr>
              <a:t>, X</a:t>
            </a:r>
            <a:r>
              <a:rPr lang="en-US" i="1" baseline="-25000">
                <a:latin typeface="Helvetica" charset="0"/>
                <a:ea typeface="ＭＳ Ｐゴシック" charset="0"/>
              </a:rPr>
              <a:t>j</a:t>
            </a:r>
            <a:r>
              <a:rPr lang="en-US" i="1">
                <a:latin typeface="Helvetica" charset="0"/>
                <a:ea typeface="ＭＳ Ｐゴシック" charset="0"/>
              </a:rPr>
              <a:t>,  V</a:t>
            </a:r>
            <a:r>
              <a:rPr lang="en-US" i="1" baseline="-25000">
                <a:latin typeface="Helvetica" charset="0"/>
                <a:ea typeface="ＭＳ Ｐゴシック" charset="0"/>
              </a:rPr>
              <a:t>1</a:t>
            </a:r>
            <a:r>
              <a:rPr lang="en-US" i="1">
                <a:latin typeface="Helvetica" charset="0"/>
                <a:ea typeface="ＭＳ Ｐゴシック" charset="0"/>
              </a:rPr>
              <a:t>,  V</a:t>
            </a:r>
            <a:r>
              <a:rPr lang="en-US" i="1" baseline="-25000">
                <a:latin typeface="Helvetica" charset="0"/>
                <a:ea typeface="ＭＳ Ｐゴシック" charset="0"/>
              </a:rPr>
              <a:t>2</a:t>
            </a:r>
            <a:r>
              <a:rPr lang="en-US" i="1">
                <a:latin typeface="Helvetica" charset="0"/>
                <a:ea typeface="ＭＳ Ｐゴシック" charset="0"/>
              </a:rPr>
              <a:t>&gt; </a:t>
            </a:r>
            <a:r>
              <a:rPr lang="en-US">
                <a:latin typeface="Helvetica" charset="0"/>
                <a:ea typeface="ＭＳ Ｐゴシック" charset="0"/>
              </a:rPr>
              <a:t>is found where </a:t>
            </a:r>
            <a:r>
              <a:rPr lang="en-US" i="1">
                <a:latin typeface="Helvetica" charset="0"/>
                <a:ea typeface="ＭＳ Ｐゴシック" charset="0"/>
              </a:rPr>
              <a:t>T</a:t>
            </a:r>
            <a:r>
              <a:rPr lang="en-US" i="1" baseline="-25000">
                <a:latin typeface="Helvetica" charset="0"/>
                <a:ea typeface="ＭＳ Ｐゴシック" charset="0"/>
              </a:rPr>
              <a:t>i</a:t>
            </a:r>
            <a:r>
              <a:rPr lang="en-US" i="1">
                <a:latin typeface="Helvetica" charset="0"/>
                <a:ea typeface="ＭＳ Ｐゴシック" charset="0"/>
              </a:rPr>
              <a:t> </a:t>
            </a:r>
            <a:r>
              <a:rPr lang="en-US">
                <a:latin typeface="Helvetica" charset="0"/>
                <a:ea typeface="ＭＳ Ｐゴシック" charset="0"/>
              </a:rPr>
              <a:t>is in undo-list perform same actions as for transaction rollback:</a:t>
            </a:r>
          </a:p>
          <a:p>
            <a:pPr marL="1543050" lvl="3" indent="-342900">
              <a:lnSpc>
                <a:spcPct val="90000"/>
              </a:lnSpc>
              <a:buFont typeface="Monotype Sorts" charset="0"/>
              <a:buAutoNum type="arabicPeriod"/>
            </a:pPr>
            <a:r>
              <a:rPr lang="en-US">
                <a:latin typeface="Helvetica" charset="0"/>
                <a:ea typeface="ＭＳ Ｐゴシック" charset="0"/>
              </a:rPr>
              <a:t> perform undo by writing </a:t>
            </a:r>
            <a:r>
              <a:rPr lang="en-US" i="1">
                <a:latin typeface="Helvetica" charset="0"/>
                <a:ea typeface="ＭＳ Ｐゴシック" charset="0"/>
              </a:rPr>
              <a:t>V</a:t>
            </a:r>
            <a:r>
              <a:rPr lang="en-US" i="1" baseline="-25000">
                <a:latin typeface="Helvetica" charset="0"/>
                <a:ea typeface="ＭＳ Ｐゴシック" charset="0"/>
              </a:rPr>
              <a:t>1</a:t>
            </a:r>
            <a:r>
              <a:rPr lang="en-US">
                <a:latin typeface="Helvetica" charset="0"/>
                <a:ea typeface="ＭＳ Ｐゴシック" charset="0"/>
              </a:rPr>
              <a:t> to </a:t>
            </a:r>
            <a:r>
              <a:rPr lang="en-US" i="1">
                <a:latin typeface="Helvetica" charset="0"/>
                <a:ea typeface="ＭＳ Ｐゴシック" charset="0"/>
              </a:rPr>
              <a:t>X</a:t>
            </a:r>
            <a:r>
              <a:rPr lang="en-US" i="1" baseline="-25000">
                <a:latin typeface="Helvetica" charset="0"/>
                <a:ea typeface="ＭＳ Ｐゴシック" charset="0"/>
              </a:rPr>
              <a:t>j</a:t>
            </a:r>
            <a:r>
              <a:rPr lang="en-US">
                <a:latin typeface="Helvetica" charset="0"/>
                <a:ea typeface="ＭＳ Ｐゴシック" charset="0"/>
              </a:rPr>
              <a:t>.</a:t>
            </a:r>
          </a:p>
          <a:p>
            <a:pPr marL="1543050" lvl="3" indent="-342900">
              <a:lnSpc>
                <a:spcPct val="90000"/>
              </a:lnSpc>
              <a:buFont typeface="Monotype Sorts" charset="0"/>
              <a:buAutoNum type="arabicPeriod"/>
            </a:pPr>
            <a:r>
              <a:rPr lang="en-US">
                <a:latin typeface="Helvetica" charset="0"/>
                <a:ea typeface="ＭＳ Ｐゴシック" charset="0"/>
              </a:rPr>
              <a:t>write a log record </a:t>
            </a:r>
            <a:r>
              <a:rPr lang="en-US" i="1">
                <a:latin typeface="Helvetica" charset="0"/>
                <a:ea typeface="ＭＳ Ｐゴシック" charset="0"/>
              </a:rPr>
              <a:t>&lt;T</a:t>
            </a:r>
            <a:r>
              <a:rPr lang="en-US" i="1" baseline="-25000">
                <a:latin typeface="Helvetica" charset="0"/>
                <a:ea typeface="ＭＳ Ｐゴシック" charset="0"/>
              </a:rPr>
              <a:t>i</a:t>
            </a:r>
            <a:r>
              <a:rPr lang="en-US" i="1">
                <a:latin typeface="Helvetica" charset="0"/>
                <a:ea typeface="ＭＳ Ｐゴシック" charset="0"/>
              </a:rPr>
              <a:t> , X</a:t>
            </a:r>
            <a:r>
              <a:rPr lang="en-US" i="1" baseline="-25000">
                <a:latin typeface="Helvetica" charset="0"/>
                <a:ea typeface="ＭＳ Ｐゴシック" charset="0"/>
              </a:rPr>
              <a:t>j</a:t>
            </a:r>
            <a:r>
              <a:rPr lang="en-US" i="1">
                <a:latin typeface="Helvetica" charset="0"/>
                <a:ea typeface="ＭＳ Ｐゴシック" charset="0"/>
              </a:rPr>
              <a:t>,  V</a:t>
            </a:r>
            <a:r>
              <a:rPr lang="en-US" i="1" baseline="-25000">
                <a:latin typeface="Helvetica" charset="0"/>
                <a:ea typeface="ＭＳ Ｐゴシック" charset="0"/>
              </a:rPr>
              <a:t>1</a:t>
            </a:r>
            <a:r>
              <a:rPr lang="en-US" i="1">
                <a:latin typeface="Helvetica" charset="0"/>
                <a:ea typeface="ＭＳ Ｐゴシック" charset="0"/>
              </a:rPr>
              <a:t>&gt;</a:t>
            </a:r>
          </a:p>
          <a:p>
            <a:pPr marL="1200150" lvl="2" indent="-342900">
              <a:lnSpc>
                <a:spcPct val="90000"/>
              </a:lnSpc>
              <a:buFont typeface="Monotype Sorts" charset="0"/>
              <a:buAutoNum type="arabicPeriod"/>
            </a:pPr>
            <a:r>
              <a:rPr lang="en-US">
                <a:latin typeface="Helvetica" charset="0"/>
                <a:ea typeface="ＭＳ Ｐゴシック" charset="0"/>
              </a:rPr>
              <a:t>Whenever a log record </a:t>
            </a:r>
            <a:r>
              <a:rPr lang="en-US" i="1">
                <a:latin typeface="Helvetica" charset="0"/>
                <a:ea typeface="ＭＳ Ｐゴシック" charset="0"/>
              </a:rPr>
              <a:t>&lt;T</a:t>
            </a:r>
            <a:r>
              <a:rPr lang="en-US" i="1" baseline="-25000">
                <a:latin typeface="Helvetica" charset="0"/>
                <a:ea typeface="ＭＳ Ｐゴシック" charset="0"/>
              </a:rPr>
              <a:t>i</a:t>
            </a:r>
            <a:r>
              <a:rPr lang="en-US" i="1">
                <a:latin typeface="Helvetica" charset="0"/>
                <a:ea typeface="ＭＳ Ｐゴシック" charset="0"/>
              </a:rPr>
              <a:t> </a:t>
            </a:r>
            <a:r>
              <a:rPr lang="en-US" b="1">
                <a:latin typeface="Helvetica" charset="0"/>
                <a:ea typeface="ＭＳ Ｐゴシック" charset="0"/>
              </a:rPr>
              <a:t>start</a:t>
            </a:r>
            <a:r>
              <a:rPr lang="en-US" i="1">
                <a:latin typeface="Helvetica" charset="0"/>
                <a:ea typeface="ＭＳ Ｐゴシック" charset="0"/>
              </a:rPr>
              <a:t>&gt; </a:t>
            </a:r>
            <a:r>
              <a:rPr lang="en-US">
                <a:latin typeface="Helvetica" charset="0"/>
                <a:ea typeface="ＭＳ Ｐゴシック" charset="0"/>
              </a:rPr>
              <a:t>is found where </a:t>
            </a:r>
            <a:r>
              <a:rPr lang="en-US" i="1">
                <a:latin typeface="Helvetica" charset="0"/>
                <a:ea typeface="ＭＳ Ｐゴシック" charset="0"/>
              </a:rPr>
              <a:t>T</a:t>
            </a:r>
            <a:r>
              <a:rPr lang="en-US" i="1" baseline="-25000">
                <a:latin typeface="Helvetica" charset="0"/>
                <a:ea typeface="ＭＳ Ｐゴシック" charset="0"/>
              </a:rPr>
              <a:t>i</a:t>
            </a:r>
            <a:r>
              <a:rPr lang="en-US" i="1">
                <a:latin typeface="Helvetica" charset="0"/>
                <a:ea typeface="ＭＳ Ｐゴシック" charset="0"/>
              </a:rPr>
              <a:t> </a:t>
            </a:r>
            <a:r>
              <a:rPr lang="en-US">
                <a:latin typeface="Helvetica" charset="0"/>
                <a:ea typeface="ＭＳ Ｐゴシック" charset="0"/>
              </a:rPr>
              <a:t>is in undo-list, </a:t>
            </a:r>
          </a:p>
          <a:p>
            <a:pPr marL="1543050" lvl="3" indent="-342900">
              <a:lnSpc>
                <a:spcPct val="90000"/>
              </a:lnSpc>
              <a:buFont typeface="Monotype Sorts" charset="0"/>
              <a:buAutoNum type="arabicPeriod"/>
            </a:pPr>
            <a:r>
              <a:rPr lang="en-US">
                <a:latin typeface="Helvetica" charset="0"/>
                <a:ea typeface="ＭＳ Ｐゴシック" charset="0"/>
              </a:rPr>
              <a:t>Write a log record </a:t>
            </a:r>
            <a:r>
              <a:rPr lang="en-US" i="1">
                <a:latin typeface="Helvetica" charset="0"/>
                <a:ea typeface="ＭＳ Ｐゴシック" charset="0"/>
              </a:rPr>
              <a:t>&lt;T</a:t>
            </a:r>
            <a:r>
              <a:rPr lang="en-US" i="1" baseline="-25000">
                <a:latin typeface="Helvetica" charset="0"/>
                <a:ea typeface="ＭＳ Ｐゴシック" charset="0"/>
              </a:rPr>
              <a:t>i </a:t>
            </a:r>
            <a:r>
              <a:rPr lang="en-US" i="1">
                <a:latin typeface="Helvetica" charset="0"/>
                <a:ea typeface="ＭＳ Ｐゴシック" charset="0"/>
              </a:rPr>
              <a:t> </a:t>
            </a:r>
            <a:r>
              <a:rPr lang="en-US" b="1">
                <a:latin typeface="Helvetica" charset="0"/>
                <a:ea typeface="ＭＳ Ｐゴシック" charset="0"/>
              </a:rPr>
              <a:t>abort</a:t>
            </a:r>
            <a:r>
              <a:rPr lang="en-US" i="1">
                <a:latin typeface="Helvetica" charset="0"/>
                <a:ea typeface="ＭＳ Ｐゴシック" charset="0"/>
              </a:rPr>
              <a:t>&gt; </a:t>
            </a:r>
          </a:p>
          <a:p>
            <a:pPr marL="1543050" lvl="3" indent="-342900">
              <a:lnSpc>
                <a:spcPct val="90000"/>
              </a:lnSpc>
              <a:buFont typeface="Monotype Sorts" charset="0"/>
              <a:buAutoNum type="arabicPeriod"/>
            </a:pPr>
            <a:r>
              <a:rPr lang="en-US">
                <a:latin typeface="Helvetica" charset="0"/>
                <a:ea typeface="ＭＳ Ｐゴシック" charset="0"/>
              </a:rPr>
              <a:t>Remove </a:t>
            </a:r>
            <a:r>
              <a:rPr lang="en-US" i="1">
                <a:latin typeface="Helvetica" charset="0"/>
                <a:ea typeface="ＭＳ Ｐゴシック" charset="0"/>
              </a:rPr>
              <a:t>T</a:t>
            </a:r>
            <a:r>
              <a:rPr lang="en-US" i="1" baseline="-25000">
                <a:latin typeface="Helvetica" charset="0"/>
                <a:ea typeface="ＭＳ Ｐゴシック" charset="0"/>
              </a:rPr>
              <a:t>i  </a:t>
            </a:r>
            <a:r>
              <a:rPr lang="en-US">
                <a:latin typeface="Helvetica" charset="0"/>
                <a:ea typeface="ＭＳ Ｐゴシック" charset="0"/>
              </a:rPr>
              <a:t>from undo-list</a:t>
            </a:r>
          </a:p>
          <a:p>
            <a:pPr marL="1200150" lvl="2" indent="-342900">
              <a:lnSpc>
                <a:spcPct val="90000"/>
              </a:lnSpc>
              <a:buFont typeface="Monotype Sorts" charset="0"/>
              <a:buAutoNum type="arabicPeriod"/>
            </a:pPr>
            <a:r>
              <a:rPr lang="en-US">
                <a:latin typeface="Helvetica" charset="0"/>
                <a:ea typeface="ＭＳ Ｐゴシック" charset="0"/>
              </a:rPr>
              <a:t>Stop when undo-list is empty</a:t>
            </a:r>
          </a:p>
          <a:p>
            <a:pPr marL="1543050" lvl="3" indent="-342900">
              <a:lnSpc>
                <a:spcPct val="90000"/>
              </a:lnSpc>
              <a:buFont typeface="Monotype Sorts" charset="0"/>
              <a:buChar char="l"/>
            </a:pPr>
            <a:r>
              <a:rPr lang="en-US">
                <a:latin typeface="Helvetica" charset="0"/>
                <a:ea typeface="ＭＳ Ｐゴシック" charset="0"/>
              </a:rPr>
              <a:t>i.e. </a:t>
            </a:r>
            <a:r>
              <a:rPr lang="en-US" i="1">
                <a:latin typeface="Helvetica" charset="0"/>
                <a:ea typeface="ＭＳ Ｐゴシック" charset="0"/>
              </a:rPr>
              <a:t>&lt;T</a:t>
            </a:r>
            <a:r>
              <a:rPr lang="en-US" i="1" baseline="-25000">
                <a:latin typeface="Helvetica" charset="0"/>
                <a:ea typeface="ＭＳ Ｐゴシック" charset="0"/>
              </a:rPr>
              <a:t>i</a:t>
            </a:r>
            <a:r>
              <a:rPr lang="en-US" i="1">
                <a:latin typeface="Helvetica" charset="0"/>
                <a:ea typeface="ＭＳ Ｐゴシック" charset="0"/>
              </a:rPr>
              <a:t> </a:t>
            </a:r>
            <a:r>
              <a:rPr lang="en-US" b="1">
                <a:latin typeface="Helvetica" charset="0"/>
                <a:ea typeface="ＭＳ Ｐゴシック" charset="0"/>
              </a:rPr>
              <a:t>start</a:t>
            </a:r>
            <a:r>
              <a:rPr lang="en-US" i="1">
                <a:latin typeface="Helvetica" charset="0"/>
                <a:ea typeface="ＭＳ Ｐゴシック" charset="0"/>
              </a:rPr>
              <a:t>&gt; </a:t>
            </a:r>
            <a:r>
              <a:rPr lang="en-US">
                <a:latin typeface="Helvetica" charset="0"/>
                <a:ea typeface="ＭＳ Ｐゴシック" charset="0"/>
              </a:rPr>
              <a:t>has been found for every transaction in undo-list</a:t>
            </a:r>
          </a:p>
          <a:p>
            <a:pPr>
              <a:lnSpc>
                <a:spcPct val="90000"/>
              </a:lnSpc>
              <a:buFont typeface="Monotype Sorts" charset="0"/>
              <a:buChar char="l"/>
            </a:pPr>
            <a:r>
              <a:rPr lang="en-US">
                <a:latin typeface="Helvetica" charset="0"/>
              </a:rPr>
              <a:t>After undo phase completes, normal transaction processing can commence</a:t>
            </a:r>
          </a:p>
        </p:txBody>
      </p:sp>
    </p:spTree>
    <p:extLst>
      <p:ext uri="{BB962C8B-B14F-4D97-AF65-F5344CB8AC3E}">
        <p14:creationId xmlns:p14="http://schemas.microsoft.com/office/powerpoint/2010/main" val="2305807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dirty="0"/>
              <a:t>Parallel Architectures</a:t>
            </a:r>
          </a:p>
        </p:txBody>
      </p:sp>
      <p:pic>
        <p:nvPicPr>
          <p:cNvPr id="2" name="Picture 4">
            <a:extLst>
              <a:ext uri="{FF2B5EF4-FFF2-40B4-BE49-F238E27FC236}">
                <a16:creationId xmlns:a16="http://schemas.microsoft.com/office/drawing/2014/main" id="{AE6B2B82-5492-EFE9-A901-4EA27FADE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2" t="4622" r="693" b="5547"/>
          <a:stretch>
            <a:fillRect/>
          </a:stretch>
        </p:blipFill>
        <p:spPr bwMode="auto">
          <a:xfrm>
            <a:off x="228600" y="1394620"/>
            <a:ext cx="4478185" cy="3052762"/>
          </a:xfrm>
          <a:prstGeom prst="rect">
            <a:avLst/>
          </a:prstGeom>
          <a:noFill/>
          <a:ln w="38100" cmpd="dbl">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id="{1A512AAF-CFBE-9D9B-C811-8BD6706061D5}"/>
              </a:ext>
            </a:extLst>
          </p:cNvPr>
          <p:cNvPicPr>
            <a:picLocks noChangeAspect="1"/>
          </p:cNvPicPr>
          <p:nvPr/>
        </p:nvPicPr>
        <p:blipFill>
          <a:blip r:embed="rId4"/>
          <a:stretch>
            <a:fillRect/>
          </a:stretch>
        </p:blipFill>
        <p:spPr>
          <a:xfrm>
            <a:off x="3048000" y="4699002"/>
            <a:ext cx="4132434" cy="2133538"/>
          </a:xfrm>
          <a:prstGeom prst="rect">
            <a:avLst/>
          </a:prstGeom>
        </p:spPr>
      </p:pic>
      <p:pic>
        <p:nvPicPr>
          <p:cNvPr id="5" name="Picture 4">
            <a:extLst>
              <a:ext uri="{FF2B5EF4-FFF2-40B4-BE49-F238E27FC236}">
                <a16:creationId xmlns:a16="http://schemas.microsoft.com/office/drawing/2014/main" id="{9B642B0B-BAA8-B73D-E103-CE0067F6FF26}"/>
              </a:ext>
            </a:extLst>
          </p:cNvPr>
          <p:cNvPicPr>
            <a:picLocks noChangeAspect="1"/>
          </p:cNvPicPr>
          <p:nvPr/>
        </p:nvPicPr>
        <p:blipFill>
          <a:blip r:embed="rId5"/>
          <a:stretch>
            <a:fillRect/>
          </a:stretch>
        </p:blipFill>
        <p:spPr>
          <a:xfrm>
            <a:off x="4715252" y="1924396"/>
            <a:ext cx="4015752" cy="2522986"/>
          </a:xfrm>
          <a:prstGeom prst="rect">
            <a:avLst/>
          </a:prstGeom>
        </p:spPr>
      </p:pic>
    </p:spTree>
    <p:extLst>
      <p:ext uri="{BB962C8B-B14F-4D97-AF65-F5344CB8AC3E}">
        <p14:creationId xmlns:p14="http://schemas.microsoft.com/office/powerpoint/2010/main" val="303050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atin typeface="Helvetica" charset="0"/>
              </a:rPr>
              <a:t>Example of Recovery</a:t>
            </a:r>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149350"/>
            <a:ext cx="8750300" cy="445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8445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Checkpointing; Write-ahead Logging; Recap</a:t>
            </a:r>
          </a:p>
        </p:txBody>
      </p:sp>
    </p:spTree>
    <p:extLst>
      <p:ext uri="{BB962C8B-B14F-4D97-AF65-F5344CB8AC3E}">
        <p14:creationId xmlns:p14="http://schemas.microsoft.com/office/powerpoint/2010/main" val="35205264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800" dirty="0">
                <a:latin typeface="Calibri" charset="0"/>
              </a:rPr>
              <a:t>Book Chapters</a:t>
            </a:r>
          </a:p>
          <a:p>
            <a:pPr lvl="1"/>
            <a:r>
              <a:rPr lang="en-US" sz="2400" dirty="0">
                <a:latin typeface="Calibri" charset="0"/>
              </a:rPr>
              <a:t>16.3.6, 16.5</a:t>
            </a:r>
          </a:p>
          <a:p>
            <a:r>
              <a:rPr lang="en-US" sz="2800" dirty="0">
                <a:latin typeface="Calibri" charset="0"/>
              </a:rPr>
              <a:t>Key topics:</a:t>
            </a:r>
          </a:p>
          <a:p>
            <a:pPr lvl="1"/>
            <a:r>
              <a:rPr lang="en-US" sz="2400" dirty="0">
                <a:latin typeface="Calibri" charset="0"/>
              </a:rPr>
              <a:t>Checkpointing</a:t>
            </a:r>
          </a:p>
          <a:p>
            <a:pPr lvl="1"/>
            <a:r>
              <a:rPr lang="en-US" sz="2400" dirty="0">
                <a:latin typeface="Calibri" charset="0"/>
              </a:rPr>
              <a:t>Write-ahead logging</a:t>
            </a:r>
          </a:p>
          <a:p>
            <a:pPr lvl="1"/>
            <a:r>
              <a:rPr lang="en-US" sz="2400" dirty="0">
                <a:latin typeface="Calibri" charset="0"/>
              </a:rPr>
              <a:t>Recap</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Recovery: Recap</a:t>
            </a:r>
          </a:p>
        </p:txBody>
      </p:sp>
    </p:spTree>
    <p:extLst>
      <p:ext uri="{BB962C8B-B14F-4D97-AF65-F5344CB8AC3E}">
        <p14:creationId xmlns:p14="http://schemas.microsoft.com/office/powerpoint/2010/main" val="6967967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r>
              <a:rPr lang="en-US"/>
              <a:t>Checkpointing</a:t>
            </a:r>
          </a:p>
        </p:txBody>
      </p:sp>
      <p:sp>
        <p:nvSpPr>
          <p:cNvPr id="731139" name="Rectangle 3"/>
          <p:cNvSpPr>
            <a:spLocks noGrp="1" noChangeArrowheads="1"/>
          </p:cNvSpPr>
          <p:nvPr>
            <p:ph idx="1"/>
          </p:nvPr>
        </p:nvSpPr>
        <p:spPr/>
        <p:txBody>
          <a:bodyPr/>
          <a:lstStyle/>
          <a:p>
            <a:r>
              <a:rPr lang="en-US"/>
              <a:t>How far should we go back in the log while constructing redo and undo lists ??</a:t>
            </a:r>
          </a:p>
          <a:p>
            <a:pPr lvl="1"/>
            <a:r>
              <a:rPr lang="en-US"/>
              <a:t>It is possible that a transaction made an update at the very beginning of the system, and that update never made it to disk</a:t>
            </a:r>
          </a:p>
          <a:p>
            <a:pPr lvl="2"/>
            <a:r>
              <a:rPr lang="en-US"/>
              <a:t>very very unlikely, but possible (because we don’t do force)</a:t>
            </a:r>
          </a:p>
          <a:p>
            <a:pPr lvl="1"/>
            <a:r>
              <a:rPr lang="en-US"/>
              <a:t>For correctness, we have to go back all the way to the beginning of the log</a:t>
            </a:r>
          </a:p>
          <a:p>
            <a:pPr lvl="1"/>
            <a:r>
              <a:rPr lang="en-US"/>
              <a:t>Bad idea !!</a:t>
            </a:r>
          </a:p>
          <a:p>
            <a:endParaRPr lang="en-US"/>
          </a:p>
          <a:p>
            <a:r>
              <a:rPr lang="en-US"/>
              <a:t>Checkpointing is a mechanism to reduce this</a:t>
            </a:r>
          </a:p>
          <a:p>
            <a:pPr lvl="1"/>
            <a:endParaRPr lang="en-US"/>
          </a:p>
          <a:p>
            <a:endParaRPr lang="en-US"/>
          </a:p>
        </p:txBody>
      </p:sp>
    </p:spTree>
    <p:extLst>
      <p:ext uri="{BB962C8B-B14F-4D97-AF65-F5344CB8AC3E}">
        <p14:creationId xmlns:p14="http://schemas.microsoft.com/office/powerpoint/2010/main" val="40933815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en-US"/>
              <a:t>Checkpointing</a:t>
            </a:r>
          </a:p>
        </p:txBody>
      </p:sp>
      <p:sp>
        <p:nvSpPr>
          <p:cNvPr id="732163" name="Rectangle 3"/>
          <p:cNvSpPr>
            <a:spLocks noGrp="1" noChangeArrowheads="1"/>
          </p:cNvSpPr>
          <p:nvPr>
            <p:ph idx="1"/>
          </p:nvPr>
        </p:nvSpPr>
        <p:spPr>
          <a:xfrm>
            <a:off x="571500" y="1114425"/>
            <a:ext cx="8255000" cy="5529263"/>
          </a:xfrm>
        </p:spPr>
        <p:txBody>
          <a:bodyPr/>
          <a:lstStyle/>
          <a:p>
            <a:r>
              <a:rPr lang="en-US"/>
              <a:t>Periodically, the database system writes out everything in the memory to disk</a:t>
            </a:r>
          </a:p>
          <a:p>
            <a:pPr lvl="1"/>
            <a:r>
              <a:rPr lang="en-US"/>
              <a:t>Goal is to get the database in a state that we know (not necessarily consistent state)</a:t>
            </a:r>
          </a:p>
          <a:p>
            <a:r>
              <a:rPr lang="en-US"/>
              <a:t>Steps:</a:t>
            </a:r>
          </a:p>
          <a:p>
            <a:pPr lvl="1"/>
            <a:r>
              <a:rPr lang="en-US"/>
              <a:t>Stop all other activity in the database system</a:t>
            </a:r>
          </a:p>
          <a:p>
            <a:pPr lvl="1"/>
            <a:r>
              <a:rPr lang="en-US"/>
              <a:t>Write out the entire contents of the memory to the disk </a:t>
            </a:r>
          </a:p>
          <a:p>
            <a:pPr lvl="2"/>
            <a:r>
              <a:rPr lang="en-US"/>
              <a:t>Only need to write updated pages, so not so bad</a:t>
            </a:r>
          </a:p>
          <a:p>
            <a:pPr lvl="2"/>
            <a:r>
              <a:rPr lang="en-US"/>
              <a:t>Entire === all updates, whether committed or not</a:t>
            </a:r>
          </a:p>
          <a:p>
            <a:pPr lvl="1"/>
            <a:r>
              <a:rPr lang="en-US"/>
              <a:t>Write out all the log records to the disk</a:t>
            </a:r>
          </a:p>
          <a:p>
            <a:pPr lvl="1"/>
            <a:r>
              <a:rPr lang="en-US"/>
              <a:t>Write out a special log record to disk </a:t>
            </a:r>
          </a:p>
          <a:p>
            <a:pPr lvl="2"/>
            <a:r>
              <a:rPr lang="en-US"/>
              <a:t>&lt;</a:t>
            </a:r>
            <a:r>
              <a:rPr lang="en-US" i="1"/>
              <a:t>CHECKPOINT LIST_OF_ACTIVE_TRANSACTIONS&gt;</a:t>
            </a:r>
          </a:p>
          <a:p>
            <a:pPr lvl="2"/>
            <a:r>
              <a:rPr lang="en-US"/>
              <a:t>The second component is the list of all active transactions in the system right now</a:t>
            </a:r>
          </a:p>
          <a:p>
            <a:pPr lvl="1"/>
            <a:r>
              <a:rPr lang="en-US"/>
              <a:t>Continue with the transactions again</a:t>
            </a:r>
          </a:p>
        </p:txBody>
      </p:sp>
    </p:spTree>
    <p:extLst>
      <p:ext uri="{BB962C8B-B14F-4D97-AF65-F5344CB8AC3E}">
        <p14:creationId xmlns:p14="http://schemas.microsoft.com/office/powerpoint/2010/main" val="328499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21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21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21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21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21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216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216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216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21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p:txBody>
          <a:bodyPr/>
          <a:lstStyle/>
          <a:p>
            <a:r>
              <a:rPr lang="en-US" b="1" dirty="0">
                <a:latin typeface="Helvetica" charset="0"/>
              </a:rPr>
              <a:t>Recovery from failure</a:t>
            </a:r>
            <a:r>
              <a:rPr lang="en-US" dirty="0">
                <a:latin typeface="Helvetica" charset="0"/>
              </a:rPr>
              <a:t>: Two phases</a:t>
            </a:r>
          </a:p>
          <a:p>
            <a:pPr marL="800100" lvl="1" indent="-342900"/>
            <a:r>
              <a:rPr lang="en-US" b="1" dirty="0">
                <a:solidFill>
                  <a:srgbClr val="000099"/>
                </a:solidFill>
                <a:latin typeface="Helvetica" charset="0"/>
                <a:ea typeface="ＭＳ Ｐゴシック" charset="0"/>
              </a:rPr>
              <a:t>Redo phase</a:t>
            </a:r>
            <a:r>
              <a:rPr lang="en-US" dirty="0">
                <a:latin typeface="Helvetica" charset="0"/>
                <a:ea typeface="ＭＳ Ｐゴシック" charset="0"/>
              </a:rPr>
              <a:t>:  replay updates of </a:t>
            </a:r>
            <a:r>
              <a:rPr lang="en-US" b="1" dirty="0">
                <a:latin typeface="Helvetica" charset="0"/>
                <a:ea typeface="ＭＳ Ｐゴシック" charset="0"/>
              </a:rPr>
              <a:t>all</a:t>
            </a:r>
            <a:r>
              <a:rPr lang="en-US" dirty="0">
                <a:latin typeface="Helvetica" charset="0"/>
                <a:ea typeface="ＭＳ Ｐゴシック" charset="0"/>
              </a:rPr>
              <a:t> transactions, whether they committed, aborted, or are incomplete</a:t>
            </a:r>
          </a:p>
          <a:p>
            <a:pPr marL="800100" lvl="1" indent="-342900"/>
            <a:r>
              <a:rPr lang="en-US" b="1" dirty="0">
                <a:solidFill>
                  <a:srgbClr val="000099"/>
                </a:solidFill>
                <a:latin typeface="Helvetica" charset="0"/>
                <a:ea typeface="ＭＳ Ｐゴシック" charset="0"/>
              </a:rPr>
              <a:t>Undo phase</a:t>
            </a:r>
            <a:r>
              <a:rPr lang="en-US" dirty="0">
                <a:latin typeface="Helvetica" charset="0"/>
                <a:ea typeface="ＭＳ Ｐゴシック" charset="0"/>
              </a:rPr>
              <a:t>: undo all incomplete transactions</a:t>
            </a:r>
          </a:p>
          <a:p>
            <a:endParaRPr lang="en-US" b="1" dirty="0">
              <a:latin typeface="Helvetica" charset="0"/>
            </a:endParaRPr>
          </a:p>
          <a:p>
            <a:r>
              <a:rPr lang="en-US" b="1" dirty="0">
                <a:latin typeface="Helvetica" charset="0"/>
              </a:rPr>
              <a:t>Redo phase</a:t>
            </a:r>
            <a:r>
              <a:rPr lang="en-US" dirty="0">
                <a:latin typeface="Helvetica" charset="0"/>
              </a:rPr>
              <a:t> (No difference for Undo phase):</a:t>
            </a:r>
          </a:p>
          <a:p>
            <a:pPr marL="800100" lvl="1" indent="-342900">
              <a:buFont typeface="Monotype Sorts" charset="0"/>
              <a:buAutoNum type="arabicPeriod"/>
            </a:pPr>
            <a:r>
              <a:rPr lang="en-US" dirty="0">
                <a:latin typeface="Helvetica" charset="0"/>
                <a:ea typeface="ＭＳ Ｐゴシック" charset="0"/>
              </a:rPr>
              <a:t>Find last &lt;</a:t>
            </a:r>
            <a:r>
              <a:rPr lang="en-US" b="1" dirty="0">
                <a:latin typeface="Helvetica" charset="0"/>
                <a:ea typeface="ＭＳ Ｐゴシック" charset="0"/>
              </a:rPr>
              <a:t>checkpoint</a:t>
            </a:r>
            <a:r>
              <a:rPr lang="en-US" dirty="0">
                <a:latin typeface="Helvetica" charset="0"/>
                <a:ea typeface="ＭＳ Ｐゴシック" charset="0"/>
              </a:rPr>
              <a:t> </a:t>
            </a:r>
            <a:r>
              <a:rPr lang="en-US" i="1" dirty="0">
                <a:latin typeface="Helvetica" charset="0"/>
                <a:ea typeface="ＭＳ Ｐゴシック" charset="0"/>
              </a:rPr>
              <a:t>L</a:t>
            </a:r>
            <a:r>
              <a:rPr lang="en-US" dirty="0">
                <a:latin typeface="Helvetica" charset="0"/>
                <a:ea typeface="ＭＳ Ｐゴシック" charset="0"/>
              </a:rPr>
              <a:t>&gt; record, and set undo-list to </a:t>
            </a:r>
            <a:r>
              <a:rPr lang="en-US" i="1" dirty="0">
                <a:latin typeface="Helvetica" charset="0"/>
                <a:ea typeface="ＭＳ Ｐゴシック" charset="0"/>
              </a:rPr>
              <a:t>L</a:t>
            </a:r>
            <a:r>
              <a:rPr lang="en-US" dirty="0">
                <a:latin typeface="Helvetica" charset="0"/>
                <a:ea typeface="ＭＳ Ｐゴシック" charset="0"/>
              </a:rPr>
              <a:t>.</a:t>
            </a:r>
          </a:p>
          <a:p>
            <a:pPr marL="800100" lvl="2" indent="0">
              <a:buNone/>
            </a:pPr>
            <a:r>
              <a:rPr lang="en-US" dirty="0">
                <a:latin typeface="Helvetica" charset="0"/>
                <a:ea typeface="ＭＳ Ｐゴシック" charset="0"/>
              </a:rPr>
              <a:t>- If no checkpoint record, start at the beginning</a:t>
            </a:r>
          </a:p>
          <a:p>
            <a:pPr marL="800100" lvl="1" indent="-342900">
              <a:buFont typeface="Monotype Sorts" charset="0"/>
              <a:buAutoNum type="arabicPeriod"/>
            </a:pPr>
            <a:r>
              <a:rPr lang="en-US" dirty="0">
                <a:latin typeface="Helvetica" charset="0"/>
                <a:ea typeface="ＭＳ Ｐゴシック" charset="0"/>
              </a:rPr>
              <a:t>Scan forward from above &lt;</a:t>
            </a:r>
            <a:r>
              <a:rPr lang="en-US" b="1" dirty="0">
                <a:latin typeface="Helvetica" charset="0"/>
                <a:ea typeface="ＭＳ Ｐゴシック" charset="0"/>
              </a:rPr>
              <a:t>checkpoint</a:t>
            </a:r>
            <a:r>
              <a:rPr lang="en-US" dirty="0">
                <a:latin typeface="Helvetica" charset="0"/>
                <a:ea typeface="ＭＳ Ｐゴシック" charset="0"/>
              </a:rPr>
              <a:t> </a:t>
            </a:r>
            <a:r>
              <a:rPr lang="en-US" i="1" dirty="0">
                <a:latin typeface="Helvetica" charset="0"/>
                <a:ea typeface="ＭＳ Ｐゴシック" charset="0"/>
              </a:rPr>
              <a:t>L</a:t>
            </a:r>
            <a:r>
              <a:rPr lang="en-US" dirty="0">
                <a:latin typeface="Helvetica" charset="0"/>
                <a:ea typeface="ＭＳ Ｐゴシック" charset="0"/>
              </a:rPr>
              <a:t>&gt; record</a:t>
            </a:r>
          </a:p>
          <a:p>
            <a:pPr marL="1200150" lvl="2" indent="-342900">
              <a:buFont typeface="Monotype Sorts" charset="0"/>
              <a:buAutoNum type="arabicPeriod"/>
            </a:pPr>
            <a:r>
              <a:rPr lang="en-US" dirty="0">
                <a:latin typeface="Helvetica" charset="0"/>
                <a:ea typeface="ＭＳ Ｐゴシック" charset="0"/>
              </a:rPr>
              <a:t>Whenever a  record </a:t>
            </a:r>
            <a:r>
              <a:rPr lang="en-US" i="1" dirty="0">
                <a:latin typeface="Helvetica" charset="0"/>
                <a:ea typeface="ＭＳ Ｐゴシック" charset="0"/>
              </a:rPr>
              <a:t>&lt;T</a:t>
            </a:r>
            <a:r>
              <a:rPr lang="en-US" i="1" baseline="-25000" dirty="0">
                <a:latin typeface="Helvetica" charset="0"/>
                <a:ea typeface="ＭＳ Ｐゴシック" charset="0"/>
              </a:rPr>
              <a:t>i</a:t>
            </a:r>
            <a:r>
              <a:rPr lang="en-US" i="1" dirty="0">
                <a:latin typeface="Helvetica" charset="0"/>
                <a:ea typeface="ＭＳ Ｐゴシック" charset="0"/>
              </a:rPr>
              <a:t>, </a:t>
            </a:r>
            <a:r>
              <a:rPr lang="en-US" i="1" dirty="0" err="1">
                <a:latin typeface="Helvetica" charset="0"/>
                <a:ea typeface="ＭＳ Ｐゴシック" charset="0"/>
              </a:rPr>
              <a:t>X</a:t>
            </a:r>
            <a:r>
              <a:rPr lang="en-US" i="1" baseline="-25000" dirty="0" err="1">
                <a:latin typeface="Helvetica" charset="0"/>
                <a:ea typeface="ＭＳ Ｐゴシック" charset="0"/>
              </a:rPr>
              <a:t>j</a:t>
            </a:r>
            <a:r>
              <a:rPr lang="en-US" i="1" dirty="0">
                <a:latin typeface="Helvetica" charset="0"/>
                <a:ea typeface="ＭＳ Ｐゴシック" charset="0"/>
              </a:rPr>
              <a:t>,  V</a:t>
            </a:r>
            <a:r>
              <a:rPr lang="en-US" i="1" baseline="-25000" dirty="0">
                <a:latin typeface="Helvetica" charset="0"/>
                <a:ea typeface="ＭＳ Ｐゴシック" charset="0"/>
              </a:rPr>
              <a:t>1</a:t>
            </a:r>
            <a:r>
              <a:rPr lang="en-US" i="1" dirty="0">
                <a:latin typeface="Helvetica" charset="0"/>
                <a:ea typeface="ＭＳ Ｐゴシック" charset="0"/>
              </a:rPr>
              <a:t>,  V</a:t>
            </a:r>
            <a:r>
              <a:rPr lang="en-US" i="1" baseline="-25000" dirty="0">
                <a:latin typeface="Helvetica" charset="0"/>
                <a:ea typeface="ＭＳ Ｐゴシック" charset="0"/>
              </a:rPr>
              <a:t>2</a:t>
            </a:r>
            <a:r>
              <a:rPr lang="en-US" i="1" dirty="0">
                <a:latin typeface="Helvetica" charset="0"/>
                <a:ea typeface="ＭＳ Ｐゴシック" charset="0"/>
              </a:rPr>
              <a:t>&gt; </a:t>
            </a:r>
            <a:r>
              <a:rPr lang="en-US" dirty="0">
                <a:latin typeface="Helvetica" charset="0"/>
                <a:ea typeface="ＭＳ Ｐゴシック" charset="0"/>
              </a:rPr>
              <a:t>is found, redo it by writing </a:t>
            </a:r>
            <a:r>
              <a:rPr lang="en-US" i="1" dirty="0">
                <a:latin typeface="Helvetica" charset="0"/>
                <a:ea typeface="ＭＳ Ｐゴシック" charset="0"/>
              </a:rPr>
              <a:t>V</a:t>
            </a:r>
            <a:r>
              <a:rPr lang="en-US" i="1" baseline="-25000" dirty="0">
                <a:latin typeface="Helvetica" charset="0"/>
                <a:ea typeface="ＭＳ Ｐゴシック" charset="0"/>
              </a:rPr>
              <a:t>2  </a:t>
            </a:r>
            <a:r>
              <a:rPr lang="en-US" dirty="0">
                <a:latin typeface="Helvetica" charset="0"/>
                <a:ea typeface="ＭＳ Ｐゴシック" charset="0"/>
              </a:rPr>
              <a:t>to </a:t>
            </a:r>
            <a:r>
              <a:rPr lang="en-US" i="1" dirty="0" err="1">
                <a:latin typeface="Helvetica" charset="0"/>
                <a:ea typeface="ＭＳ Ｐゴシック" charset="0"/>
              </a:rPr>
              <a:t>X</a:t>
            </a:r>
            <a:r>
              <a:rPr lang="en-US" i="1" baseline="-25000" dirty="0" err="1">
                <a:latin typeface="Helvetica" charset="0"/>
                <a:ea typeface="ＭＳ Ｐゴシック" charset="0"/>
              </a:rPr>
              <a:t>j</a:t>
            </a:r>
            <a:r>
              <a:rPr lang="en-US" i="1" dirty="0">
                <a:latin typeface="Helvetica" charset="0"/>
                <a:ea typeface="ＭＳ Ｐゴシック" charset="0"/>
              </a:rPr>
              <a:t> </a:t>
            </a:r>
          </a:p>
          <a:p>
            <a:pPr marL="1200150" lvl="2" indent="-342900">
              <a:buFont typeface="Monotype Sorts" charset="0"/>
              <a:buAutoNum type="arabicPeriod"/>
            </a:pPr>
            <a:r>
              <a:rPr lang="en-US" dirty="0">
                <a:latin typeface="Helvetica" charset="0"/>
                <a:ea typeface="ＭＳ Ｐゴシック" charset="0"/>
              </a:rPr>
              <a:t>Whenever a log record </a:t>
            </a:r>
            <a:r>
              <a:rPr lang="en-US" i="1" dirty="0">
                <a:latin typeface="Helvetica" charset="0"/>
                <a:ea typeface="ＭＳ Ｐゴシック" charset="0"/>
              </a:rPr>
              <a:t>&lt;T</a:t>
            </a:r>
            <a:r>
              <a:rPr lang="en-US" i="1" baseline="-25000" dirty="0">
                <a:latin typeface="Helvetica" charset="0"/>
                <a:ea typeface="ＭＳ Ｐゴシック" charset="0"/>
              </a:rPr>
              <a:t>i </a:t>
            </a:r>
            <a:r>
              <a:rPr lang="en-US" i="1" dirty="0">
                <a:latin typeface="Helvetica" charset="0"/>
                <a:ea typeface="ＭＳ Ｐゴシック" charset="0"/>
              </a:rPr>
              <a:t> </a:t>
            </a:r>
            <a:r>
              <a:rPr lang="en-US" b="1" dirty="0">
                <a:latin typeface="Helvetica" charset="0"/>
                <a:ea typeface="ＭＳ Ｐゴシック" charset="0"/>
              </a:rPr>
              <a:t>start</a:t>
            </a:r>
            <a:r>
              <a:rPr lang="en-US" i="1" dirty="0">
                <a:latin typeface="Helvetica" charset="0"/>
                <a:ea typeface="ＭＳ Ｐゴシック" charset="0"/>
              </a:rPr>
              <a:t>&gt; </a:t>
            </a:r>
            <a:r>
              <a:rPr lang="en-US" dirty="0">
                <a:latin typeface="Helvetica" charset="0"/>
                <a:ea typeface="ＭＳ Ｐゴシック" charset="0"/>
              </a:rPr>
              <a:t>is found, add </a:t>
            </a:r>
            <a:r>
              <a:rPr lang="en-US" i="1" dirty="0">
                <a:latin typeface="Helvetica" charset="0"/>
                <a:ea typeface="ＭＳ Ｐゴシック" charset="0"/>
              </a:rPr>
              <a:t>T</a:t>
            </a:r>
            <a:r>
              <a:rPr lang="en-US" i="1" baseline="-25000" dirty="0">
                <a:latin typeface="Helvetica" charset="0"/>
                <a:ea typeface="ＭＳ Ｐゴシック" charset="0"/>
              </a:rPr>
              <a:t>i  </a:t>
            </a:r>
            <a:r>
              <a:rPr lang="en-US" dirty="0">
                <a:latin typeface="Helvetica" charset="0"/>
                <a:ea typeface="ＭＳ Ｐゴシック" charset="0"/>
              </a:rPr>
              <a:t>to undo-list</a:t>
            </a:r>
          </a:p>
          <a:p>
            <a:pPr marL="1200150" lvl="2" indent="-342900">
              <a:buFont typeface="Monotype Sorts" charset="0"/>
              <a:buAutoNum type="arabicPeriod"/>
            </a:pPr>
            <a:r>
              <a:rPr lang="en-US" dirty="0">
                <a:latin typeface="Helvetica" charset="0"/>
                <a:ea typeface="ＭＳ Ｐゴシック" charset="0"/>
              </a:rPr>
              <a:t>Whenever a log record </a:t>
            </a:r>
            <a:r>
              <a:rPr lang="en-US" i="1" dirty="0">
                <a:latin typeface="Helvetica" charset="0"/>
                <a:ea typeface="ＭＳ Ｐゴシック" charset="0"/>
              </a:rPr>
              <a:t>&lt;T</a:t>
            </a:r>
            <a:r>
              <a:rPr lang="en-US" i="1" baseline="-25000" dirty="0">
                <a:latin typeface="Helvetica" charset="0"/>
                <a:ea typeface="ＭＳ Ｐゴシック" charset="0"/>
              </a:rPr>
              <a:t>i</a:t>
            </a:r>
            <a:r>
              <a:rPr lang="en-US" i="1" dirty="0">
                <a:latin typeface="Helvetica" charset="0"/>
                <a:ea typeface="ＭＳ Ｐゴシック" charset="0"/>
              </a:rPr>
              <a:t>  </a:t>
            </a:r>
            <a:r>
              <a:rPr lang="en-US" b="1" dirty="0">
                <a:latin typeface="Helvetica" charset="0"/>
                <a:ea typeface="ＭＳ Ｐゴシック" charset="0"/>
              </a:rPr>
              <a:t>commit</a:t>
            </a:r>
            <a:r>
              <a:rPr lang="en-US" i="1" dirty="0">
                <a:latin typeface="Helvetica" charset="0"/>
                <a:ea typeface="ＭＳ Ｐゴシック" charset="0"/>
              </a:rPr>
              <a:t>&gt; or &lt;T</a:t>
            </a:r>
            <a:r>
              <a:rPr lang="en-US" i="1" baseline="-25000" dirty="0">
                <a:latin typeface="Helvetica" charset="0"/>
                <a:ea typeface="ＭＳ Ｐゴシック" charset="0"/>
              </a:rPr>
              <a:t>i</a:t>
            </a:r>
            <a:r>
              <a:rPr lang="en-US" i="1" dirty="0">
                <a:latin typeface="Helvetica" charset="0"/>
                <a:ea typeface="ＭＳ Ｐゴシック" charset="0"/>
              </a:rPr>
              <a:t> </a:t>
            </a:r>
            <a:r>
              <a:rPr lang="en-US" b="1" dirty="0">
                <a:latin typeface="Helvetica" charset="0"/>
                <a:ea typeface="ＭＳ Ｐゴシック" charset="0"/>
              </a:rPr>
              <a:t>abort</a:t>
            </a:r>
            <a:r>
              <a:rPr lang="en-US" i="1" dirty="0">
                <a:latin typeface="Helvetica" charset="0"/>
                <a:ea typeface="ＭＳ Ｐゴシック" charset="0"/>
              </a:rPr>
              <a:t>&gt; </a:t>
            </a:r>
            <a:r>
              <a:rPr lang="en-US" dirty="0">
                <a:latin typeface="Helvetica" charset="0"/>
                <a:ea typeface="ＭＳ Ｐゴシック" charset="0"/>
              </a:rPr>
              <a:t>is found, remove </a:t>
            </a:r>
            <a:r>
              <a:rPr lang="en-US" i="1" dirty="0">
                <a:latin typeface="Helvetica" charset="0"/>
                <a:ea typeface="ＭＳ Ｐゴシック" charset="0"/>
              </a:rPr>
              <a:t>T</a:t>
            </a:r>
            <a:r>
              <a:rPr lang="en-US" i="1" baseline="-25000" dirty="0">
                <a:latin typeface="Helvetica" charset="0"/>
                <a:ea typeface="ＭＳ Ｐゴシック" charset="0"/>
              </a:rPr>
              <a:t>i</a:t>
            </a:r>
            <a:r>
              <a:rPr lang="en-US" i="1" dirty="0">
                <a:latin typeface="Helvetica" charset="0"/>
                <a:ea typeface="ＭＳ Ｐゴシック" charset="0"/>
              </a:rPr>
              <a:t>  </a:t>
            </a:r>
            <a:r>
              <a:rPr lang="en-US" dirty="0">
                <a:latin typeface="Helvetica" charset="0"/>
                <a:ea typeface="ＭＳ Ｐゴシック" charset="0"/>
              </a:rPr>
              <a:t>from undo-list</a:t>
            </a:r>
          </a:p>
          <a:p>
            <a:pPr marL="114300" indent="0">
              <a:buNone/>
            </a:pPr>
            <a:endParaRPr lang="en-US" dirty="0">
              <a:latin typeface="Helvetica" charset="0"/>
              <a:ea typeface="ＭＳ Ｐゴシック" charset="0"/>
            </a:endParaRPr>
          </a:p>
          <a:p>
            <a:endParaRPr lang="en-US" dirty="0">
              <a:latin typeface="Helvetica" charset="0"/>
            </a:endParaRPr>
          </a:p>
        </p:txBody>
      </p:sp>
      <p:sp>
        <p:nvSpPr>
          <p:cNvPr id="60418" name="Rectangle 2"/>
          <p:cNvSpPr>
            <a:spLocks noGrp="1" noChangeArrowheads="1"/>
          </p:cNvSpPr>
          <p:nvPr>
            <p:ph type="title"/>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Helvetica" charset="0"/>
              </a:rPr>
              <a:t>Recovery Algorithm (Cont.)</a:t>
            </a:r>
          </a:p>
        </p:txBody>
      </p:sp>
    </p:spTree>
    <p:extLst>
      <p:ext uri="{BB962C8B-B14F-4D97-AF65-F5344CB8AC3E}">
        <p14:creationId xmlns:p14="http://schemas.microsoft.com/office/powerpoint/2010/main" val="275831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09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4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4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9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en-US" dirty="0"/>
              <a:t>Recap so far …</a:t>
            </a:r>
          </a:p>
        </p:txBody>
      </p:sp>
      <p:sp>
        <p:nvSpPr>
          <p:cNvPr id="736259" name="Rectangle 3"/>
          <p:cNvSpPr>
            <a:spLocks noGrp="1" noChangeArrowheads="1"/>
          </p:cNvSpPr>
          <p:nvPr>
            <p:ph idx="1"/>
          </p:nvPr>
        </p:nvSpPr>
        <p:spPr/>
        <p:txBody>
          <a:bodyPr/>
          <a:lstStyle/>
          <a:p>
            <a:r>
              <a:rPr lang="en-US"/>
              <a:t>Log-based recovery</a:t>
            </a:r>
          </a:p>
          <a:p>
            <a:pPr lvl="1"/>
            <a:r>
              <a:rPr lang="en-US"/>
              <a:t>Uses a </a:t>
            </a:r>
            <a:r>
              <a:rPr lang="en-US" i="1"/>
              <a:t>log </a:t>
            </a:r>
            <a:r>
              <a:rPr lang="en-US"/>
              <a:t>to aid during recovery</a:t>
            </a:r>
          </a:p>
          <a:p>
            <a:pPr lvl="1"/>
            <a:endParaRPr lang="en-US"/>
          </a:p>
          <a:p>
            <a:r>
              <a:rPr lang="en-US"/>
              <a:t>UNDO()</a:t>
            </a:r>
          </a:p>
          <a:p>
            <a:pPr lvl="1"/>
            <a:r>
              <a:rPr lang="en-US"/>
              <a:t>Used for normal transaction abort/rollback, as well as during restart recovery</a:t>
            </a:r>
          </a:p>
          <a:p>
            <a:pPr lvl="1"/>
            <a:endParaRPr lang="en-US"/>
          </a:p>
          <a:p>
            <a:r>
              <a:rPr lang="en-US"/>
              <a:t>REDO()</a:t>
            </a:r>
          </a:p>
          <a:p>
            <a:pPr lvl="1"/>
            <a:r>
              <a:rPr lang="en-US"/>
              <a:t>Used during restart recovery </a:t>
            </a:r>
          </a:p>
          <a:p>
            <a:pPr lvl="1"/>
            <a:endParaRPr lang="en-US"/>
          </a:p>
          <a:p>
            <a:r>
              <a:rPr lang="en-US"/>
              <a:t>Checkpoints</a:t>
            </a:r>
          </a:p>
          <a:p>
            <a:pPr lvl="1"/>
            <a:r>
              <a:rPr lang="en-US"/>
              <a:t>Used to reduce the restart recovery time</a:t>
            </a:r>
          </a:p>
        </p:txBody>
      </p:sp>
    </p:spTree>
    <p:extLst>
      <p:ext uri="{BB962C8B-B14F-4D97-AF65-F5344CB8AC3E}">
        <p14:creationId xmlns:p14="http://schemas.microsoft.com/office/powerpoint/2010/main" val="18504506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t>Write-ahead logging</a:t>
            </a:r>
          </a:p>
        </p:txBody>
      </p:sp>
      <p:sp>
        <p:nvSpPr>
          <p:cNvPr id="737283" name="Rectangle 3"/>
          <p:cNvSpPr>
            <a:spLocks noGrp="1" noChangeArrowheads="1"/>
          </p:cNvSpPr>
          <p:nvPr>
            <p:ph idx="1"/>
          </p:nvPr>
        </p:nvSpPr>
        <p:spPr>
          <a:xfrm>
            <a:off x="571500" y="1114425"/>
            <a:ext cx="8051800" cy="5341938"/>
          </a:xfrm>
        </p:spPr>
        <p:txBody>
          <a:bodyPr/>
          <a:lstStyle/>
          <a:p>
            <a:r>
              <a:rPr lang="en-US"/>
              <a:t>We assumed that log records are written to disk as soon as generated</a:t>
            </a:r>
          </a:p>
          <a:p>
            <a:pPr lvl="1"/>
            <a:r>
              <a:rPr lang="en-US"/>
              <a:t>Too restrictive</a:t>
            </a:r>
          </a:p>
          <a:p>
            <a:r>
              <a:rPr lang="en-US"/>
              <a:t>Write-ahead logging:</a:t>
            </a:r>
          </a:p>
          <a:p>
            <a:pPr lvl="1"/>
            <a:r>
              <a:rPr lang="en-US"/>
              <a:t>Before an update on a data item (say A) makes it to disk, the log records referring to the update must be forced to disk</a:t>
            </a:r>
          </a:p>
          <a:p>
            <a:pPr lvl="1"/>
            <a:r>
              <a:rPr lang="en-US"/>
              <a:t>How ?</a:t>
            </a:r>
          </a:p>
          <a:p>
            <a:pPr lvl="2"/>
            <a:r>
              <a:rPr lang="en-US"/>
              <a:t>Each log record has a log sequence number (LSN)</a:t>
            </a:r>
          </a:p>
          <a:p>
            <a:pPr lvl="3"/>
            <a:r>
              <a:rPr lang="en-US"/>
              <a:t>Monotonically increasing</a:t>
            </a:r>
          </a:p>
          <a:p>
            <a:pPr lvl="2"/>
            <a:r>
              <a:rPr lang="en-US"/>
              <a:t>For each page in the memory, we maintain the LSN of the </a:t>
            </a:r>
            <a:r>
              <a:rPr lang="en-US" i="1" u="sng"/>
              <a:t>last log record</a:t>
            </a:r>
            <a:r>
              <a:rPr lang="en-US" i="1"/>
              <a:t> </a:t>
            </a:r>
            <a:r>
              <a:rPr lang="en-US"/>
              <a:t>that updated a record on this page</a:t>
            </a:r>
          </a:p>
          <a:p>
            <a:pPr lvl="3"/>
            <a:r>
              <a:rPr lang="en-US" i="1"/>
              <a:t>pageLSN</a:t>
            </a:r>
          </a:p>
          <a:p>
            <a:pPr lvl="2"/>
            <a:r>
              <a:rPr lang="en-US"/>
              <a:t>If a page </a:t>
            </a:r>
            <a:r>
              <a:rPr lang="en-US" i="1"/>
              <a:t>P </a:t>
            </a:r>
            <a:r>
              <a:rPr lang="en-US"/>
              <a:t>is to be written to disk, all the log records till </a:t>
            </a:r>
            <a:r>
              <a:rPr lang="en-US" i="1"/>
              <a:t>pageLSN(P)</a:t>
            </a:r>
            <a:r>
              <a:rPr lang="en-US"/>
              <a:t> are forced to disk</a:t>
            </a:r>
          </a:p>
          <a:p>
            <a:pPr>
              <a:buFont typeface="Monotype Sorts" charset="2"/>
              <a:buNone/>
            </a:pPr>
            <a:endParaRPr lang="en-US"/>
          </a:p>
        </p:txBody>
      </p:sp>
    </p:spTree>
    <p:extLst>
      <p:ext uri="{BB962C8B-B14F-4D97-AF65-F5344CB8AC3E}">
        <p14:creationId xmlns:p14="http://schemas.microsoft.com/office/powerpoint/2010/main" val="197492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2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2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28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28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28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2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en-US"/>
              <a:t>Write-ahead logging</a:t>
            </a:r>
          </a:p>
        </p:txBody>
      </p:sp>
      <p:sp>
        <p:nvSpPr>
          <p:cNvPr id="738307" name="Rectangle 3"/>
          <p:cNvSpPr>
            <a:spLocks noGrp="1" noChangeArrowheads="1"/>
          </p:cNvSpPr>
          <p:nvPr>
            <p:ph idx="1"/>
          </p:nvPr>
        </p:nvSpPr>
        <p:spPr/>
        <p:txBody>
          <a:bodyPr/>
          <a:lstStyle/>
          <a:p>
            <a:r>
              <a:rPr lang="en-US"/>
              <a:t>Write-ahead logging (WAL) is sufficient for all our purposes</a:t>
            </a:r>
          </a:p>
          <a:p>
            <a:pPr lvl="1"/>
            <a:r>
              <a:rPr lang="en-US"/>
              <a:t>All the algorithms discussed before work</a:t>
            </a:r>
          </a:p>
          <a:p>
            <a:pPr lvl="1"/>
            <a:endParaRPr lang="en-US"/>
          </a:p>
          <a:p>
            <a:r>
              <a:rPr lang="en-US"/>
              <a:t>Note the special case: </a:t>
            </a:r>
          </a:p>
          <a:p>
            <a:pPr lvl="1"/>
            <a:r>
              <a:rPr lang="en-US"/>
              <a:t>A transaction is not considered committed, unless the &lt;T, commit&gt; record is on disk</a:t>
            </a:r>
          </a:p>
        </p:txBody>
      </p:sp>
    </p:spTree>
    <p:extLst>
      <p:ext uri="{BB962C8B-B14F-4D97-AF65-F5344CB8AC3E}">
        <p14:creationId xmlns:p14="http://schemas.microsoft.com/office/powerpoint/2010/main" val="22703767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en-US"/>
              <a:t>Other issues</a:t>
            </a:r>
          </a:p>
        </p:txBody>
      </p:sp>
      <p:sp>
        <p:nvSpPr>
          <p:cNvPr id="740355" name="Rectangle 3"/>
          <p:cNvSpPr>
            <a:spLocks noGrp="1" noChangeArrowheads="1"/>
          </p:cNvSpPr>
          <p:nvPr>
            <p:ph idx="1"/>
          </p:nvPr>
        </p:nvSpPr>
        <p:spPr/>
        <p:txBody>
          <a:bodyPr/>
          <a:lstStyle/>
          <a:p>
            <a:r>
              <a:rPr lang="en-US"/>
              <a:t>The system halts during checkpointing</a:t>
            </a:r>
          </a:p>
          <a:p>
            <a:pPr lvl="1"/>
            <a:r>
              <a:rPr lang="en-US"/>
              <a:t>Not acceptable</a:t>
            </a:r>
          </a:p>
          <a:p>
            <a:pPr lvl="1"/>
            <a:r>
              <a:rPr lang="en-US"/>
              <a:t>Advanced recovery techniques allow the system to continue processing while checkpointing is going on</a:t>
            </a:r>
          </a:p>
          <a:p>
            <a:pPr lvl="1"/>
            <a:endParaRPr lang="en-US"/>
          </a:p>
          <a:p>
            <a:r>
              <a:rPr lang="en-US"/>
              <a:t>System may crash during recovery</a:t>
            </a:r>
          </a:p>
          <a:p>
            <a:pPr lvl="1"/>
            <a:r>
              <a:rPr lang="en-US"/>
              <a:t>Our simple protocol is actually fine</a:t>
            </a:r>
          </a:p>
          <a:p>
            <a:pPr lvl="1"/>
            <a:r>
              <a:rPr lang="en-US"/>
              <a:t>In general, this can be painful to handle</a:t>
            </a:r>
          </a:p>
          <a:p>
            <a:pPr lvl="1"/>
            <a:endParaRPr lang="en-US"/>
          </a:p>
          <a:p>
            <a:r>
              <a:rPr lang="en-US"/>
              <a:t>B+-Tree and other indexing techniques</a:t>
            </a:r>
          </a:p>
          <a:p>
            <a:pPr lvl="1"/>
            <a:r>
              <a:rPr lang="en-US"/>
              <a:t>Strict 2PL is typically not followed (we didn’t cover this)</a:t>
            </a:r>
          </a:p>
          <a:p>
            <a:pPr lvl="1"/>
            <a:r>
              <a:rPr lang="en-US"/>
              <a:t>So physical logging is not sufficient; must have logical logging</a:t>
            </a:r>
          </a:p>
        </p:txBody>
      </p:sp>
    </p:spTree>
    <p:extLst>
      <p:ext uri="{BB962C8B-B14F-4D97-AF65-F5344CB8AC3E}">
        <p14:creationId xmlns:p14="http://schemas.microsoft.com/office/powerpoint/2010/main" val="1910602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Architectures and Tradeoffs</a:t>
            </a:r>
          </a:p>
        </p:txBody>
      </p:sp>
    </p:spTree>
    <p:extLst>
      <p:ext uri="{BB962C8B-B14F-4D97-AF65-F5344CB8AC3E}">
        <p14:creationId xmlns:p14="http://schemas.microsoft.com/office/powerpoint/2010/main" val="168513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en-US"/>
              <a:t>Other issues</a:t>
            </a:r>
          </a:p>
        </p:txBody>
      </p:sp>
      <p:sp>
        <p:nvSpPr>
          <p:cNvPr id="741379" name="Rectangle 3"/>
          <p:cNvSpPr>
            <a:spLocks noGrp="1" noChangeArrowheads="1"/>
          </p:cNvSpPr>
          <p:nvPr>
            <p:ph idx="1"/>
          </p:nvPr>
        </p:nvSpPr>
        <p:spPr/>
        <p:txBody>
          <a:bodyPr/>
          <a:lstStyle/>
          <a:p>
            <a:pPr>
              <a:lnSpc>
                <a:spcPct val="90000"/>
              </a:lnSpc>
            </a:pPr>
            <a:r>
              <a:rPr lang="en-US"/>
              <a:t>ARIES: Considered </a:t>
            </a:r>
            <a:r>
              <a:rPr lang="en-US" i="1"/>
              <a:t>the canonical description of log-based recovery</a:t>
            </a:r>
          </a:p>
          <a:p>
            <a:pPr lvl="1">
              <a:lnSpc>
                <a:spcPct val="90000"/>
              </a:lnSpc>
            </a:pPr>
            <a:r>
              <a:rPr lang="en-US"/>
              <a:t>Used in most systems</a:t>
            </a:r>
          </a:p>
          <a:p>
            <a:pPr lvl="1">
              <a:lnSpc>
                <a:spcPct val="90000"/>
              </a:lnSpc>
            </a:pPr>
            <a:r>
              <a:rPr lang="en-US"/>
              <a:t>Has many other types of log records that simplify recovery significantly</a:t>
            </a:r>
          </a:p>
          <a:p>
            <a:pPr>
              <a:lnSpc>
                <a:spcPct val="90000"/>
              </a:lnSpc>
            </a:pPr>
            <a:endParaRPr lang="en-US"/>
          </a:p>
          <a:p>
            <a:pPr>
              <a:lnSpc>
                <a:spcPct val="90000"/>
              </a:lnSpc>
            </a:pPr>
            <a:r>
              <a:rPr lang="en-US"/>
              <a:t>Loss of disk:</a:t>
            </a:r>
          </a:p>
          <a:p>
            <a:pPr lvl="1">
              <a:lnSpc>
                <a:spcPct val="90000"/>
              </a:lnSpc>
            </a:pPr>
            <a:r>
              <a:rPr lang="en-US"/>
              <a:t>Can use a scheme similar to checkpoining to periodically dump the database onto </a:t>
            </a:r>
            <a:r>
              <a:rPr lang="en-US" i="1"/>
              <a:t>tapes </a:t>
            </a:r>
            <a:r>
              <a:rPr lang="en-US"/>
              <a:t>or </a:t>
            </a:r>
            <a:r>
              <a:rPr lang="en-US" i="1"/>
              <a:t>optical storage</a:t>
            </a:r>
          </a:p>
          <a:p>
            <a:pPr lvl="1">
              <a:lnSpc>
                <a:spcPct val="90000"/>
              </a:lnSpc>
            </a:pPr>
            <a:r>
              <a:rPr lang="en-US"/>
              <a:t>Techniques exist for doing this while the transactions are executing (called </a:t>
            </a:r>
            <a:r>
              <a:rPr lang="en-US" i="1"/>
              <a:t>fuzzy dumps)</a:t>
            </a:r>
          </a:p>
          <a:p>
            <a:pPr>
              <a:lnSpc>
                <a:spcPct val="90000"/>
              </a:lnSpc>
            </a:pPr>
            <a:endParaRPr lang="en-US"/>
          </a:p>
          <a:p>
            <a:pPr>
              <a:lnSpc>
                <a:spcPct val="90000"/>
              </a:lnSpc>
            </a:pPr>
            <a:r>
              <a:rPr lang="en-US"/>
              <a:t>Shadow paging:</a:t>
            </a:r>
          </a:p>
          <a:p>
            <a:pPr lvl="1">
              <a:lnSpc>
                <a:spcPct val="90000"/>
              </a:lnSpc>
            </a:pPr>
            <a:r>
              <a:rPr lang="en-US"/>
              <a:t>Read up</a:t>
            </a:r>
          </a:p>
        </p:txBody>
      </p:sp>
    </p:spTree>
    <p:extLst>
      <p:ext uri="{BB962C8B-B14F-4D97-AF65-F5344CB8AC3E}">
        <p14:creationId xmlns:p14="http://schemas.microsoft.com/office/powerpoint/2010/main" val="40446187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en-US"/>
              <a:t>Recap</a:t>
            </a:r>
          </a:p>
        </p:txBody>
      </p:sp>
      <p:sp>
        <p:nvSpPr>
          <p:cNvPr id="743427" name="Rectangle 3"/>
          <p:cNvSpPr>
            <a:spLocks noGrp="1" noChangeArrowheads="1"/>
          </p:cNvSpPr>
          <p:nvPr>
            <p:ph idx="1"/>
          </p:nvPr>
        </p:nvSpPr>
        <p:spPr/>
        <p:txBody>
          <a:bodyPr/>
          <a:lstStyle/>
          <a:p>
            <a:r>
              <a:rPr lang="en-US"/>
              <a:t>STEAL vs NO STEAL, FORCE vs NO FORCE</a:t>
            </a:r>
          </a:p>
          <a:p>
            <a:pPr lvl="1"/>
            <a:r>
              <a:rPr lang="en-US"/>
              <a:t>We studied how to do STEAL and NO FORCE through log-based recovery scheme</a:t>
            </a:r>
          </a:p>
        </p:txBody>
      </p:sp>
      <p:grpSp>
        <p:nvGrpSpPr>
          <p:cNvPr id="2" name="Group 21"/>
          <p:cNvGrpSpPr>
            <a:grpSpLocks/>
          </p:cNvGrpSpPr>
          <p:nvPr/>
        </p:nvGrpSpPr>
        <p:grpSpPr bwMode="auto">
          <a:xfrm>
            <a:off x="566738" y="2708275"/>
            <a:ext cx="3554412" cy="2808288"/>
            <a:chOff x="357" y="1418"/>
            <a:chExt cx="2239" cy="1769"/>
          </a:xfrm>
        </p:grpSpPr>
        <p:sp>
          <p:nvSpPr>
            <p:cNvPr id="743428" name="Rectangle 4"/>
            <p:cNvSpPr>
              <a:spLocks noChangeArrowheads="1"/>
            </p:cNvSpPr>
            <p:nvPr/>
          </p:nvSpPr>
          <p:spPr bwMode="auto">
            <a:xfrm>
              <a:off x="469" y="2386"/>
              <a:ext cx="506"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65FB"/>
                  </a:solidFill>
                  <a:effectLst/>
                  <a:uLnTx/>
                  <a:uFillTx/>
                  <a:latin typeface="Arial" charset="0"/>
                  <a:ea typeface="+mn-ea"/>
                  <a:cs typeface="+mn-cs"/>
                </a:rPr>
                <a:t>Force</a:t>
              </a:r>
            </a:p>
          </p:txBody>
        </p:sp>
        <p:sp>
          <p:nvSpPr>
            <p:cNvPr id="743429" name="Rectangle 5"/>
            <p:cNvSpPr>
              <a:spLocks noChangeArrowheads="1"/>
            </p:cNvSpPr>
            <p:nvPr/>
          </p:nvSpPr>
          <p:spPr bwMode="auto">
            <a:xfrm>
              <a:off x="357" y="1627"/>
              <a:ext cx="738"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65FB"/>
                  </a:solidFill>
                  <a:effectLst/>
                  <a:uLnTx/>
                  <a:uFillTx/>
                  <a:latin typeface="Arial" charset="0"/>
                  <a:ea typeface="+mn-ea"/>
                  <a:cs typeface="+mn-cs"/>
                </a:rPr>
                <a:t>No Force</a:t>
              </a:r>
            </a:p>
          </p:txBody>
        </p:sp>
        <p:sp>
          <p:nvSpPr>
            <p:cNvPr id="743430" name="Rectangle 6"/>
            <p:cNvSpPr>
              <a:spLocks noChangeArrowheads="1"/>
            </p:cNvSpPr>
            <p:nvPr/>
          </p:nvSpPr>
          <p:spPr bwMode="auto">
            <a:xfrm>
              <a:off x="1141" y="2956"/>
              <a:ext cx="690"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C3300"/>
                  </a:solidFill>
                  <a:effectLst/>
                  <a:uLnTx/>
                  <a:uFillTx/>
                  <a:latin typeface="Arial" charset="0"/>
                  <a:ea typeface="+mn-ea"/>
                  <a:cs typeface="+mn-cs"/>
                </a:rPr>
                <a:t>No Steal</a:t>
              </a:r>
            </a:p>
          </p:txBody>
        </p:sp>
        <p:sp>
          <p:nvSpPr>
            <p:cNvPr id="743431" name="Rectangle 7"/>
            <p:cNvSpPr>
              <a:spLocks noChangeArrowheads="1"/>
            </p:cNvSpPr>
            <p:nvPr/>
          </p:nvSpPr>
          <p:spPr bwMode="auto">
            <a:xfrm>
              <a:off x="2064" y="2958"/>
              <a:ext cx="458"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C3300"/>
                  </a:solidFill>
                  <a:effectLst/>
                  <a:uLnTx/>
                  <a:uFillTx/>
                  <a:latin typeface="Arial" charset="0"/>
                  <a:ea typeface="+mn-ea"/>
                  <a:cs typeface="+mn-cs"/>
                </a:rPr>
                <a:t>Steal</a:t>
              </a:r>
            </a:p>
          </p:txBody>
        </p:sp>
        <p:sp>
          <p:nvSpPr>
            <p:cNvPr id="743432" name="Rectangle 8"/>
            <p:cNvSpPr>
              <a:spLocks noChangeArrowheads="1"/>
            </p:cNvSpPr>
            <p:nvPr/>
          </p:nvSpPr>
          <p:spPr bwMode="auto">
            <a:xfrm>
              <a:off x="1842" y="1420"/>
              <a:ext cx="748" cy="721"/>
            </a:xfrm>
            <a:prstGeom prst="rect">
              <a:avLst/>
            </a:prstGeom>
            <a:solidFill>
              <a:schemeClr val="bg2"/>
            </a:solid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Helvetica" charset="0"/>
                  <a:ea typeface="+mn-ea"/>
                  <a:cs typeface="+mn-cs"/>
                </a:rPr>
                <a:t>Desired</a:t>
              </a:r>
            </a:p>
          </p:txBody>
        </p:sp>
        <p:sp>
          <p:nvSpPr>
            <p:cNvPr id="743433" name="Rectangle 9"/>
            <p:cNvSpPr>
              <a:spLocks noChangeArrowheads="1"/>
            </p:cNvSpPr>
            <p:nvPr/>
          </p:nvSpPr>
          <p:spPr bwMode="auto">
            <a:xfrm>
              <a:off x="1060" y="2138"/>
              <a:ext cx="784"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Helvetica" charset="0"/>
                  <a:ea typeface="+mn-ea"/>
                  <a:cs typeface="+mn-cs"/>
                </a:rPr>
                <a:t>Trivial</a:t>
              </a:r>
            </a:p>
          </p:txBody>
        </p:sp>
        <p:sp>
          <p:nvSpPr>
            <p:cNvPr id="743434" name="Rectangle 10"/>
            <p:cNvSpPr>
              <a:spLocks noChangeArrowheads="1"/>
            </p:cNvSpPr>
            <p:nvPr/>
          </p:nvSpPr>
          <p:spPr bwMode="auto">
            <a:xfrm>
              <a:off x="1839" y="2137"/>
              <a:ext cx="757"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Helvetica" charset="0"/>
                <a:ea typeface="+mn-ea"/>
                <a:cs typeface="+mn-cs"/>
              </a:endParaRPr>
            </a:p>
          </p:txBody>
        </p:sp>
        <p:sp>
          <p:nvSpPr>
            <p:cNvPr id="743435" name="Rectangle 11"/>
            <p:cNvSpPr>
              <a:spLocks noChangeArrowheads="1"/>
            </p:cNvSpPr>
            <p:nvPr/>
          </p:nvSpPr>
          <p:spPr bwMode="auto">
            <a:xfrm>
              <a:off x="1059" y="1418"/>
              <a:ext cx="793"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Helvetica" charset="0"/>
                <a:ea typeface="+mn-ea"/>
                <a:cs typeface="+mn-cs"/>
              </a:endParaRPr>
            </a:p>
          </p:txBody>
        </p:sp>
      </p:grpSp>
      <p:grpSp>
        <p:nvGrpSpPr>
          <p:cNvPr id="3" name="Group 20"/>
          <p:cNvGrpSpPr>
            <a:grpSpLocks/>
          </p:cNvGrpSpPr>
          <p:nvPr/>
        </p:nvGrpSpPr>
        <p:grpSpPr bwMode="auto">
          <a:xfrm>
            <a:off x="4697413" y="2655888"/>
            <a:ext cx="3554412" cy="2808287"/>
            <a:chOff x="2959" y="1385"/>
            <a:chExt cx="2239" cy="1769"/>
          </a:xfrm>
        </p:grpSpPr>
        <p:sp>
          <p:nvSpPr>
            <p:cNvPr id="743436" name="Rectangle 12"/>
            <p:cNvSpPr>
              <a:spLocks noChangeArrowheads="1"/>
            </p:cNvSpPr>
            <p:nvPr/>
          </p:nvSpPr>
          <p:spPr bwMode="auto">
            <a:xfrm>
              <a:off x="3071" y="2353"/>
              <a:ext cx="506"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65FB"/>
                  </a:solidFill>
                  <a:effectLst/>
                  <a:uLnTx/>
                  <a:uFillTx/>
                  <a:latin typeface="Arial" charset="0"/>
                  <a:ea typeface="+mn-ea"/>
                  <a:cs typeface="+mn-cs"/>
                </a:rPr>
                <a:t>Force</a:t>
              </a:r>
            </a:p>
          </p:txBody>
        </p:sp>
        <p:sp>
          <p:nvSpPr>
            <p:cNvPr id="743437" name="Rectangle 13"/>
            <p:cNvSpPr>
              <a:spLocks noChangeArrowheads="1"/>
            </p:cNvSpPr>
            <p:nvPr/>
          </p:nvSpPr>
          <p:spPr bwMode="auto">
            <a:xfrm>
              <a:off x="2959" y="1594"/>
              <a:ext cx="738"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65FB"/>
                  </a:solidFill>
                  <a:effectLst/>
                  <a:uLnTx/>
                  <a:uFillTx/>
                  <a:latin typeface="Arial" charset="0"/>
                  <a:ea typeface="+mn-ea"/>
                  <a:cs typeface="+mn-cs"/>
                </a:rPr>
                <a:t>No Force</a:t>
              </a:r>
            </a:p>
          </p:txBody>
        </p:sp>
        <p:sp>
          <p:nvSpPr>
            <p:cNvPr id="743438" name="Rectangle 14"/>
            <p:cNvSpPr>
              <a:spLocks noChangeArrowheads="1"/>
            </p:cNvSpPr>
            <p:nvPr/>
          </p:nvSpPr>
          <p:spPr bwMode="auto">
            <a:xfrm>
              <a:off x="3743" y="2923"/>
              <a:ext cx="690"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C3300"/>
                  </a:solidFill>
                  <a:effectLst/>
                  <a:uLnTx/>
                  <a:uFillTx/>
                  <a:latin typeface="Arial" charset="0"/>
                  <a:ea typeface="+mn-ea"/>
                  <a:cs typeface="+mn-cs"/>
                </a:rPr>
                <a:t>No Steal</a:t>
              </a:r>
            </a:p>
          </p:txBody>
        </p:sp>
        <p:sp>
          <p:nvSpPr>
            <p:cNvPr id="743439" name="Rectangle 15"/>
            <p:cNvSpPr>
              <a:spLocks noChangeArrowheads="1"/>
            </p:cNvSpPr>
            <p:nvPr/>
          </p:nvSpPr>
          <p:spPr bwMode="auto">
            <a:xfrm>
              <a:off x="4666" y="2925"/>
              <a:ext cx="458" cy="229"/>
            </a:xfrm>
            <a:prstGeom prst="rect">
              <a:avLst/>
            </a:prstGeom>
            <a:noFill/>
            <a:ln w="9525">
              <a:noFill/>
              <a:miter lim="800000"/>
              <a:headEnd/>
              <a:tailEnd/>
            </a:ln>
            <a:effectLst/>
          </p:spPr>
          <p:txBody>
            <a:bodyPr wrap="none" lIns="90488" tIns="44450" rIns="90488" bIns="4445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C3300"/>
                  </a:solidFill>
                  <a:effectLst/>
                  <a:uLnTx/>
                  <a:uFillTx/>
                  <a:latin typeface="Arial" charset="0"/>
                  <a:ea typeface="+mn-ea"/>
                  <a:cs typeface="+mn-cs"/>
                </a:rPr>
                <a:t>Steal</a:t>
              </a:r>
            </a:p>
          </p:txBody>
        </p:sp>
        <p:sp>
          <p:nvSpPr>
            <p:cNvPr id="743440" name="Rectangle 16"/>
            <p:cNvSpPr>
              <a:spLocks noChangeArrowheads="1"/>
            </p:cNvSpPr>
            <p:nvPr/>
          </p:nvSpPr>
          <p:spPr bwMode="auto">
            <a:xfrm>
              <a:off x="4444" y="1387"/>
              <a:ext cx="748" cy="721"/>
            </a:xfrm>
            <a:prstGeom prst="rect">
              <a:avLst/>
            </a:prstGeom>
            <a:solidFill>
              <a:schemeClr val="bg2"/>
            </a:solid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Helvetica" charset="0"/>
                  <a:ea typeface="+mn-ea"/>
                  <a:cs typeface="+mn-cs"/>
                </a:rPr>
                <a:t>REDO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Helvetica" charset="0"/>
                  <a:ea typeface="+mn-ea"/>
                  <a:cs typeface="+mn-cs"/>
                </a:rPr>
                <a:t>UNDO</a:t>
              </a:r>
            </a:p>
          </p:txBody>
        </p:sp>
        <p:sp>
          <p:nvSpPr>
            <p:cNvPr id="743441" name="Rectangle 17"/>
            <p:cNvSpPr>
              <a:spLocks noChangeArrowheads="1"/>
            </p:cNvSpPr>
            <p:nvPr/>
          </p:nvSpPr>
          <p:spPr bwMode="auto">
            <a:xfrm>
              <a:off x="3662" y="2105"/>
              <a:ext cx="784"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NO REDO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NO UNDO</a:t>
              </a:r>
            </a:p>
          </p:txBody>
        </p:sp>
        <p:sp>
          <p:nvSpPr>
            <p:cNvPr id="743442" name="Rectangle 18"/>
            <p:cNvSpPr>
              <a:spLocks noChangeArrowheads="1"/>
            </p:cNvSpPr>
            <p:nvPr/>
          </p:nvSpPr>
          <p:spPr bwMode="auto">
            <a:xfrm>
              <a:off x="4441" y="2104"/>
              <a:ext cx="757"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NO REDO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UNDO</a:t>
              </a:r>
            </a:p>
          </p:txBody>
        </p:sp>
        <p:sp>
          <p:nvSpPr>
            <p:cNvPr id="743443" name="Rectangle 19"/>
            <p:cNvSpPr>
              <a:spLocks noChangeArrowheads="1"/>
            </p:cNvSpPr>
            <p:nvPr/>
          </p:nvSpPr>
          <p:spPr bwMode="auto">
            <a:xfrm>
              <a:off x="3661" y="1385"/>
              <a:ext cx="793" cy="721"/>
            </a:xfrm>
            <a:prstGeom prst="rect">
              <a:avLst/>
            </a:prstGeom>
            <a:noFill/>
            <a:ln w="12700">
              <a:solidFill>
                <a:schemeClr val="tx2"/>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REDO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Helvetica" charset="0"/>
                  <a:ea typeface="+mn-ea"/>
                  <a:cs typeface="+mn-cs"/>
                </a:rPr>
                <a:t>NO UNDO</a:t>
              </a:r>
            </a:p>
          </p:txBody>
        </p:sp>
      </p:grpSp>
    </p:spTree>
    <p:extLst>
      <p:ext uri="{BB962C8B-B14F-4D97-AF65-F5344CB8AC3E}">
        <p14:creationId xmlns:p14="http://schemas.microsoft.com/office/powerpoint/2010/main" val="320656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t>Recap</a:t>
            </a:r>
          </a:p>
        </p:txBody>
      </p:sp>
      <p:sp>
        <p:nvSpPr>
          <p:cNvPr id="745475" name="Rectangle 3"/>
          <p:cNvSpPr>
            <a:spLocks noGrp="1" noChangeArrowheads="1"/>
          </p:cNvSpPr>
          <p:nvPr>
            <p:ph idx="1"/>
          </p:nvPr>
        </p:nvSpPr>
        <p:spPr/>
        <p:txBody>
          <a:bodyPr/>
          <a:lstStyle/>
          <a:p>
            <a:r>
              <a:rPr lang="en-US"/>
              <a:t>ACID Properties</a:t>
            </a:r>
          </a:p>
          <a:p>
            <a:pPr lvl="1"/>
            <a:r>
              <a:rPr lang="en-US"/>
              <a:t>Atomicity and Durability :</a:t>
            </a:r>
          </a:p>
          <a:p>
            <a:pPr lvl="2"/>
            <a:r>
              <a:rPr lang="en-US"/>
              <a:t>Logs, undo(), redo(), WAL etc</a:t>
            </a:r>
          </a:p>
          <a:p>
            <a:pPr lvl="2"/>
            <a:endParaRPr lang="en-US"/>
          </a:p>
          <a:p>
            <a:pPr lvl="1"/>
            <a:r>
              <a:rPr lang="en-US"/>
              <a:t>Consistency and Isolation:</a:t>
            </a:r>
          </a:p>
          <a:p>
            <a:pPr lvl="2"/>
            <a:r>
              <a:rPr lang="en-US"/>
              <a:t>Concurrency schemes</a:t>
            </a:r>
          </a:p>
          <a:p>
            <a:pPr lvl="2"/>
            <a:endParaRPr lang="en-US"/>
          </a:p>
          <a:p>
            <a:pPr lvl="1"/>
            <a:r>
              <a:rPr lang="en-US"/>
              <a:t>Strong interactions:</a:t>
            </a:r>
          </a:p>
          <a:p>
            <a:pPr lvl="2"/>
            <a:r>
              <a:rPr lang="en-US"/>
              <a:t>We had to assume Strict 2PL for proving correctness of recovery</a:t>
            </a:r>
          </a:p>
          <a:p>
            <a:pPr lvl="2"/>
            <a:endParaRPr lang="en-US"/>
          </a:p>
          <a:p>
            <a:pPr>
              <a:buFont typeface="Monotype Sorts" charset="2"/>
              <a:buNone/>
            </a:pPr>
            <a:endParaRPr lang="en-US"/>
          </a:p>
        </p:txBody>
      </p:sp>
    </p:spTree>
    <p:extLst>
      <p:ext uri="{BB962C8B-B14F-4D97-AF65-F5344CB8AC3E}">
        <p14:creationId xmlns:p14="http://schemas.microsoft.com/office/powerpoint/2010/main" val="8000887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279079"/>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Transactions and ACID Properties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19200" y="3091434"/>
            <a:ext cx="6705600" cy="1470024"/>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Distributed Transactions</a:t>
            </a:r>
          </a:p>
        </p:txBody>
      </p:sp>
    </p:spTree>
    <p:extLst>
      <p:ext uri="{BB962C8B-B14F-4D97-AF65-F5344CB8AC3E}">
        <p14:creationId xmlns:p14="http://schemas.microsoft.com/office/powerpoint/2010/main" val="36389600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011810"/>
            <a:ext cx="8599714" cy="5516562"/>
          </a:xfrm>
        </p:spPr>
        <p:txBody>
          <a:bodyPr/>
          <a:lstStyle/>
          <a:p>
            <a:r>
              <a:rPr lang="en-US" sz="2800" dirty="0">
                <a:latin typeface="Calibri" charset="0"/>
              </a:rPr>
              <a:t>Book Chapters</a:t>
            </a:r>
          </a:p>
          <a:p>
            <a:pPr lvl="1"/>
            <a:r>
              <a:rPr lang="en-US" sz="2400" dirty="0">
                <a:latin typeface="Calibri" charset="0"/>
              </a:rPr>
              <a:t>19.1-19.4, 19.6: at a fairly high level</a:t>
            </a:r>
          </a:p>
          <a:p>
            <a:r>
              <a:rPr lang="en-US" sz="2800" dirty="0">
                <a:latin typeface="Calibri" charset="0"/>
              </a:rPr>
              <a:t>Key topics:</a:t>
            </a:r>
          </a:p>
          <a:p>
            <a:pPr lvl="1"/>
            <a:r>
              <a:rPr lang="en-US" sz="2400" dirty="0">
                <a:latin typeface="Calibri" charset="0"/>
              </a:rPr>
              <a:t>Distributed databases and replication</a:t>
            </a:r>
          </a:p>
          <a:p>
            <a:pPr lvl="1"/>
            <a:r>
              <a:rPr lang="en-US" sz="2400" dirty="0">
                <a:latin typeface="Calibri" charset="0"/>
              </a:rPr>
              <a:t>Transaction processing in distributed databases</a:t>
            </a:r>
          </a:p>
          <a:p>
            <a:pPr lvl="1"/>
            <a:r>
              <a:rPr lang="en-US" sz="2400" dirty="0">
                <a:latin typeface="Calibri" charset="0"/>
              </a:rPr>
              <a:t>2-Phase Commit</a:t>
            </a:r>
          </a:p>
          <a:p>
            <a:pPr lvl="1"/>
            <a:r>
              <a:rPr lang="en-US" sz="2400" dirty="0">
                <a:latin typeface="Calibri" charset="0"/>
              </a:rPr>
              <a:t>Brief discussion of other protocols including </a:t>
            </a:r>
            <a:r>
              <a:rPr lang="en-US" sz="2400" dirty="0" err="1">
                <a:latin typeface="Calibri" charset="0"/>
              </a:rPr>
              <a:t>Paxos</a:t>
            </a:r>
            <a:endParaRPr lang="en-US" sz="2200" dirty="0">
              <a:latin typeface="Calibri" charset="0"/>
            </a:endParaRP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Distributed Transactions</a:t>
            </a:r>
          </a:p>
        </p:txBody>
      </p:sp>
    </p:spTree>
    <p:extLst>
      <p:ext uri="{BB962C8B-B14F-4D97-AF65-F5344CB8AC3E}">
        <p14:creationId xmlns:p14="http://schemas.microsoft.com/office/powerpoint/2010/main" val="29808865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685800"/>
          </a:xfrm>
        </p:spPr>
        <p:txBody>
          <a:bodyPr/>
          <a:lstStyle/>
          <a:p>
            <a:r>
              <a:rPr lang="en-US">
                <a:latin typeface="Helvetica" charset="0"/>
              </a:rPr>
              <a:t>Distributed Database System</a:t>
            </a:r>
          </a:p>
        </p:txBody>
      </p:sp>
      <p:sp>
        <p:nvSpPr>
          <p:cNvPr id="19459" name="Rectangle 3"/>
          <p:cNvSpPr>
            <a:spLocks noGrp="1" noChangeArrowheads="1"/>
          </p:cNvSpPr>
          <p:nvPr>
            <p:ph type="body" idx="4294967295"/>
          </p:nvPr>
        </p:nvSpPr>
        <p:spPr>
          <a:xfrm>
            <a:off x="827088" y="1092200"/>
            <a:ext cx="8267700" cy="4554538"/>
          </a:xfrm>
        </p:spPr>
        <p:txBody>
          <a:bodyPr/>
          <a:lstStyle/>
          <a:p>
            <a:r>
              <a:rPr lang="en-US" dirty="0">
                <a:latin typeface="Helvetica" charset="0"/>
              </a:rPr>
              <a:t>A distributed database system consists of loosely coupled sites that share no physical component</a:t>
            </a:r>
          </a:p>
          <a:p>
            <a:r>
              <a:rPr lang="en-US" dirty="0">
                <a:latin typeface="Helvetica" charset="0"/>
              </a:rPr>
              <a:t>Database systems that run on each site are independent of each other</a:t>
            </a:r>
          </a:p>
          <a:p>
            <a:pPr lvl="1"/>
            <a:r>
              <a:rPr lang="en-US" dirty="0">
                <a:latin typeface="Helvetica" charset="0"/>
              </a:rPr>
              <a:t>Or not – lot of variations here</a:t>
            </a:r>
          </a:p>
          <a:p>
            <a:r>
              <a:rPr lang="en-US" dirty="0">
                <a:latin typeface="Helvetica" charset="0"/>
              </a:rPr>
              <a:t>Transactions may access data at one or more sites</a:t>
            </a:r>
          </a:p>
          <a:p>
            <a:pPr lvl="1"/>
            <a:r>
              <a:rPr lang="en-US" dirty="0">
                <a:latin typeface="Helvetica" charset="0"/>
              </a:rPr>
              <a:t>Because of replication, even updating a single data item involves a “distributed transaction” (to keep all replicas up to date)</a:t>
            </a:r>
          </a:p>
        </p:txBody>
      </p:sp>
      <p:pic>
        <p:nvPicPr>
          <p:cNvPr id="206850" name="Picture 2" descr="Distributed Databases: Tech Disruption That is Going to Give Media ...">
            <a:extLst>
              <a:ext uri="{FF2B5EF4-FFF2-40B4-BE49-F238E27FC236}">
                <a16:creationId xmlns:a16="http://schemas.microsoft.com/office/drawing/2014/main" id="{EDBF1A3C-1B92-5343-A036-A5152A475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491" y="3742447"/>
            <a:ext cx="4108784" cy="288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3135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762000"/>
          </a:xfrm>
        </p:spPr>
        <p:txBody>
          <a:bodyPr/>
          <a:lstStyle/>
          <a:p>
            <a:r>
              <a:rPr lang="en-US">
                <a:latin typeface="Helvetica" charset="0"/>
              </a:rPr>
              <a:t>Data Replication</a:t>
            </a:r>
          </a:p>
        </p:txBody>
      </p:sp>
      <p:sp>
        <p:nvSpPr>
          <p:cNvPr id="25603" name="Rectangle 3"/>
          <p:cNvSpPr>
            <a:spLocks noGrp="1" noChangeArrowheads="1"/>
          </p:cNvSpPr>
          <p:nvPr>
            <p:ph type="body" idx="4294967295"/>
          </p:nvPr>
        </p:nvSpPr>
        <p:spPr>
          <a:xfrm>
            <a:off x="827088" y="1092200"/>
            <a:ext cx="7815262" cy="4710113"/>
          </a:xfrm>
        </p:spPr>
        <p:txBody>
          <a:bodyPr/>
          <a:lstStyle/>
          <a:p>
            <a:r>
              <a:rPr lang="en-US" dirty="0">
                <a:latin typeface="Helvetica" charset="0"/>
              </a:rPr>
              <a:t>A relation or fragment of a relation is </a:t>
            </a:r>
            <a:r>
              <a:rPr lang="en-US" b="1" dirty="0">
                <a:solidFill>
                  <a:srgbClr val="000099"/>
                </a:solidFill>
                <a:latin typeface="Helvetica" charset="0"/>
              </a:rPr>
              <a:t>replicated</a:t>
            </a:r>
            <a:r>
              <a:rPr lang="en-US" dirty="0">
                <a:latin typeface="Helvetica" charset="0"/>
              </a:rPr>
              <a:t> if it is stored redundantly in two or more sites</a:t>
            </a:r>
          </a:p>
          <a:p>
            <a:pPr lvl="2"/>
            <a:endParaRPr lang="en-US" sz="1050" dirty="0">
              <a:latin typeface="Helvetica" charset="0"/>
            </a:endParaRPr>
          </a:p>
          <a:p>
            <a:r>
              <a:rPr lang="en-US" dirty="0">
                <a:latin typeface="Helvetica" charset="0"/>
              </a:rPr>
              <a:t>Advantages:</a:t>
            </a:r>
          </a:p>
          <a:p>
            <a:pPr lvl="1"/>
            <a:r>
              <a:rPr lang="en-US" b="1" dirty="0">
                <a:latin typeface="Helvetica" charset="0"/>
                <a:ea typeface="ＭＳ Ｐゴシック" charset="0"/>
              </a:rPr>
              <a:t>Availability</a:t>
            </a:r>
            <a:r>
              <a:rPr lang="en-US" dirty="0">
                <a:latin typeface="Helvetica" charset="0"/>
                <a:ea typeface="ＭＳ Ｐゴシック" charset="0"/>
              </a:rPr>
              <a:t>: failures can be handled through replicas</a:t>
            </a:r>
          </a:p>
          <a:p>
            <a:pPr lvl="1"/>
            <a:r>
              <a:rPr lang="en-US" b="1" dirty="0">
                <a:latin typeface="Helvetica" charset="0"/>
                <a:ea typeface="ＭＳ Ｐゴシック" charset="0"/>
              </a:rPr>
              <a:t>Parallelism</a:t>
            </a:r>
            <a:r>
              <a:rPr lang="en-US" dirty="0">
                <a:latin typeface="Helvetica" charset="0"/>
                <a:ea typeface="ＭＳ Ｐゴシック" charset="0"/>
              </a:rPr>
              <a:t>: queries can be run on any replica</a:t>
            </a:r>
          </a:p>
          <a:p>
            <a:pPr lvl="1"/>
            <a:r>
              <a:rPr lang="en-US" b="1" dirty="0">
                <a:latin typeface="Helvetica" charset="0"/>
                <a:ea typeface="ＭＳ Ｐゴシック" charset="0"/>
              </a:rPr>
              <a:t>Reduced data transfer</a:t>
            </a:r>
            <a:r>
              <a:rPr lang="en-US" dirty="0">
                <a:latin typeface="Helvetica" charset="0"/>
                <a:ea typeface="ＭＳ Ｐゴシック" charset="0"/>
              </a:rPr>
              <a:t>: queries can go to the “closest” replica</a:t>
            </a:r>
          </a:p>
          <a:p>
            <a:pPr lvl="1"/>
            <a:endParaRPr lang="en-US" dirty="0">
              <a:latin typeface="Helvetica" charset="0"/>
              <a:ea typeface="ＭＳ Ｐゴシック" charset="0"/>
            </a:endParaRPr>
          </a:p>
          <a:p>
            <a:pPr>
              <a:lnSpc>
                <a:spcPct val="80000"/>
              </a:lnSpc>
            </a:pPr>
            <a:r>
              <a:rPr lang="en-US" dirty="0">
                <a:latin typeface="Helvetica" charset="0"/>
              </a:rPr>
              <a:t>Disadvantages:</a:t>
            </a:r>
          </a:p>
          <a:p>
            <a:pPr lvl="1">
              <a:lnSpc>
                <a:spcPct val="80000"/>
              </a:lnSpc>
            </a:pPr>
            <a:r>
              <a:rPr lang="en-US" b="1" dirty="0">
                <a:latin typeface="Helvetica" charset="0"/>
                <a:ea typeface="ＭＳ Ｐゴシック" charset="0"/>
              </a:rPr>
              <a:t>Increased cost of updates:</a:t>
            </a:r>
            <a:r>
              <a:rPr lang="en-US" dirty="0">
                <a:latin typeface="Helvetica" charset="0"/>
                <a:ea typeface="ＭＳ Ｐゴシック" charset="0"/>
              </a:rPr>
              <a:t> both computation as well as latency</a:t>
            </a:r>
          </a:p>
          <a:p>
            <a:pPr lvl="1">
              <a:lnSpc>
                <a:spcPct val="110000"/>
              </a:lnSpc>
            </a:pPr>
            <a:r>
              <a:rPr lang="en-US" b="1" dirty="0">
                <a:latin typeface="Helvetica" charset="0"/>
                <a:ea typeface="ＭＳ Ｐゴシック" charset="0"/>
              </a:rPr>
              <a:t>Increased complexity of concurrency control:</a:t>
            </a:r>
            <a:r>
              <a:rPr lang="en-US" dirty="0">
                <a:latin typeface="Helvetica" charset="0"/>
                <a:ea typeface="ＭＳ Ｐゴシック" charset="0"/>
              </a:rPr>
              <a:t> need to update all copies of a data item/tuple</a:t>
            </a:r>
          </a:p>
          <a:p>
            <a:pPr lvl="3">
              <a:lnSpc>
                <a:spcPct val="110000"/>
              </a:lnSpc>
            </a:pPr>
            <a:endParaRPr lang="en-US" sz="1100" b="1" dirty="0">
              <a:solidFill>
                <a:schemeClr val="tx2"/>
              </a:solidFill>
              <a:latin typeface="Helvetica" charset="0"/>
              <a:ea typeface="ＭＳ Ｐゴシック" charset="0"/>
            </a:endParaRPr>
          </a:p>
          <a:p>
            <a:pPr>
              <a:lnSpc>
                <a:spcPct val="110000"/>
              </a:lnSpc>
            </a:pPr>
            <a:r>
              <a:rPr lang="en-US" b="1" dirty="0">
                <a:solidFill>
                  <a:schemeClr val="tx2"/>
                </a:solidFill>
                <a:latin typeface="Helvetica" charset="0"/>
              </a:rPr>
              <a:t>Typically we use the term “data items”, which may be tuples or relations or relation partitions</a:t>
            </a:r>
            <a:endParaRPr lang="en-US" b="1" dirty="0">
              <a:solidFill>
                <a:schemeClr val="tx2"/>
              </a:solidFill>
              <a:latin typeface="Helvetica" charset="0"/>
              <a:ea typeface="ＭＳ Ｐゴシック" charset="0"/>
            </a:endParaRPr>
          </a:p>
          <a:p>
            <a:endParaRPr lang="en-US" dirty="0">
              <a:latin typeface="Helvetica" charset="0"/>
            </a:endParaRPr>
          </a:p>
        </p:txBody>
      </p:sp>
    </p:spTree>
    <p:extLst>
      <p:ext uri="{BB962C8B-B14F-4D97-AF65-F5344CB8AC3E}">
        <p14:creationId xmlns:p14="http://schemas.microsoft.com/office/powerpoint/2010/main" val="103137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atin typeface="Helvetica" charset="0"/>
              </a:rPr>
              <a:t>Distributed Transactions</a:t>
            </a:r>
          </a:p>
        </p:txBody>
      </p:sp>
      <p:sp>
        <p:nvSpPr>
          <p:cNvPr id="46083" name="Rectangle 3"/>
          <p:cNvSpPr>
            <a:spLocks noGrp="1" noChangeArrowheads="1"/>
          </p:cNvSpPr>
          <p:nvPr>
            <p:ph type="body" idx="4294967295"/>
          </p:nvPr>
        </p:nvSpPr>
        <p:spPr>
          <a:xfrm>
            <a:off x="814388" y="901283"/>
            <a:ext cx="7661275" cy="4013200"/>
          </a:xfrm>
        </p:spPr>
        <p:txBody>
          <a:bodyPr/>
          <a:lstStyle/>
          <a:p>
            <a:r>
              <a:rPr lang="en-US" sz="1400" dirty="0">
                <a:latin typeface="Helvetica" charset="0"/>
              </a:rPr>
              <a:t>Transaction may access data at several sites</a:t>
            </a:r>
          </a:p>
          <a:p>
            <a:pPr lvl="1"/>
            <a:r>
              <a:rPr lang="en-US" sz="1400" dirty="0">
                <a:latin typeface="Helvetica" charset="0"/>
              </a:rPr>
              <a:t>As noted, single data item update is also a distributed transaction</a:t>
            </a:r>
          </a:p>
          <a:p>
            <a:r>
              <a:rPr lang="en-US" sz="1400" b="1" dirty="0">
                <a:latin typeface="Helvetica" charset="0"/>
              </a:rPr>
              <a:t>Each site has a local </a:t>
            </a:r>
            <a:r>
              <a:rPr lang="en-US" sz="1400" b="1" dirty="0">
                <a:solidFill>
                  <a:srgbClr val="000099"/>
                </a:solidFill>
                <a:latin typeface="Helvetica" charset="0"/>
              </a:rPr>
              <a:t>transaction manager</a:t>
            </a:r>
            <a:r>
              <a:rPr lang="en-US" sz="1400" b="1" dirty="0">
                <a:latin typeface="Helvetica" charset="0"/>
              </a:rPr>
              <a:t> </a:t>
            </a:r>
            <a:r>
              <a:rPr lang="en-US" sz="1400" dirty="0">
                <a:latin typeface="Helvetica" charset="0"/>
              </a:rPr>
              <a:t>responsible for:</a:t>
            </a:r>
          </a:p>
          <a:p>
            <a:pPr lvl="1"/>
            <a:r>
              <a:rPr lang="en-US" sz="1400" dirty="0">
                <a:latin typeface="Helvetica" charset="0"/>
                <a:ea typeface="ＭＳ Ｐゴシック" charset="0"/>
              </a:rPr>
              <a:t>Maintaining a log for recovery purposes</a:t>
            </a:r>
          </a:p>
          <a:p>
            <a:pPr lvl="1"/>
            <a:r>
              <a:rPr lang="en-US" sz="1400" dirty="0">
                <a:latin typeface="Helvetica" charset="0"/>
                <a:ea typeface="ＭＳ Ｐゴシック" charset="0"/>
              </a:rPr>
              <a:t>Coordinating the concurrent execution of the transactions</a:t>
            </a:r>
          </a:p>
          <a:p>
            <a:r>
              <a:rPr lang="en-US" sz="1400" b="1" dirty="0">
                <a:latin typeface="Helvetica" charset="0"/>
              </a:rPr>
              <a:t>Each site has a </a:t>
            </a:r>
            <a:r>
              <a:rPr lang="en-US" sz="1400" b="1" dirty="0">
                <a:solidFill>
                  <a:srgbClr val="000099"/>
                </a:solidFill>
                <a:latin typeface="Helvetica" charset="0"/>
              </a:rPr>
              <a:t>transaction coordinator</a:t>
            </a:r>
            <a:r>
              <a:rPr lang="en-US" sz="1400" b="1" dirty="0">
                <a:latin typeface="Helvetica" charset="0"/>
              </a:rPr>
              <a:t>, </a:t>
            </a:r>
            <a:r>
              <a:rPr lang="en-US" sz="1400" dirty="0">
                <a:latin typeface="Helvetica" charset="0"/>
              </a:rPr>
              <a:t>which is responsible for:</a:t>
            </a:r>
          </a:p>
          <a:p>
            <a:pPr lvl="1"/>
            <a:r>
              <a:rPr lang="en-US" sz="1400" dirty="0">
                <a:latin typeface="Helvetica" charset="0"/>
                <a:ea typeface="ＭＳ Ｐゴシック" charset="0"/>
              </a:rPr>
              <a:t>Starting the execution of transactions that originate at the site.</a:t>
            </a:r>
          </a:p>
          <a:p>
            <a:pPr lvl="1"/>
            <a:r>
              <a:rPr lang="en-US" sz="1400" dirty="0">
                <a:latin typeface="Helvetica" charset="0"/>
                <a:ea typeface="ＭＳ Ｐゴシック" charset="0"/>
              </a:rPr>
              <a:t>Distributing sub-transactions at appropriate sites for execution.</a:t>
            </a:r>
          </a:p>
          <a:p>
            <a:pPr lvl="1"/>
            <a:r>
              <a:rPr lang="en-US" sz="1400" dirty="0">
                <a:latin typeface="Helvetica" charset="0"/>
                <a:ea typeface="ＭＳ Ｐゴシック" charset="0"/>
              </a:rPr>
              <a:t>Coordinating the termination of each transaction that originates at the site -- transaction may commit at all sites or abort at all sites.</a:t>
            </a:r>
          </a:p>
        </p:txBody>
      </p:sp>
      <p:pic>
        <p:nvPicPr>
          <p:cNvPr id="4" name="Picture 5">
            <a:extLst>
              <a:ext uri="{FF2B5EF4-FFF2-40B4-BE49-F238E27FC236}">
                <a16:creationId xmlns:a16="http://schemas.microsoft.com/office/drawing/2014/main" id="{FB24FB78-A31E-E040-A7FB-E5FB504FC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600" y="4006888"/>
            <a:ext cx="4560179" cy="24433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4164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atin typeface="Helvetica" charset="0"/>
              </a:rPr>
              <a:t>System Failure Modes</a:t>
            </a:r>
          </a:p>
        </p:txBody>
      </p:sp>
      <p:sp>
        <p:nvSpPr>
          <p:cNvPr id="50179" name="Rectangle 3"/>
          <p:cNvSpPr>
            <a:spLocks noGrp="1" noChangeArrowheads="1"/>
          </p:cNvSpPr>
          <p:nvPr>
            <p:ph type="body" idx="4294967295"/>
          </p:nvPr>
        </p:nvSpPr>
        <p:spPr/>
        <p:txBody>
          <a:bodyPr/>
          <a:lstStyle/>
          <a:p>
            <a:r>
              <a:rPr lang="en-US" dirty="0">
                <a:latin typeface="Helvetica" charset="0"/>
              </a:rPr>
              <a:t>Failures unique to distributed systems:</a:t>
            </a:r>
          </a:p>
          <a:p>
            <a:pPr lvl="1"/>
            <a:r>
              <a:rPr lang="en-US" dirty="0">
                <a:latin typeface="Helvetica" charset="0"/>
                <a:ea typeface="ＭＳ Ｐゴシック" charset="0"/>
              </a:rPr>
              <a:t>Failure of a site.</a:t>
            </a:r>
          </a:p>
          <a:p>
            <a:pPr lvl="1"/>
            <a:r>
              <a:rPr lang="en-US" dirty="0">
                <a:latin typeface="Helvetica" charset="0"/>
                <a:ea typeface="ＭＳ Ｐゴシック" charset="0"/>
              </a:rPr>
              <a:t>Loss of massages</a:t>
            </a:r>
          </a:p>
          <a:p>
            <a:pPr lvl="2"/>
            <a:r>
              <a:rPr lang="en-US" dirty="0">
                <a:latin typeface="Helvetica" charset="0"/>
                <a:ea typeface="ＭＳ Ｐゴシック" charset="0"/>
              </a:rPr>
              <a:t>Handled by network transmission control protocols such as TCP-IP</a:t>
            </a:r>
          </a:p>
          <a:p>
            <a:pPr lvl="1"/>
            <a:r>
              <a:rPr lang="en-US" dirty="0">
                <a:latin typeface="Helvetica" charset="0"/>
                <a:ea typeface="ＭＳ Ｐゴシック" charset="0"/>
              </a:rPr>
              <a:t>Failure of a communication link</a:t>
            </a:r>
          </a:p>
          <a:p>
            <a:pPr lvl="2"/>
            <a:r>
              <a:rPr lang="en-US" dirty="0">
                <a:latin typeface="Helvetica" charset="0"/>
                <a:ea typeface="ＭＳ Ｐゴシック" charset="0"/>
              </a:rPr>
              <a:t>Handled by network protocols, by routing messages via alternative links</a:t>
            </a:r>
          </a:p>
          <a:p>
            <a:pPr lvl="1"/>
            <a:r>
              <a:rPr lang="en-US" b="1" dirty="0">
                <a:solidFill>
                  <a:srgbClr val="000099"/>
                </a:solidFill>
                <a:latin typeface="Helvetica" charset="0"/>
                <a:ea typeface="ＭＳ Ｐゴシック" charset="0"/>
              </a:rPr>
              <a:t>Network partition</a:t>
            </a:r>
          </a:p>
          <a:p>
            <a:pPr lvl="2"/>
            <a:r>
              <a:rPr lang="en-US" dirty="0">
                <a:latin typeface="Helvetica" charset="0"/>
                <a:ea typeface="ＭＳ Ｐゴシック" charset="0"/>
              </a:rPr>
              <a:t>A network is said to be </a:t>
            </a:r>
            <a:r>
              <a:rPr lang="en-US" b="1" dirty="0">
                <a:solidFill>
                  <a:srgbClr val="000099"/>
                </a:solidFill>
                <a:latin typeface="Helvetica" charset="0"/>
                <a:ea typeface="ＭＳ Ｐゴシック" charset="0"/>
              </a:rPr>
              <a:t>partitioned</a:t>
            </a:r>
            <a:r>
              <a:rPr lang="en-US" b="1" dirty="0">
                <a:latin typeface="Helvetica" charset="0"/>
                <a:ea typeface="ＭＳ Ｐゴシック" charset="0"/>
              </a:rPr>
              <a:t> </a:t>
            </a:r>
            <a:r>
              <a:rPr lang="en-US" dirty="0">
                <a:latin typeface="Helvetica" charset="0"/>
                <a:ea typeface="ＭＳ Ｐゴシック" charset="0"/>
              </a:rPr>
              <a:t>when it has been split into two or more subsystems that lack any connection between them</a:t>
            </a:r>
          </a:p>
          <a:p>
            <a:pPr lvl="3"/>
            <a:r>
              <a:rPr lang="en-US" dirty="0">
                <a:latin typeface="Helvetica" charset="0"/>
                <a:ea typeface="ＭＳ Ｐゴシック" charset="0"/>
              </a:rPr>
              <a:t>Note: a subsystem may consist of a single node </a:t>
            </a:r>
          </a:p>
          <a:p>
            <a:r>
              <a:rPr lang="en-US" dirty="0">
                <a:latin typeface="Helvetica" charset="0"/>
              </a:rPr>
              <a:t>Network partitioning and site failures are generally indistinguishable.</a:t>
            </a:r>
          </a:p>
        </p:txBody>
      </p:sp>
    </p:spTree>
    <p:extLst>
      <p:ext uri="{BB962C8B-B14F-4D97-AF65-F5344CB8AC3E}">
        <p14:creationId xmlns:p14="http://schemas.microsoft.com/office/powerpoint/2010/main" val="96117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1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atin typeface="Helvetica" charset="0"/>
              </a:rPr>
              <a:t>Commit Protocols</a:t>
            </a:r>
          </a:p>
        </p:txBody>
      </p:sp>
      <p:sp>
        <p:nvSpPr>
          <p:cNvPr id="52227" name="Rectangle 3"/>
          <p:cNvSpPr>
            <a:spLocks noGrp="1" noChangeArrowheads="1"/>
          </p:cNvSpPr>
          <p:nvPr>
            <p:ph type="body" idx="4294967295"/>
          </p:nvPr>
        </p:nvSpPr>
        <p:spPr/>
        <p:txBody>
          <a:bodyPr/>
          <a:lstStyle/>
          <a:p>
            <a:r>
              <a:rPr lang="en-US" dirty="0">
                <a:latin typeface="Helvetica" charset="0"/>
              </a:rPr>
              <a:t>Commit protocols are used to ensure atomicity across sites</a:t>
            </a:r>
          </a:p>
          <a:p>
            <a:pPr lvl="1"/>
            <a:r>
              <a:rPr lang="en-US" dirty="0">
                <a:latin typeface="Helvetica" charset="0"/>
                <a:ea typeface="ＭＳ Ｐゴシック" charset="0"/>
              </a:rPr>
              <a:t>a transaction which executes at multiple sites must either be committed at all the sites, or aborted at all the sites.</a:t>
            </a:r>
          </a:p>
          <a:p>
            <a:pPr lvl="1"/>
            <a:r>
              <a:rPr lang="en-US" dirty="0">
                <a:latin typeface="Helvetica" charset="0"/>
                <a:ea typeface="ＭＳ Ｐゴシック" charset="0"/>
              </a:rPr>
              <a:t>not acceptable to have a transaction committed at one site and aborted at another</a:t>
            </a:r>
          </a:p>
          <a:p>
            <a:r>
              <a:rPr lang="en-US" b="1" dirty="0">
                <a:latin typeface="Helvetica" charset="0"/>
              </a:rPr>
              <a:t>Two-phase </a:t>
            </a:r>
            <a:r>
              <a:rPr lang="en-US" b="1" i="1" dirty="0">
                <a:latin typeface="Helvetica" charset="0"/>
              </a:rPr>
              <a:t>commit </a:t>
            </a:r>
            <a:r>
              <a:rPr lang="en-US" b="1" dirty="0">
                <a:latin typeface="Helvetica" charset="0"/>
              </a:rPr>
              <a:t>(2PC)</a:t>
            </a:r>
            <a:r>
              <a:rPr lang="en-US" dirty="0">
                <a:latin typeface="Helvetica" charset="0"/>
              </a:rPr>
              <a:t> protocol is widely used </a:t>
            </a:r>
          </a:p>
          <a:p>
            <a:r>
              <a:rPr lang="en-US" b="1" dirty="0">
                <a:latin typeface="Helvetica" charset="0"/>
              </a:rPr>
              <a:t>Three-phase commit</a:t>
            </a:r>
            <a:r>
              <a:rPr lang="en-US" b="1" i="1" dirty="0">
                <a:latin typeface="Helvetica" charset="0"/>
              </a:rPr>
              <a:t> </a:t>
            </a:r>
            <a:r>
              <a:rPr lang="en-US" b="1" dirty="0">
                <a:latin typeface="Helvetica" charset="0"/>
              </a:rPr>
              <a:t>(3PC)</a:t>
            </a:r>
            <a:r>
              <a:rPr lang="en-US" dirty="0">
                <a:latin typeface="Helvetica" charset="0"/>
              </a:rPr>
              <a:t> protocol</a:t>
            </a:r>
          </a:p>
          <a:p>
            <a:pPr lvl="1"/>
            <a:r>
              <a:rPr lang="en-US" dirty="0">
                <a:latin typeface="Helvetica" charset="0"/>
              </a:rPr>
              <a:t>Handles some situations that 2PC doesn’t</a:t>
            </a:r>
          </a:p>
          <a:p>
            <a:pPr lvl="1"/>
            <a:r>
              <a:rPr lang="en-US" dirty="0">
                <a:latin typeface="Helvetica" charset="0"/>
              </a:rPr>
              <a:t>Not widely used</a:t>
            </a:r>
          </a:p>
          <a:p>
            <a:r>
              <a:rPr lang="en-US" b="1" dirty="0" err="1">
                <a:latin typeface="Helvetica" charset="0"/>
              </a:rPr>
              <a:t>Paxos</a:t>
            </a:r>
            <a:endParaRPr lang="en-US" b="1" dirty="0">
              <a:latin typeface="Helvetica" charset="0"/>
            </a:endParaRPr>
          </a:p>
          <a:p>
            <a:pPr lvl="1"/>
            <a:r>
              <a:rPr lang="en-US" dirty="0">
                <a:latin typeface="Helvetica" charset="0"/>
              </a:rPr>
              <a:t>Robust alternative to 2PC that handles more situations as well</a:t>
            </a:r>
          </a:p>
          <a:p>
            <a:pPr lvl="1"/>
            <a:r>
              <a:rPr lang="en-US" dirty="0">
                <a:latin typeface="Helvetica" charset="0"/>
              </a:rPr>
              <a:t>Was considered too expensive at one point, but widely used today</a:t>
            </a:r>
          </a:p>
          <a:p>
            <a:r>
              <a:rPr lang="en-US" b="1" dirty="0">
                <a:latin typeface="Helvetica" charset="0"/>
              </a:rPr>
              <a:t>RAFT</a:t>
            </a:r>
            <a:r>
              <a:rPr lang="en-US" dirty="0">
                <a:latin typeface="Helvetica" charset="0"/>
              </a:rPr>
              <a:t>: Alternative to </a:t>
            </a:r>
            <a:r>
              <a:rPr lang="en-US" dirty="0" err="1">
                <a:latin typeface="Helvetica" charset="0"/>
              </a:rPr>
              <a:t>Paxos</a:t>
            </a:r>
            <a:endParaRPr lang="en-US" dirty="0">
              <a:latin typeface="Helvetica" charset="0"/>
            </a:endParaRPr>
          </a:p>
        </p:txBody>
      </p:sp>
    </p:spTree>
    <p:extLst>
      <p:ext uri="{BB962C8B-B14F-4D97-AF65-F5344CB8AC3E}">
        <p14:creationId xmlns:p14="http://schemas.microsoft.com/office/powerpoint/2010/main" val="1923619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2"/>
          <p:cNvSpPr>
            <a:spLocks noGrp="1" noChangeArrowheads="1"/>
          </p:cNvSpPr>
          <p:nvPr>
            <p:ph type="title"/>
          </p:nvPr>
        </p:nvSpPr>
        <p:spPr/>
        <p:txBody>
          <a:bodyPr/>
          <a:lstStyle/>
          <a:p>
            <a:r>
              <a:rPr lang="en-US" dirty="0"/>
              <a:t>Database Architectures</a:t>
            </a:r>
          </a:p>
        </p:txBody>
      </p:sp>
      <p:sp>
        <p:nvSpPr>
          <p:cNvPr id="6" name="Rectangle 5">
            <a:extLst>
              <a:ext uri="{FF2B5EF4-FFF2-40B4-BE49-F238E27FC236}">
                <a16:creationId xmlns:a16="http://schemas.microsoft.com/office/drawing/2014/main" id="{0C88024E-D7FB-1E57-9E81-E40BE2EE7845}"/>
              </a:ext>
            </a:extLst>
          </p:cNvPr>
          <p:cNvSpPr/>
          <p:nvPr/>
        </p:nvSpPr>
        <p:spPr bwMode="auto">
          <a:xfrm rot="16200000">
            <a:off x="609600" y="3175693"/>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909681A6-79A6-0C80-A2D6-F196EA466110}"/>
              </a:ext>
            </a:extLst>
          </p:cNvPr>
          <p:cNvSpPr txBox="1"/>
          <p:nvPr/>
        </p:nvSpPr>
        <p:spPr>
          <a:xfrm>
            <a:off x="304800" y="3638726"/>
            <a:ext cx="1018228" cy="369332"/>
          </a:xfrm>
          <a:prstGeom prst="rect">
            <a:avLst/>
          </a:prstGeom>
          <a:noFill/>
        </p:spPr>
        <p:txBody>
          <a:bodyPr wrap="square" rtlCol="0">
            <a:spAutoFit/>
          </a:bodyPr>
          <a:lstStyle/>
          <a:p>
            <a:r>
              <a:rPr lang="en-US" dirty="0"/>
              <a:t>Memory</a:t>
            </a:r>
          </a:p>
        </p:txBody>
      </p:sp>
      <p:sp>
        <p:nvSpPr>
          <p:cNvPr id="8" name="Rectangle 7">
            <a:extLst>
              <a:ext uri="{FF2B5EF4-FFF2-40B4-BE49-F238E27FC236}">
                <a16:creationId xmlns:a16="http://schemas.microsoft.com/office/drawing/2014/main" id="{77C1FDC1-91F6-5110-5719-4588B21D485B}"/>
              </a:ext>
            </a:extLst>
          </p:cNvPr>
          <p:cNvSpPr/>
          <p:nvPr/>
        </p:nvSpPr>
        <p:spPr bwMode="auto">
          <a:xfrm rot="16200000">
            <a:off x="651663" y="2032693"/>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B3E349EB-F3DE-57FA-5A2C-7787FB50A0C9}"/>
              </a:ext>
            </a:extLst>
          </p:cNvPr>
          <p:cNvSpPr txBox="1"/>
          <p:nvPr/>
        </p:nvSpPr>
        <p:spPr>
          <a:xfrm>
            <a:off x="429973" y="2495726"/>
            <a:ext cx="671980" cy="369332"/>
          </a:xfrm>
          <a:prstGeom prst="rect">
            <a:avLst/>
          </a:prstGeom>
          <a:noFill/>
        </p:spPr>
        <p:txBody>
          <a:bodyPr wrap="none" rtlCol="0">
            <a:spAutoFit/>
          </a:bodyPr>
          <a:lstStyle/>
          <a:p>
            <a:r>
              <a:rPr lang="en-US" dirty="0"/>
              <a:t>CPU</a:t>
            </a:r>
          </a:p>
        </p:txBody>
      </p:sp>
      <p:sp>
        <p:nvSpPr>
          <p:cNvPr id="10" name="Rectangle 9">
            <a:extLst>
              <a:ext uri="{FF2B5EF4-FFF2-40B4-BE49-F238E27FC236}">
                <a16:creationId xmlns:a16="http://schemas.microsoft.com/office/drawing/2014/main" id="{2EDD5AF7-4F0C-72AA-FD8B-421CAAEF096D}"/>
              </a:ext>
            </a:extLst>
          </p:cNvPr>
          <p:cNvSpPr/>
          <p:nvPr/>
        </p:nvSpPr>
        <p:spPr bwMode="auto">
          <a:xfrm rot="16200000">
            <a:off x="651664" y="4427159"/>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058C5120-36A2-0271-B984-78E6851E811B}"/>
              </a:ext>
            </a:extLst>
          </p:cNvPr>
          <p:cNvSpPr txBox="1"/>
          <p:nvPr/>
        </p:nvSpPr>
        <p:spPr>
          <a:xfrm>
            <a:off x="190500" y="4890193"/>
            <a:ext cx="1197764" cy="369332"/>
          </a:xfrm>
          <a:prstGeom prst="rect">
            <a:avLst/>
          </a:prstGeom>
          <a:noFill/>
        </p:spPr>
        <p:txBody>
          <a:bodyPr wrap="none" rtlCol="0">
            <a:spAutoFit/>
          </a:bodyPr>
          <a:lstStyle/>
          <a:p>
            <a:r>
              <a:rPr lang="en-US" dirty="0"/>
              <a:t>Hard Disk</a:t>
            </a:r>
          </a:p>
        </p:txBody>
      </p:sp>
      <p:sp>
        <p:nvSpPr>
          <p:cNvPr id="12" name="TextBox 11">
            <a:extLst>
              <a:ext uri="{FF2B5EF4-FFF2-40B4-BE49-F238E27FC236}">
                <a16:creationId xmlns:a16="http://schemas.microsoft.com/office/drawing/2014/main" id="{B1B00AD8-A522-53B5-B9C0-7A2564F355C9}"/>
              </a:ext>
            </a:extLst>
          </p:cNvPr>
          <p:cNvSpPr txBox="1"/>
          <p:nvPr/>
        </p:nvSpPr>
        <p:spPr>
          <a:xfrm>
            <a:off x="1582301" y="3560926"/>
            <a:ext cx="1100803" cy="523220"/>
          </a:xfrm>
          <a:prstGeom prst="rect">
            <a:avLst/>
          </a:prstGeom>
          <a:noFill/>
        </p:spPr>
        <p:txBody>
          <a:bodyPr wrap="square" rtlCol="0">
            <a:spAutoFit/>
          </a:bodyPr>
          <a:lstStyle/>
          <a:p>
            <a:pPr algn="l"/>
            <a:r>
              <a:rPr lang="en-US" sz="1400" i="1" dirty="0">
                <a:solidFill>
                  <a:srgbClr val="C00000"/>
                </a:solidFill>
              </a:rPr>
              <a:t>Limited memory</a:t>
            </a:r>
          </a:p>
        </p:txBody>
      </p:sp>
      <p:sp>
        <p:nvSpPr>
          <p:cNvPr id="13" name="TextBox 12">
            <a:extLst>
              <a:ext uri="{FF2B5EF4-FFF2-40B4-BE49-F238E27FC236}">
                <a16:creationId xmlns:a16="http://schemas.microsoft.com/office/drawing/2014/main" id="{2E76AEDF-7192-8CED-7368-04A608DD2610}"/>
              </a:ext>
            </a:extLst>
          </p:cNvPr>
          <p:cNvSpPr txBox="1"/>
          <p:nvPr/>
        </p:nvSpPr>
        <p:spPr>
          <a:xfrm>
            <a:off x="1582301" y="4813249"/>
            <a:ext cx="1481803" cy="523220"/>
          </a:xfrm>
          <a:prstGeom prst="rect">
            <a:avLst/>
          </a:prstGeom>
          <a:noFill/>
        </p:spPr>
        <p:txBody>
          <a:bodyPr wrap="square" rtlCol="0">
            <a:spAutoFit/>
          </a:bodyPr>
          <a:lstStyle/>
          <a:p>
            <a:pPr algn="l"/>
            <a:r>
              <a:rPr lang="en-US" sz="1400" i="1" dirty="0">
                <a:solidFill>
                  <a:srgbClr val="C00000"/>
                </a:solidFill>
              </a:rPr>
              <a:t>Most of the data on the disk</a:t>
            </a:r>
          </a:p>
        </p:txBody>
      </p:sp>
      <p:sp>
        <p:nvSpPr>
          <p:cNvPr id="14" name="Up-Down Arrow 13">
            <a:extLst>
              <a:ext uri="{FF2B5EF4-FFF2-40B4-BE49-F238E27FC236}">
                <a16:creationId xmlns:a16="http://schemas.microsoft.com/office/drawing/2014/main" id="{D2D5912A-19CF-668E-FD3F-65C8AE0A49BC}"/>
              </a:ext>
            </a:extLst>
          </p:cNvPr>
          <p:cNvSpPr/>
          <p:nvPr/>
        </p:nvSpPr>
        <p:spPr bwMode="auto">
          <a:xfrm>
            <a:off x="705684" y="4204393"/>
            <a:ext cx="216459" cy="533400"/>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Up-Down Arrow 14">
            <a:extLst>
              <a:ext uri="{FF2B5EF4-FFF2-40B4-BE49-F238E27FC236}">
                <a16:creationId xmlns:a16="http://schemas.microsoft.com/office/drawing/2014/main" id="{CA5788B2-C73A-7DDC-E13F-84BF3046C1C6}"/>
              </a:ext>
            </a:extLst>
          </p:cNvPr>
          <p:cNvSpPr/>
          <p:nvPr/>
        </p:nvSpPr>
        <p:spPr bwMode="auto">
          <a:xfrm>
            <a:off x="705684" y="2985193"/>
            <a:ext cx="216459" cy="533400"/>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F78D0876-A295-8388-7563-D18C3A19F72E}"/>
              </a:ext>
            </a:extLst>
          </p:cNvPr>
          <p:cNvSpPr txBox="1"/>
          <p:nvPr/>
        </p:nvSpPr>
        <p:spPr>
          <a:xfrm>
            <a:off x="1582301" y="2436573"/>
            <a:ext cx="1634203" cy="523220"/>
          </a:xfrm>
          <a:prstGeom prst="rect">
            <a:avLst/>
          </a:prstGeom>
          <a:noFill/>
        </p:spPr>
        <p:txBody>
          <a:bodyPr wrap="square" rtlCol="0">
            <a:spAutoFit/>
          </a:bodyPr>
          <a:lstStyle/>
          <a:p>
            <a:pPr algn="l"/>
            <a:r>
              <a:rPr lang="en-US" sz="1400" i="1" dirty="0">
                <a:solidFill>
                  <a:srgbClr val="C00000"/>
                </a:solidFill>
              </a:rPr>
              <a:t>Single-core CPU</a:t>
            </a:r>
          </a:p>
          <a:p>
            <a:pPr algn="l"/>
            <a:r>
              <a:rPr lang="en-US" sz="1400" i="1" dirty="0">
                <a:solidFill>
                  <a:srgbClr val="C00000"/>
                </a:solidFill>
              </a:rPr>
              <a:t>Small caches</a:t>
            </a:r>
          </a:p>
        </p:txBody>
      </p:sp>
      <p:sp>
        <p:nvSpPr>
          <p:cNvPr id="17" name="Rectangle 16">
            <a:extLst>
              <a:ext uri="{FF2B5EF4-FFF2-40B4-BE49-F238E27FC236}">
                <a16:creationId xmlns:a16="http://schemas.microsoft.com/office/drawing/2014/main" id="{9D1C8810-7E52-7EF2-D348-C6E8468BF727}"/>
              </a:ext>
            </a:extLst>
          </p:cNvPr>
          <p:cNvSpPr/>
          <p:nvPr/>
        </p:nvSpPr>
        <p:spPr bwMode="auto">
          <a:xfrm rot="16200000">
            <a:off x="5600700" y="4036195"/>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8BB0DD59-22D2-7820-B164-73CD5869EBBD}"/>
              </a:ext>
            </a:extLst>
          </p:cNvPr>
          <p:cNvSpPr txBox="1"/>
          <p:nvPr/>
        </p:nvSpPr>
        <p:spPr>
          <a:xfrm>
            <a:off x="5295900" y="4499228"/>
            <a:ext cx="1018228" cy="369332"/>
          </a:xfrm>
          <a:prstGeom prst="rect">
            <a:avLst/>
          </a:prstGeom>
          <a:noFill/>
        </p:spPr>
        <p:txBody>
          <a:bodyPr wrap="square" rtlCol="0">
            <a:spAutoFit/>
          </a:bodyPr>
          <a:lstStyle/>
          <a:p>
            <a:r>
              <a:rPr lang="en-US" dirty="0"/>
              <a:t>Memory</a:t>
            </a:r>
          </a:p>
        </p:txBody>
      </p:sp>
      <p:sp>
        <p:nvSpPr>
          <p:cNvPr id="19" name="Rectangle 18">
            <a:extLst>
              <a:ext uri="{FF2B5EF4-FFF2-40B4-BE49-F238E27FC236}">
                <a16:creationId xmlns:a16="http://schemas.microsoft.com/office/drawing/2014/main" id="{83D0FCD1-3CFF-9F42-1D22-F89E9B95DCBD}"/>
              </a:ext>
            </a:extLst>
          </p:cNvPr>
          <p:cNvSpPr/>
          <p:nvPr/>
        </p:nvSpPr>
        <p:spPr bwMode="auto">
          <a:xfrm rot="16200000">
            <a:off x="5697101" y="1560273"/>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ED5FA237-18F3-2FB8-30F5-0F0282267A92}"/>
              </a:ext>
            </a:extLst>
          </p:cNvPr>
          <p:cNvSpPr txBox="1"/>
          <p:nvPr/>
        </p:nvSpPr>
        <p:spPr>
          <a:xfrm>
            <a:off x="5475411" y="2023306"/>
            <a:ext cx="671980" cy="369332"/>
          </a:xfrm>
          <a:prstGeom prst="rect">
            <a:avLst/>
          </a:prstGeom>
          <a:noFill/>
        </p:spPr>
        <p:txBody>
          <a:bodyPr wrap="none" rtlCol="0">
            <a:spAutoFit/>
          </a:bodyPr>
          <a:lstStyle/>
          <a:p>
            <a:r>
              <a:rPr lang="en-US" dirty="0"/>
              <a:t>CPU</a:t>
            </a:r>
          </a:p>
        </p:txBody>
      </p:sp>
      <p:sp>
        <p:nvSpPr>
          <p:cNvPr id="21" name="Rectangle 20">
            <a:extLst>
              <a:ext uri="{FF2B5EF4-FFF2-40B4-BE49-F238E27FC236}">
                <a16:creationId xmlns:a16="http://schemas.microsoft.com/office/drawing/2014/main" id="{AF49BCA0-7DAB-0BF8-E38B-E57F6379AEA2}"/>
              </a:ext>
            </a:extLst>
          </p:cNvPr>
          <p:cNvSpPr/>
          <p:nvPr/>
        </p:nvSpPr>
        <p:spPr bwMode="auto">
          <a:xfrm rot="16200000">
            <a:off x="5642764" y="5287661"/>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01BB4FC0-0221-E797-BC63-4AE6F143A1C5}"/>
              </a:ext>
            </a:extLst>
          </p:cNvPr>
          <p:cNvSpPr txBox="1"/>
          <p:nvPr/>
        </p:nvSpPr>
        <p:spPr>
          <a:xfrm>
            <a:off x="5604794" y="5750695"/>
            <a:ext cx="774571" cy="369332"/>
          </a:xfrm>
          <a:prstGeom prst="rect">
            <a:avLst/>
          </a:prstGeom>
          <a:noFill/>
        </p:spPr>
        <p:txBody>
          <a:bodyPr wrap="none" rtlCol="0">
            <a:spAutoFit/>
          </a:bodyPr>
          <a:lstStyle/>
          <a:p>
            <a:r>
              <a:rPr lang="en-US" dirty="0"/>
              <a:t>SSDs</a:t>
            </a:r>
          </a:p>
        </p:txBody>
      </p:sp>
      <p:sp>
        <p:nvSpPr>
          <p:cNvPr id="23" name="TextBox 22">
            <a:extLst>
              <a:ext uri="{FF2B5EF4-FFF2-40B4-BE49-F238E27FC236}">
                <a16:creationId xmlns:a16="http://schemas.microsoft.com/office/drawing/2014/main" id="{25EDF18E-BE8E-9825-2A29-50ADABFC0E5D}"/>
              </a:ext>
            </a:extLst>
          </p:cNvPr>
          <p:cNvSpPr txBox="1"/>
          <p:nvPr/>
        </p:nvSpPr>
        <p:spPr>
          <a:xfrm>
            <a:off x="6573401" y="4421428"/>
            <a:ext cx="1634203" cy="523220"/>
          </a:xfrm>
          <a:prstGeom prst="rect">
            <a:avLst/>
          </a:prstGeom>
          <a:noFill/>
        </p:spPr>
        <p:txBody>
          <a:bodyPr wrap="square" rtlCol="0">
            <a:spAutoFit/>
          </a:bodyPr>
          <a:lstStyle/>
          <a:p>
            <a:pPr algn="l"/>
            <a:r>
              <a:rPr lang="en-US" sz="1400" i="1" dirty="0">
                <a:solidFill>
                  <a:srgbClr val="C00000"/>
                </a:solidFill>
              </a:rPr>
              <a:t>Enough to store most of the data</a:t>
            </a:r>
          </a:p>
        </p:txBody>
      </p:sp>
      <p:sp>
        <p:nvSpPr>
          <p:cNvPr id="24" name="TextBox 23">
            <a:extLst>
              <a:ext uri="{FF2B5EF4-FFF2-40B4-BE49-F238E27FC236}">
                <a16:creationId xmlns:a16="http://schemas.microsoft.com/office/drawing/2014/main" id="{85D54669-ADB3-A150-C784-CD222A86D290}"/>
              </a:ext>
            </a:extLst>
          </p:cNvPr>
          <p:cNvSpPr txBox="1"/>
          <p:nvPr/>
        </p:nvSpPr>
        <p:spPr>
          <a:xfrm>
            <a:off x="6573401" y="5673751"/>
            <a:ext cx="2243801" cy="523220"/>
          </a:xfrm>
          <a:prstGeom prst="rect">
            <a:avLst/>
          </a:prstGeom>
          <a:noFill/>
        </p:spPr>
        <p:txBody>
          <a:bodyPr wrap="square" rtlCol="0">
            <a:spAutoFit/>
          </a:bodyPr>
          <a:lstStyle/>
          <a:p>
            <a:pPr algn="l"/>
            <a:r>
              <a:rPr lang="en-US" sz="1400" i="1" dirty="0">
                <a:solidFill>
                  <a:srgbClr val="C00000"/>
                </a:solidFill>
              </a:rPr>
              <a:t>Used as a backing store (since memory is volatile)</a:t>
            </a:r>
          </a:p>
        </p:txBody>
      </p:sp>
      <p:sp>
        <p:nvSpPr>
          <p:cNvPr id="25" name="Up-Down Arrow 24">
            <a:extLst>
              <a:ext uri="{FF2B5EF4-FFF2-40B4-BE49-F238E27FC236}">
                <a16:creationId xmlns:a16="http://schemas.microsoft.com/office/drawing/2014/main" id="{707E57B2-2796-4DF7-CC16-02556BC0E99E}"/>
              </a:ext>
            </a:extLst>
          </p:cNvPr>
          <p:cNvSpPr/>
          <p:nvPr/>
        </p:nvSpPr>
        <p:spPr bwMode="auto">
          <a:xfrm>
            <a:off x="5748415" y="5064895"/>
            <a:ext cx="216459" cy="533400"/>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Up-Down Arrow 25">
            <a:extLst>
              <a:ext uri="{FF2B5EF4-FFF2-40B4-BE49-F238E27FC236}">
                <a16:creationId xmlns:a16="http://schemas.microsoft.com/office/drawing/2014/main" id="{BACE98EF-76BE-12D5-DC39-608250CB91B9}"/>
              </a:ext>
            </a:extLst>
          </p:cNvPr>
          <p:cNvSpPr/>
          <p:nvPr/>
        </p:nvSpPr>
        <p:spPr bwMode="auto">
          <a:xfrm>
            <a:off x="5751122" y="2512773"/>
            <a:ext cx="216459" cy="533400"/>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E8D0ECA9-1789-F535-B056-D198F2FA4EA8}"/>
              </a:ext>
            </a:extLst>
          </p:cNvPr>
          <p:cNvSpPr txBox="1"/>
          <p:nvPr/>
        </p:nvSpPr>
        <p:spPr>
          <a:xfrm>
            <a:off x="6627739" y="1964153"/>
            <a:ext cx="1634203" cy="523220"/>
          </a:xfrm>
          <a:prstGeom prst="rect">
            <a:avLst/>
          </a:prstGeom>
          <a:noFill/>
        </p:spPr>
        <p:txBody>
          <a:bodyPr wrap="square" rtlCol="0">
            <a:spAutoFit/>
          </a:bodyPr>
          <a:lstStyle/>
          <a:p>
            <a:pPr algn="l"/>
            <a:r>
              <a:rPr lang="en-US" sz="1400" i="1" dirty="0">
                <a:solidFill>
                  <a:srgbClr val="C00000"/>
                </a:solidFill>
              </a:rPr>
              <a:t>Multi-core CPUs and GPUs</a:t>
            </a:r>
          </a:p>
        </p:txBody>
      </p:sp>
      <p:sp>
        <p:nvSpPr>
          <p:cNvPr id="28" name="Rectangle 27">
            <a:extLst>
              <a:ext uri="{FF2B5EF4-FFF2-40B4-BE49-F238E27FC236}">
                <a16:creationId xmlns:a16="http://schemas.microsoft.com/office/drawing/2014/main" id="{504D5286-F80E-06BC-81A2-21B29DEDD8A0}"/>
              </a:ext>
            </a:extLst>
          </p:cNvPr>
          <p:cNvSpPr/>
          <p:nvPr/>
        </p:nvSpPr>
        <p:spPr bwMode="auto">
          <a:xfrm rot="16200000">
            <a:off x="5665936" y="2723870"/>
            <a:ext cx="457200" cy="12954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D3335A2A-C738-8B40-EC6E-C56E28601E72}"/>
              </a:ext>
            </a:extLst>
          </p:cNvPr>
          <p:cNvSpPr txBox="1"/>
          <p:nvPr/>
        </p:nvSpPr>
        <p:spPr>
          <a:xfrm>
            <a:off x="5361136" y="3186903"/>
            <a:ext cx="1018228" cy="369332"/>
          </a:xfrm>
          <a:prstGeom prst="rect">
            <a:avLst/>
          </a:prstGeom>
          <a:noFill/>
        </p:spPr>
        <p:txBody>
          <a:bodyPr wrap="square" rtlCol="0">
            <a:spAutoFit/>
          </a:bodyPr>
          <a:lstStyle/>
          <a:p>
            <a:r>
              <a:rPr lang="en-US" dirty="0"/>
              <a:t>Caches</a:t>
            </a:r>
          </a:p>
        </p:txBody>
      </p:sp>
      <p:sp>
        <p:nvSpPr>
          <p:cNvPr id="30" name="TextBox 29">
            <a:extLst>
              <a:ext uri="{FF2B5EF4-FFF2-40B4-BE49-F238E27FC236}">
                <a16:creationId xmlns:a16="http://schemas.microsoft.com/office/drawing/2014/main" id="{81CA2CFA-CC52-C32D-8FFC-FA5C376DBD72}"/>
              </a:ext>
            </a:extLst>
          </p:cNvPr>
          <p:cNvSpPr txBox="1"/>
          <p:nvPr/>
        </p:nvSpPr>
        <p:spPr>
          <a:xfrm>
            <a:off x="6638637" y="3109103"/>
            <a:ext cx="2112292" cy="307777"/>
          </a:xfrm>
          <a:prstGeom prst="rect">
            <a:avLst/>
          </a:prstGeom>
          <a:noFill/>
        </p:spPr>
        <p:txBody>
          <a:bodyPr wrap="square" rtlCol="0">
            <a:spAutoFit/>
          </a:bodyPr>
          <a:lstStyle/>
          <a:p>
            <a:pPr algn="l"/>
            <a:r>
              <a:rPr lang="en-US" sz="1400" i="1" dirty="0">
                <a:solidFill>
                  <a:srgbClr val="C00000"/>
                </a:solidFill>
              </a:rPr>
              <a:t>Large enough to matter</a:t>
            </a:r>
          </a:p>
        </p:txBody>
      </p:sp>
      <p:sp>
        <p:nvSpPr>
          <p:cNvPr id="31" name="Up-Down Arrow 30">
            <a:extLst>
              <a:ext uri="{FF2B5EF4-FFF2-40B4-BE49-F238E27FC236}">
                <a16:creationId xmlns:a16="http://schemas.microsoft.com/office/drawing/2014/main" id="{BCB76078-CE93-EF5E-564B-482DD9558BF4}"/>
              </a:ext>
            </a:extLst>
          </p:cNvPr>
          <p:cNvSpPr/>
          <p:nvPr/>
        </p:nvSpPr>
        <p:spPr bwMode="auto">
          <a:xfrm>
            <a:off x="5751122" y="3748276"/>
            <a:ext cx="216459" cy="533400"/>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Right Arrow 31">
            <a:extLst>
              <a:ext uri="{FF2B5EF4-FFF2-40B4-BE49-F238E27FC236}">
                <a16:creationId xmlns:a16="http://schemas.microsoft.com/office/drawing/2014/main" id="{EEFACA8B-223D-74CB-DD56-68F37B0808DC}"/>
              </a:ext>
            </a:extLst>
          </p:cNvPr>
          <p:cNvSpPr/>
          <p:nvPr/>
        </p:nvSpPr>
        <p:spPr bwMode="auto">
          <a:xfrm>
            <a:off x="3429000" y="3594793"/>
            <a:ext cx="914400" cy="686883"/>
          </a:xfrm>
          <a:prstGeom prst="rightArrow">
            <a:avLst/>
          </a:prstGeom>
          <a:solidFill>
            <a:schemeClr val="accent2"/>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Tree>
    <p:extLst>
      <p:ext uri="{BB962C8B-B14F-4D97-AF65-F5344CB8AC3E}">
        <p14:creationId xmlns:p14="http://schemas.microsoft.com/office/powerpoint/2010/main" val="3778587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atin typeface="Helvetica" charset="0"/>
              </a:rPr>
              <a:t>Two Phase Commit Protocol (2PC)</a:t>
            </a:r>
          </a:p>
        </p:txBody>
      </p:sp>
      <p:sp>
        <p:nvSpPr>
          <p:cNvPr id="54275" name="Rectangle 3"/>
          <p:cNvSpPr>
            <a:spLocks noGrp="1" noChangeArrowheads="1"/>
          </p:cNvSpPr>
          <p:nvPr>
            <p:ph type="body" idx="4294967295"/>
          </p:nvPr>
        </p:nvSpPr>
        <p:spPr/>
        <p:txBody>
          <a:bodyPr/>
          <a:lstStyle/>
          <a:p>
            <a:r>
              <a:rPr lang="en-US" dirty="0">
                <a:latin typeface="Helvetica" charset="0"/>
              </a:rPr>
              <a:t>Assumes </a:t>
            </a:r>
            <a:r>
              <a:rPr lang="en-US" b="1" dirty="0">
                <a:solidFill>
                  <a:srgbClr val="000099"/>
                </a:solidFill>
                <a:latin typeface="Helvetica" charset="0"/>
              </a:rPr>
              <a:t>fail-stop</a:t>
            </a:r>
            <a:r>
              <a:rPr lang="en-US" i="1" dirty="0">
                <a:latin typeface="Helvetica" charset="0"/>
              </a:rPr>
              <a:t> </a:t>
            </a:r>
            <a:r>
              <a:rPr lang="en-US" dirty="0">
                <a:latin typeface="Helvetica" charset="0"/>
              </a:rPr>
              <a:t>model – failed sites simply stop working, and do not cause any other harm, such as sending incorrect messages to other sites.</a:t>
            </a:r>
          </a:p>
          <a:p>
            <a:endParaRPr lang="en-US" dirty="0">
              <a:latin typeface="Helvetica" charset="0"/>
            </a:endParaRPr>
          </a:p>
          <a:p>
            <a:r>
              <a:rPr lang="en-US" dirty="0">
                <a:latin typeface="Helvetica" charset="0"/>
              </a:rPr>
              <a:t>Execution of the protocol is initiated by the coordinator after the last step of the transaction has been reached.</a:t>
            </a:r>
          </a:p>
          <a:p>
            <a:endParaRPr lang="en-US" dirty="0">
              <a:latin typeface="Helvetica" charset="0"/>
            </a:endParaRPr>
          </a:p>
          <a:p>
            <a:r>
              <a:rPr lang="en-US" dirty="0">
                <a:latin typeface="Helvetica" charset="0"/>
              </a:rPr>
              <a:t>The protocol involves all the local sites at which the transaction executed</a:t>
            </a:r>
          </a:p>
          <a:p>
            <a:endParaRPr lang="en-US" dirty="0">
              <a:latin typeface="Helvetica" charset="0"/>
            </a:endParaRPr>
          </a:p>
          <a:p>
            <a:r>
              <a:rPr lang="en-US" dirty="0">
                <a:latin typeface="Helvetica" charset="0"/>
              </a:rPr>
              <a:t>Let </a:t>
            </a:r>
            <a:r>
              <a:rPr lang="en-US" i="1" dirty="0">
                <a:latin typeface="Helvetica" charset="0"/>
              </a:rPr>
              <a:t>T</a:t>
            </a:r>
            <a:r>
              <a:rPr lang="en-US" dirty="0">
                <a:latin typeface="Helvetica" charset="0"/>
              </a:rPr>
              <a:t> be a transaction initiated at site </a:t>
            </a:r>
            <a:r>
              <a:rPr lang="en-US" i="1" dirty="0">
                <a:latin typeface="Helvetica" charset="0"/>
              </a:rPr>
              <a:t>S</a:t>
            </a:r>
            <a:r>
              <a:rPr lang="en-US" i="1" baseline="-25000" dirty="0">
                <a:latin typeface="Helvetica" charset="0"/>
              </a:rPr>
              <a:t>i</a:t>
            </a:r>
            <a:r>
              <a:rPr lang="en-US" i="1" dirty="0">
                <a:latin typeface="Helvetica" charset="0"/>
              </a:rPr>
              <a:t>,</a:t>
            </a:r>
            <a:r>
              <a:rPr lang="en-US" dirty="0">
                <a:latin typeface="Helvetica" charset="0"/>
              </a:rPr>
              <a:t> and let the transaction coordinator at </a:t>
            </a:r>
            <a:r>
              <a:rPr lang="en-US" i="1" dirty="0">
                <a:latin typeface="Helvetica" charset="0"/>
              </a:rPr>
              <a:t>S</a:t>
            </a:r>
            <a:r>
              <a:rPr lang="en-US" i="1" baseline="-25000" dirty="0">
                <a:latin typeface="Helvetica" charset="0"/>
              </a:rPr>
              <a:t>i</a:t>
            </a:r>
            <a:r>
              <a:rPr lang="en-US" i="1" dirty="0">
                <a:latin typeface="Helvetica" charset="0"/>
              </a:rPr>
              <a:t> </a:t>
            </a:r>
            <a:r>
              <a:rPr lang="en-US" dirty="0">
                <a:latin typeface="Helvetica" charset="0"/>
              </a:rPr>
              <a:t>be </a:t>
            </a:r>
            <a:r>
              <a:rPr lang="en-US" i="1" dirty="0">
                <a:latin typeface="Helvetica" charset="0"/>
              </a:rPr>
              <a:t>C</a:t>
            </a:r>
            <a:r>
              <a:rPr lang="en-US" i="1" baseline="-25000" dirty="0">
                <a:latin typeface="Helvetica" charset="0"/>
              </a:rPr>
              <a:t>i</a:t>
            </a:r>
            <a:endParaRPr lang="en-US" dirty="0">
              <a:latin typeface="Helvetica" charset="0"/>
            </a:endParaRPr>
          </a:p>
        </p:txBody>
      </p:sp>
    </p:spTree>
    <p:extLst>
      <p:ext uri="{BB962C8B-B14F-4D97-AF65-F5344CB8AC3E}">
        <p14:creationId xmlns:p14="http://schemas.microsoft.com/office/powerpoint/2010/main" val="2183566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atin typeface="Helvetica" charset="0"/>
              </a:rPr>
              <a:t>Two Phase Commit Protocol (2PC)</a:t>
            </a:r>
          </a:p>
        </p:txBody>
      </p:sp>
      <p:pic>
        <p:nvPicPr>
          <p:cNvPr id="2" name="Picture 1">
            <a:extLst>
              <a:ext uri="{FF2B5EF4-FFF2-40B4-BE49-F238E27FC236}">
                <a16:creationId xmlns:a16="http://schemas.microsoft.com/office/drawing/2014/main" id="{0B4E48F9-8C5B-E446-90C2-4FECD0F9BCB6}"/>
              </a:ext>
            </a:extLst>
          </p:cNvPr>
          <p:cNvPicPr>
            <a:picLocks noChangeAspect="1"/>
          </p:cNvPicPr>
          <p:nvPr/>
        </p:nvPicPr>
        <p:blipFill>
          <a:blip r:embed="rId3"/>
          <a:stretch>
            <a:fillRect/>
          </a:stretch>
        </p:blipFill>
        <p:spPr>
          <a:xfrm>
            <a:off x="1296737" y="1054769"/>
            <a:ext cx="6704264" cy="3052834"/>
          </a:xfrm>
          <a:prstGeom prst="rect">
            <a:avLst/>
          </a:prstGeom>
        </p:spPr>
      </p:pic>
      <p:sp>
        <p:nvSpPr>
          <p:cNvPr id="3" name="TextBox 2">
            <a:extLst>
              <a:ext uri="{FF2B5EF4-FFF2-40B4-BE49-F238E27FC236}">
                <a16:creationId xmlns:a16="http://schemas.microsoft.com/office/drawing/2014/main" id="{BA5BAF7F-327C-964D-AC57-36B3A2613B6A}"/>
              </a:ext>
            </a:extLst>
          </p:cNvPr>
          <p:cNvSpPr txBox="1"/>
          <p:nvPr/>
        </p:nvSpPr>
        <p:spPr>
          <a:xfrm>
            <a:off x="998955" y="5071311"/>
            <a:ext cx="7615990"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Helvetica" charset="0"/>
                <a:ea typeface="ＭＳ Ｐゴシック" charset="0"/>
                <a:cs typeface="+mn-cs"/>
              </a:rPr>
              <a:t>Goal: </a:t>
            </a:r>
            <a:r>
              <a:rPr kumimoji="0" lang="en-US" sz="1800" b="0" i="0" u="none" strike="noStrike" kern="1200" cap="none" spc="0" normalizeH="0" baseline="0" noProof="0" dirty="0">
                <a:ln>
                  <a:noFill/>
                </a:ln>
                <a:solidFill>
                  <a:srgbClr val="000000"/>
                </a:solidFill>
                <a:effectLst/>
                <a:uLnTx/>
                <a:uFillTx/>
                <a:latin typeface="Helvetica" charset="0"/>
                <a:ea typeface="ＭＳ Ｐゴシック" charset="0"/>
                <a:cs typeface="+mn-cs"/>
              </a:rPr>
              <a:t>Make sure all ”sites” commit or abort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elvetica"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Helvetica" charset="0"/>
                <a:ea typeface="ＭＳ Ｐゴシック" charset="0"/>
                <a:cs typeface="+mn-cs"/>
              </a:rPr>
              <a:t>Assumption: </a:t>
            </a:r>
            <a:r>
              <a:rPr kumimoji="0" lang="en-US" sz="1800" b="0" i="0" u="none" strike="noStrike" kern="1200" cap="none" spc="0" normalizeH="0" baseline="0" noProof="0" dirty="0">
                <a:ln>
                  <a:noFill/>
                </a:ln>
                <a:solidFill>
                  <a:srgbClr val="000000"/>
                </a:solidFill>
                <a:effectLst/>
                <a:uLnTx/>
                <a:uFillTx/>
                <a:latin typeface="Helvetica" charset="0"/>
                <a:ea typeface="ＭＳ Ｐゴシック" charset="0"/>
                <a:cs typeface="+mn-cs"/>
              </a:rPr>
              <a:t>Some log records can be “forced” (denote * above) </a:t>
            </a:r>
          </a:p>
        </p:txBody>
      </p:sp>
    </p:spTree>
    <p:extLst>
      <p:ext uri="{BB962C8B-B14F-4D97-AF65-F5344CB8AC3E}">
        <p14:creationId xmlns:p14="http://schemas.microsoft.com/office/powerpoint/2010/main" val="844297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atin typeface="Helvetica" charset="0"/>
              </a:rPr>
              <a:t>Phase 1: Obtaining a Decision</a:t>
            </a:r>
          </a:p>
        </p:txBody>
      </p:sp>
      <p:sp>
        <p:nvSpPr>
          <p:cNvPr id="56323" name="Rectangle 3"/>
          <p:cNvSpPr>
            <a:spLocks noGrp="1" noChangeArrowheads="1"/>
          </p:cNvSpPr>
          <p:nvPr>
            <p:ph type="body" idx="4294967295"/>
          </p:nvPr>
        </p:nvSpPr>
        <p:spPr/>
        <p:txBody>
          <a:bodyPr/>
          <a:lstStyle/>
          <a:p>
            <a:r>
              <a:rPr lang="en-US" dirty="0">
                <a:latin typeface="Helvetica" charset="0"/>
              </a:rPr>
              <a:t>Coordinator asks all participants to </a:t>
            </a:r>
            <a:r>
              <a:rPr lang="en-US" i="1" dirty="0">
                <a:solidFill>
                  <a:srgbClr val="000099"/>
                </a:solidFill>
                <a:latin typeface="Helvetica" charset="0"/>
              </a:rPr>
              <a:t>prepare</a:t>
            </a:r>
            <a:r>
              <a:rPr lang="en-US" i="1" dirty="0">
                <a:latin typeface="Helvetica" charset="0"/>
              </a:rPr>
              <a:t> </a:t>
            </a:r>
            <a:r>
              <a:rPr lang="en-US" dirty="0">
                <a:latin typeface="Helvetica" charset="0"/>
              </a:rPr>
              <a:t>to commit transaction </a:t>
            </a:r>
            <a:r>
              <a:rPr lang="en-US" i="1" dirty="0" err="1">
                <a:latin typeface="Helvetica" charset="0"/>
              </a:rPr>
              <a:t>T</a:t>
            </a:r>
            <a:r>
              <a:rPr lang="en-US" i="1" baseline="-25000" dirty="0" err="1">
                <a:latin typeface="Helvetica" charset="0"/>
              </a:rPr>
              <a:t>i</a:t>
            </a:r>
            <a:r>
              <a:rPr lang="en-US" dirty="0">
                <a:latin typeface="Helvetica" charset="0"/>
              </a:rPr>
              <a:t>.</a:t>
            </a:r>
          </a:p>
          <a:p>
            <a:pPr lvl="1"/>
            <a:r>
              <a:rPr lang="en-US" dirty="0">
                <a:latin typeface="Helvetica" charset="0"/>
                <a:ea typeface="ＭＳ Ｐゴシック" charset="0"/>
              </a:rPr>
              <a:t>C</a:t>
            </a:r>
            <a:r>
              <a:rPr lang="en-US" baseline="-25000" dirty="0">
                <a:latin typeface="Helvetica" charset="0"/>
                <a:ea typeface="ＭＳ Ｐゴシック" charset="0"/>
              </a:rPr>
              <a:t>i</a:t>
            </a:r>
            <a:r>
              <a:rPr lang="en-US" dirty="0">
                <a:latin typeface="Helvetica" charset="0"/>
                <a:ea typeface="ＭＳ Ｐゴシック" charset="0"/>
              </a:rPr>
              <a:t> adds the records &lt;</a:t>
            </a:r>
            <a:r>
              <a:rPr lang="en-US" b="1" dirty="0">
                <a:latin typeface="Helvetica" charset="0"/>
                <a:ea typeface="ＭＳ Ｐゴシック" charset="0"/>
              </a:rPr>
              <a:t>prepare </a:t>
            </a:r>
            <a:r>
              <a:rPr lang="en-US" i="1" dirty="0">
                <a:latin typeface="Helvetica" charset="0"/>
                <a:ea typeface="ＭＳ Ｐゴシック" charset="0"/>
              </a:rPr>
              <a:t>T</a:t>
            </a:r>
            <a:r>
              <a:rPr lang="en-US" dirty="0">
                <a:latin typeface="Helvetica" charset="0"/>
                <a:ea typeface="ＭＳ Ｐゴシック" charset="0"/>
              </a:rPr>
              <a:t>&gt; to the log and forces log to stable storage</a:t>
            </a:r>
          </a:p>
          <a:p>
            <a:pPr lvl="1"/>
            <a:r>
              <a:rPr lang="en-US" dirty="0">
                <a:latin typeface="Helvetica" charset="0"/>
                <a:ea typeface="ＭＳ Ｐゴシック" charset="0"/>
              </a:rPr>
              <a:t>sends </a:t>
            </a:r>
            <a:r>
              <a:rPr lang="en-US" b="1" dirty="0">
                <a:latin typeface="Helvetica" charset="0"/>
                <a:ea typeface="ＭＳ Ｐゴシック" charset="0"/>
              </a:rPr>
              <a:t>prepare </a:t>
            </a:r>
            <a:r>
              <a:rPr lang="en-US" i="1" dirty="0">
                <a:latin typeface="Helvetica" charset="0"/>
                <a:ea typeface="ＭＳ Ｐゴシック" charset="0"/>
              </a:rPr>
              <a:t>T</a:t>
            </a:r>
            <a:r>
              <a:rPr lang="en-US" dirty="0">
                <a:latin typeface="Helvetica" charset="0"/>
                <a:ea typeface="ＭＳ Ｐゴシック" charset="0"/>
              </a:rPr>
              <a:t> messages to all sites at which </a:t>
            </a:r>
            <a:r>
              <a:rPr lang="en-US" i="1" dirty="0">
                <a:latin typeface="Helvetica" charset="0"/>
                <a:ea typeface="ＭＳ Ｐゴシック" charset="0"/>
              </a:rPr>
              <a:t>T</a:t>
            </a:r>
            <a:r>
              <a:rPr lang="en-US" dirty="0">
                <a:latin typeface="Helvetica" charset="0"/>
                <a:ea typeface="ＭＳ Ｐゴシック" charset="0"/>
              </a:rPr>
              <a:t> executed</a:t>
            </a:r>
          </a:p>
          <a:p>
            <a:pPr lvl="1"/>
            <a:endParaRPr lang="en-US" dirty="0">
              <a:latin typeface="Helvetica" charset="0"/>
              <a:ea typeface="ＭＳ Ｐゴシック" charset="0"/>
            </a:endParaRPr>
          </a:p>
          <a:p>
            <a:r>
              <a:rPr lang="en-US" dirty="0">
                <a:latin typeface="Helvetica" charset="0"/>
              </a:rPr>
              <a:t>Upon receiving message, transaction manager at site determines if it can commit the transaction</a:t>
            </a:r>
          </a:p>
          <a:p>
            <a:pPr lvl="1"/>
            <a:r>
              <a:rPr lang="en-US" dirty="0">
                <a:latin typeface="Helvetica" charset="0"/>
                <a:ea typeface="ＭＳ Ｐゴシック" charset="0"/>
              </a:rPr>
              <a:t>if not, add a record &lt;</a:t>
            </a:r>
            <a:r>
              <a:rPr lang="en-US" b="1" dirty="0">
                <a:latin typeface="Helvetica" charset="0"/>
                <a:ea typeface="ＭＳ Ｐゴシック" charset="0"/>
              </a:rPr>
              <a:t>no </a:t>
            </a:r>
            <a:r>
              <a:rPr lang="en-US" i="1" dirty="0">
                <a:latin typeface="Helvetica" charset="0"/>
                <a:ea typeface="ＭＳ Ｐゴシック" charset="0"/>
              </a:rPr>
              <a:t>T</a:t>
            </a:r>
            <a:r>
              <a:rPr lang="en-US" dirty="0">
                <a:latin typeface="Helvetica" charset="0"/>
                <a:ea typeface="ＭＳ Ｐゴシック" charset="0"/>
              </a:rPr>
              <a:t>&gt; to the log and send </a:t>
            </a:r>
            <a:r>
              <a:rPr lang="en-US" b="1" dirty="0">
                <a:latin typeface="Helvetica" charset="0"/>
                <a:ea typeface="ＭＳ Ｐゴシック" charset="0"/>
              </a:rPr>
              <a:t>abort </a:t>
            </a:r>
            <a:r>
              <a:rPr lang="en-US" i="1" dirty="0">
                <a:latin typeface="Helvetica" charset="0"/>
                <a:ea typeface="ＭＳ Ｐゴシック" charset="0"/>
              </a:rPr>
              <a:t>T </a:t>
            </a:r>
            <a:r>
              <a:rPr lang="en-US" dirty="0">
                <a:latin typeface="Helvetica" charset="0"/>
                <a:ea typeface="ＭＳ Ｐゴシック" charset="0"/>
              </a:rPr>
              <a:t>message to </a:t>
            </a:r>
            <a:r>
              <a:rPr lang="en-US" i="1" dirty="0">
                <a:latin typeface="Helvetica" charset="0"/>
                <a:ea typeface="ＭＳ Ｐゴシック" charset="0"/>
              </a:rPr>
              <a:t>C</a:t>
            </a:r>
            <a:r>
              <a:rPr lang="en-US" i="1" baseline="-25000" dirty="0">
                <a:latin typeface="Helvetica" charset="0"/>
                <a:ea typeface="ＭＳ Ｐゴシック" charset="0"/>
              </a:rPr>
              <a:t>i</a:t>
            </a:r>
            <a:endParaRPr lang="en-US" i="1" dirty="0">
              <a:latin typeface="Helvetica" charset="0"/>
              <a:ea typeface="ＭＳ Ｐゴシック" charset="0"/>
            </a:endParaRPr>
          </a:p>
          <a:p>
            <a:pPr lvl="1">
              <a:buSzPct val="85000"/>
            </a:pPr>
            <a:r>
              <a:rPr lang="en-US" dirty="0">
                <a:latin typeface="Helvetica" charset="0"/>
                <a:ea typeface="ＭＳ Ｐゴシック" charset="0"/>
              </a:rPr>
              <a:t>if the transaction can be committed, then:</a:t>
            </a:r>
          </a:p>
          <a:p>
            <a:pPr lvl="1">
              <a:buSzPct val="85000"/>
            </a:pPr>
            <a:r>
              <a:rPr lang="en-US" dirty="0">
                <a:latin typeface="Helvetica" charset="0"/>
                <a:ea typeface="ＭＳ Ｐゴシック" charset="0"/>
              </a:rPr>
              <a:t>add the record &lt;</a:t>
            </a:r>
            <a:r>
              <a:rPr lang="en-US" b="1" dirty="0">
                <a:latin typeface="Helvetica" charset="0"/>
                <a:ea typeface="ＭＳ Ｐゴシック" charset="0"/>
              </a:rPr>
              <a:t>ready </a:t>
            </a:r>
            <a:r>
              <a:rPr lang="en-US" i="1" dirty="0">
                <a:latin typeface="Helvetica" charset="0"/>
                <a:ea typeface="ＭＳ Ｐゴシック" charset="0"/>
              </a:rPr>
              <a:t>T</a:t>
            </a:r>
            <a:r>
              <a:rPr lang="en-US" dirty="0">
                <a:latin typeface="Helvetica" charset="0"/>
                <a:ea typeface="ＭＳ Ｐゴシック" charset="0"/>
              </a:rPr>
              <a:t>&gt; to the log</a:t>
            </a:r>
          </a:p>
          <a:p>
            <a:pPr lvl="1">
              <a:buSzPct val="85000"/>
            </a:pPr>
            <a:r>
              <a:rPr lang="en-US" dirty="0">
                <a:latin typeface="Helvetica" charset="0"/>
                <a:ea typeface="ＭＳ Ｐゴシック" charset="0"/>
              </a:rPr>
              <a:t>force </a:t>
            </a:r>
            <a:r>
              <a:rPr lang="en-US" i="1" dirty="0">
                <a:latin typeface="Helvetica" charset="0"/>
                <a:ea typeface="ＭＳ Ｐゴシック" charset="0"/>
              </a:rPr>
              <a:t>all records </a:t>
            </a:r>
            <a:r>
              <a:rPr lang="en-US" dirty="0">
                <a:latin typeface="Helvetica" charset="0"/>
                <a:ea typeface="ＭＳ Ｐゴシック" charset="0"/>
              </a:rPr>
              <a:t>for </a:t>
            </a:r>
            <a:r>
              <a:rPr lang="en-US" i="1" dirty="0">
                <a:latin typeface="Helvetica" charset="0"/>
                <a:ea typeface="ＭＳ Ｐゴシック" charset="0"/>
              </a:rPr>
              <a:t>T</a:t>
            </a:r>
            <a:r>
              <a:rPr lang="en-US" dirty="0">
                <a:latin typeface="Helvetica" charset="0"/>
                <a:ea typeface="ＭＳ Ｐゴシック" charset="0"/>
              </a:rPr>
              <a:t> to stable storage</a:t>
            </a:r>
          </a:p>
          <a:p>
            <a:pPr lvl="1">
              <a:buSzPct val="85000"/>
            </a:pPr>
            <a:r>
              <a:rPr lang="en-US" dirty="0">
                <a:latin typeface="Helvetica" charset="0"/>
                <a:ea typeface="ＭＳ Ｐゴシック" charset="0"/>
              </a:rPr>
              <a:t>send </a:t>
            </a:r>
            <a:r>
              <a:rPr lang="en-US" b="1" dirty="0">
                <a:latin typeface="Helvetica" charset="0"/>
                <a:ea typeface="ＭＳ Ｐゴシック" charset="0"/>
              </a:rPr>
              <a:t>ready</a:t>
            </a:r>
            <a:r>
              <a:rPr lang="en-US" b="1" i="1" dirty="0">
                <a:latin typeface="Helvetica" charset="0"/>
                <a:ea typeface="ＭＳ Ｐゴシック" charset="0"/>
              </a:rPr>
              <a:t> </a:t>
            </a:r>
            <a:r>
              <a:rPr lang="en-US" i="1" dirty="0">
                <a:latin typeface="Helvetica" charset="0"/>
                <a:ea typeface="ＭＳ Ｐゴシック" charset="0"/>
              </a:rPr>
              <a:t>T</a:t>
            </a:r>
            <a:r>
              <a:rPr lang="en-US" dirty="0">
                <a:latin typeface="Helvetica" charset="0"/>
                <a:ea typeface="ＭＳ Ｐゴシック" charset="0"/>
              </a:rPr>
              <a:t> message to C</a:t>
            </a:r>
            <a:r>
              <a:rPr lang="en-US" i="1" baseline="-25000" dirty="0">
                <a:latin typeface="Helvetica" charset="0"/>
                <a:ea typeface="ＭＳ Ｐゴシック" charset="0"/>
              </a:rPr>
              <a:t>i</a:t>
            </a:r>
            <a:endParaRPr lang="en-US" dirty="0">
              <a:latin typeface="Helvetica" charset="0"/>
              <a:ea typeface="ＭＳ Ｐゴシック" charset="0"/>
            </a:endParaRPr>
          </a:p>
        </p:txBody>
      </p:sp>
    </p:spTree>
    <p:extLst>
      <p:ext uri="{BB962C8B-B14F-4D97-AF65-F5344CB8AC3E}">
        <p14:creationId xmlns:p14="http://schemas.microsoft.com/office/powerpoint/2010/main" val="15056110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atin typeface="Helvetica" charset="0"/>
              </a:rPr>
              <a:t>Phase 2: Recording the Decision</a:t>
            </a:r>
          </a:p>
        </p:txBody>
      </p:sp>
      <p:sp>
        <p:nvSpPr>
          <p:cNvPr id="58371" name="Rectangle 3"/>
          <p:cNvSpPr>
            <a:spLocks noGrp="1" noChangeArrowheads="1"/>
          </p:cNvSpPr>
          <p:nvPr>
            <p:ph type="body" idx="4294967295"/>
          </p:nvPr>
        </p:nvSpPr>
        <p:spPr/>
        <p:txBody>
          <a:bodyPr/>
          <a:lstStyle/>
          <a:p>
            <a:r>
              <a:rPr lang="en-US" i="1">
                <a:latin typeface="Helvetica" charset="0"/>
              </a:rPr>
              <a:t>T </a:t>
            </a:r>
            <a:r>
              <a:rPr lang="en-US">
                <a:latin typeface="Helvetica" charset="0"/>
              </a:rPr>
              <a:t>can be committed of </a:t>
            </a:r>
            <a:r>
              <a:rPr lang="en-US" i="1">
                <a:latin typeface="Helvetica" charset="0"/>
              </a:rPr>
              <a:t>C</a:t>
            </a:r>
            <a:r>
              <a:rPr lang="en-US" i="1" baseline="-25000">
                <a:latin typeface="Helvetica" charset="0"/>
              </a:rPr>
              <a:t>i</a:t>
            </a:r>
            <a:r>
              <a:rPr lang="en-US" i="1">
                <a:latin typeface="Helvetica" charset="0"/>
              </a:rPr>
              <a:t> </a:t>
            </a:r>
            <a:r>
              <a:rPr lang="en-US">
                <a:latin typeface="Helvetica" charset="0"/>
              </a:rPr>
              <a:t>received a </a:t>
            </a:r>
            <a:r>
              <a:rPr lang="en-US" b="1">
                <a:latin typeface="Helvetica" charset="0"/>
              </a:rPr>
              <a:t>ready </a:t>
            </a:r>
            <a:r>
              <a:rPr lang="en-US" i="1">
                <a:latin typeface="Helvetica" charset="0"/>
              </a:rPr>
              <a:t>T</a:t>
            </a:r>
            <a:r>
              <a:rPr lang="en-US">
                <a:latin typeface="Helvetica" charset="0"/>
              </a:rPr>
              <a:t> message from all the participating sites: otherwise </a:t>
            </a:r>
            <a:r>
              <a:rPr lang="en-US" i="1">
                <a:latin typeface="Helvetica" charset="0"/>
              </a:rPr>
              <a:t>T </a:t>
            </a:r>
            <a:r>
              <a:rPr lang="en-US">
                <a:latin typeface="Helvetica" charset="0"/>
              </a:rPr>
              <a:t>must be aborted.</a:t>
            </a:r>
          </a:p>
          <a:p>
            <a:r>
              <a:rPr lang="en-US">
                <a:latin typeface="Helvetica" charset="0"/>
              </a:rPr>
              <a:t>Coordinator adds a decision record, &lt;</a:t>
            </a:r>
            <a:r>
              <a:rPr lang="en-US" b="1">
                <a:latin typeface="Helvetica" charset="0"/>
              </a:rPr>
              <a:t>commit </a:t>
            </a:r>
            <a:r>
              <a:rPr lang="en-US" i="1">
                <a:latin typeface="Helvetica" charset="0"/>
              </a:rPr>
              <a:t>T</a:t>
            </a:r>
            <a:r>
              <a:rPr lang="en-US">
                <a:latin typeface="Helvetica" charset="0"/>
              </a:rPr>
              <a:t>&gt; or &lt;a</a:t>
            </a:r>
            <a:r>
              <a:rPr lang="en-US" b="1">
                <a:latin typeface="Helvetica" charset="0"/>
              </a:rPr>
              <a:t>bort </a:t>
            </a:r>
            <a:r>
              <a:rPr lang="en-US" i="1">
                <a:latin typeface="Helvetica" charset="0"/>
              </a:rPr>
              <a:t>T</a:t>
            </a:r>
            <a:r>
              <a:rPr lang="en-US">
                <a:latin typeface="Helvetica" charset="0"/>
              </a:rPr>
              <a:t>&gt;, to the log and forces record onto stable storage. Once the record stable storage it is irrevocable (even if failures occur)</a:t>
            </a:r>
          </a:p>
          <a:p>
            <a:r>
              <a:rPr lang="en-US">
                <a:latin typeface="Helvetica" charset="0"/>
              </a:rPr>
              <a:t>Coordinator sends a message to each participant informing it of the decision (commit or abort)</a:t>
            </a:r>
          </a:p>
          <a:p>
            <a:r>
              <a:rPr lang="en-US">
                <a:latin typeface="Helvetica" charset="0"/>
              </a:rPr>
              <a:t>Participants take appropriate action locally.</a:t>
            </a:r>
          </a:p>
        </p:txBody>
      </p:sp>
    </p:spTree>
    <p:extLst>
      <p:ext uri="{BB962C8B-B14F-4D97-AF65-F5344CB8AC3E}">
        <p14:creationId xmlns:p14="http://schemas.microsoft.com/office/powerpoint/2010/main" val="22861099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26"/>
          <p:cNvSpPr>
            <a:spLocks noGrp="1" noChangeArrowheads="1"/>
          </p:cNvSpPr>
          <p:nvPr>
            <p:ph type="title"/>
          </p:nvPr>
        </p:nvSpPr>
        <p:spPr/>
        <p:txBody>
          <a:bodyPr/>
          <a:lstStyle/>
          <a:p>
            <a:r>
              <a:rPr lang="en-US">
                <a:latin typeface="Helvetica" charset="0"/>
              </a:rPr>
              <a:t>Handling of Failures - Site Failure</a:t>
            </a:r>
          </a:p>
        </p:txBody>
      </p:sp>
      <p:sp>
        <p:nvSpPr>
          <p:cNvPr id="60419" name="Rectangle 1027"/>
          <p:cNvSpPr>
            <a:spLocks noGrp="1" noChangeArrowheads="1"/>
          </p:cNvSpPr>
          <p:nvPr>
            <p:ph type="body" idx="4294967295"/>
          </p:nvPr>
        </p:nvSpPr>
        <p:spPr>
          <a:xfrm>
            <a:off x="827088" y="1092200"/>
            <a:ext cx="7848600" cy="4876800"/>
          </a:xfrm>
        </p:spPr>
        <p:txBody>
          <a:bodyPr/>
          <a:lstStyle/>
          <a:p>
            <a:pPr>
              <a:lnSpc>
                <a:spcPct val="90000"/>
              </a:lnSpc>
              <a:buFont typeface="Monotype Sorts" charset="0"/>
              <a:buNone/>
            </a:pPr>
            <a:r>
              <a:rPr lang="en-US">
                <a:latin typeface="Helvetica" charset="0"/>
              </a:rPr>
              <a:t>When site </a:t>
            </a:r>
            <a:r>
              <a:rPr lang="en-US" i="1">
                <a:latin typeface="Helvetica" charset="0"/>
              </a:rPr>
              <a:t>S</a:t>
            </a:r>
            <a:r>
              <a:rPr lang="en-US" i="1" baseline="-25000">
                <a:latin typeface="Helvetica" charset="0"/>
              </a:rPr>
              <a:t>i</a:t>
            </a:r>
            <a:r>
              <a:rPr lang="en-US" i="1">
                <a:latin typeface="Helvetica" charset="0"/>
              </a:rPr>
              <a:t> </a:t>
            </a:r>
            <a:r>
              <a:rPr lang="en-US">
                <a:latin typeface="Helvetica" charset="0"/>
              </a:rPr>
              <a:t>recovers, it examines its log to determine the fate of</a:t>
            </a:r>
          </a:p>
          <a:p>
            <a:pPr>
              <a:lnSpc>
                <a:spcPct val="90000"/>
              </a:lnSpc>
              <a:buFont typeface="Monotype Sorts" charset="0"/>
              <a:buNone/>
            </a:pPr>
            <a:r>
              <a:rPr lang="en-US">
                <a:latin typeface="Helvetica" charset="0"/>
              </a:rPr>
              <a:t>transactions active at the time of the failure.</a:t>
            </a:r>
          </a:p>
          <a:p>
            <a:pPr>
              <a:lnSpc>
                <a:spcPct val="90000"/>
              </a:lnSpc>
            </a:pPr>
            <a:r>
              <a:rPr lang="en-US">
                <a:latin typeface="Helvetica" charset="0"/>
              </a:rPr>
              <a:t>Log contain &lt;</a:t>
            </a:r>
            <a:r>
              <a:rPr lang="en-US" b="1">
                <a:latin typeface="Helvetica" charset="0"/>
              </a:rPr>
              <a:t>commit </a:t>
            </a:r>
            <a:r>
              <a:rPr lang="en-US" i="1">
                <a:latin typeface="Helvetica" charset="0"/>
              </a:rPr>
              <a:t>T</a:t>
            </a:r>
            <a:r>
              <a:rPr lang="en-US">
                <a:latin typeface="Helvetica" charset="0"/>
              </a:rPr>
              <a:t>&gt; record: txn had completed, nothing to be done</a:t>
            </a:r>
          </a:p>
          <a:p>
            <a:pPr>
              <a:lnSpc>
                <a:spcPct val="90000"/>
              </a:lnSpc>
            </a:pPr>
            <a:r>
              <a:rPr lang="en-US">
                <a:latin typeface="Helvetica" charset="0"/>
              </a:rPr>
              <a:t>Log contains &lt;</a:t>
            </a:r>
            <a:r>
              <a:rPr lang="en-US" b="1">
                <a:latin typeface="Helvetica" charset="0"/>
              </a:rPr>
              <a:t>abort </a:t>
            </a:r>
            <a:r>
              <a:rPr lang="en-US" i="1">
                <a:latin typeface="Helvetica" charset="0"/>
              </a:rPr>
              <a:t>T</a:t>
            </a:r>
            <a:r>
              <a:rPr lang="en-US">
                <a:latin typeface="Helvetica" charset="0"/>
              </a:rPr>
              <a:t>&gt; record: txn had completed, nothing to be done</a:t>
            </a:r>
          </a:p>
          <a:p>
            <a:pPr>
              <a:lnSpc>
                <a:spcPct val="90000"/>
              </a:lnSpc>
            </a:pPr>
            <a:r>
              <a:rPr lang="en-US">
                <a:latin typeface="Helvetica" charset="0"/>
              </a:rPr>
              <a:t>Log contains &lt;</a:t>
            </a:r>
            <a:r>
              <a:rPr lang="en-US" b="1">
                <a:latin typeface="Helvetica" charset="0"/>
              </a:rPr>
              <a:t>ready </a:t>
            </a:r>
            <a:r>
              <a:rPr lang="en-US" i="1">
                <a:latin typeface="Helvetica" charset="0"/>
              </a:rPr>
              <a:t>T</a:t>
            </a:r>
            <a:r>
              <a:rPr lang="en-US">
                <a:latin typeface="Helvetica" charset="0"/>
              </a:rPr>
              <a:t>&gt; record: site must consult C</a:t>
            </a:r>
            <a:r>
              <a:rPr lang="en-US" i="1" baseline="-25000">
                <a:latin typeface="Helvetica" charset="0"/>
              </a:rPr>
              <a:t>i</a:t>
            </a:r>
            <a:r>
              <a:rPr lang="en-US">
                <a:latin typeface="Helvetica" charset="0"/>
              </a:rPr>
              <a:t> to determine the fate of </a:t>
            </a:r>
            <a:r>
              <a:rPr lang="en-US" i="1">
                <a:latin typeface="Helvetica" charset="0"/>
              </a:rPr>
              <a:t>T</a:t>
            </a:r>
            <a:r>
              <a:rPr lang="en-US">
                <a:latin typeface="Helvetica" charset="0"/>
              </a:rPr>
              <a:t>.</a:t>
            </a:r>
          </a:p>
          <a:p>
            <a:pPr lvl="1">
              <a:lnSpc>
                <a:spcPct val="90000"/>
              </a:lnSpc>
            </a:pPr>
            <a:r>
              <a:rPr lang="en-US">
                <a:latin typeface="Helvetica" charset="0"/>
                <a:ea typeface="ＭＳ Ｐゴシック" charset="0"/>
              </a:rPr>
              <a:t>If </a:t>
            </a:r>
            <a:r>
              <a:rPr lang="en-US" i="1">
                <a:latin typeface="Helvetica" charset="0"/>
                <a:ea typeface="ＭＳ Ｐゴシック" charset="0"/>
              </a:rPr>
              <a:t>T</a:t>
            </a:r>
            <a:r>
              <a:rPr lang="en-US">
                <a:latin typeface="Helvetica" charset="0"/>
                <a:ea typeface="ＭＳ Ｐゴシック" charset="0"/>
              </a:rPr>
              <a:t> committed, </a:t>
            </a:r>
            <a:r>
              <a:rPr lang="en-US" b="1">
                <a:latin typeface="Helvetica" charset="0"/>
                <a:ea typeface="ＭＳ Ｐゴシック" charset="0"/>
              </a:rPr>
              <a:t>redo </a:t>
            </a:r>
            <a:r>
              <a:rPr lang="en-US">
                <a:latin typeface="Helvetica" charset="0"/>
                <a:ea typeface="ＭＳ Ｐゴシック" charset="0"/>
              </a:rPr>
              <a:t>(</a:t>
            </a:r>
            <a:r>
              <a:rPr lang="en-US" i="1">
                <a:latin typeface="Helvetica" charset="0"/>
                <a:ea typeface="ＭＳ Ｐゴシック" charset="0"/>
              </a:rPr>
              <a:t>T</a:t>
            </a:r>
            <a:r>
              <a:rPr lang="en-US">
                <a:latin typeface="Helvetica" charset="0"/>
                <a:ea typeface="ＭＳ Ｐゴシック" charset="0"/>
              </a:rPr>
              <a:t>); write &lt;</a:t>
            </a:r>
            <a:r>
              <a:rPr lang="en-US" b="1">
                <a:latin typeface="Helvetica" charset="0"/>
                <a:ea typeface="ＭＳ Ｐゴシック" charset="0"/>
              </a:rPr>
              <a:t>commit </a:t>
            </a:r>
            <a:r>
              <a:rPr lang="en-US" i="1">
                <a:latin typeface="Helvetica" charset="0"/>
                <a:ea typeface="ＭＳ Ｐゴシック" charset="0"/>
              </a:rPr>
              <a:t>T</a:t>
            </a:r>
            <a:r>
              <a:rPr lang="en-US">
                <a:latin typeface="Helvetica" charset="0"/>
                <a:ea typeface="ＭＳ Ｐゴシック" charset="0"/>
              </a:rPr>
              <a:t>&gt; record</a:t>
            </a:r>
          </a:p>
          <a:p>
            <a:pPr lvl="1">
              <a:lnSpc>
                <a:spcPct val="90000"/>
              </a:lnSpc>
            </a:pPr>
            <a:r>
              <a:rPr lang="en-US">
                <a:latin typeface="Helvetica" charset="0"/>
                <a:ea typeface="ＭＳ Ｐゴシック" charset="0"/>
              </a:rPr>
              <a:t>If </a:t>
            </a:r>
            <a:r>
              <a:rPr lang="en-US" i="1">
                <a:latin typeface="Helvetica" charset="0"/>
                <a:ea typeface="ＭＳ Ｐゴシック" charset="0"/>
              </a:rPr>
              <a:t>T </a:t>
            </a:r>
            <a:r>
              <a:rPr lang="en-US">
                <a:latin typeface="Helvetica" charset="0"/>
                <a:ea typeface="ＭＳ Ｐゴシック" charset="0"/>
              </a:rPr>
              <a:t>aborted, </a:t>
            </a:r>
            <a:r>
              <a:rPr lang="en-US" b="1">
                <a:latin typeface="Helvetica" charset="0"/>
                <a:ea typeface="ＭＳ Ｐゴシック" charset="0"/>
              </a:rPr>
              <a:t>undo </a:t>
            </a:r>
            <a:r>
              <a:rPr lang="en-US">
                <a:latin typeface="Helvetica" charset="0"/>
                <a:ea typeface="ＭＳ Ｐゴシック" charset="0"/>
              </a:rPr>
              <a:t>(</a:t>
            </a:r>
            <a:r>
              <a:rPr lang="en-US" i="1">
                <a:latin typeface="Helvetica" charset="0"/>
                <a:ea typeface="ＭＳ Ｐゴシック" charset="0"/>
              </a:rPr>
              <a:t>T</a:t>
            </a:r>
            <a:r>
              <a:rPr lang="en-US">
                <a:latin typeface="Helvetica" charset="0"/>
                <a:ea typeface="ＭＳ Ｐゴシック" charset="0"/>
              </a:rPr>
              <a:t>)</a:t>
            </a:r>
          </a:p>
          <a:p>
            <a:pPr>
              <a:lnSpc>
                <a:spcPct val="90000"/>
              </a:lnSpc>
            </a:pPr>
            <a:r>
              <a:rPr lang="en-US">
                <a:latin typeface="Helvetica" charset="0"/>
              </a:rPr>
              <a:t>The log contains no log records concerning </a:t>
            </a:r>
            <a:r>
              <a:rPr lang="en-US" i="1">
                <a:latin typeface="Helvetica" charset="0"/>
              </a:rPr>
              <a:t>T</a:t>
            </a:r>
            <a:r>
              <a:rPr lang="en-US">
                <a:latin typeface="Helvetica" charset="0"/>
              </a:rPr>
              <a:t>:</a:t>
            </a:r>
          </a:p>
          <a:p>
            <a:pPr lvl="1">
              <a:lnSpc>
                <a:spcPct val="90000"/>
              </a:lnSpc>
            </a:pPr>
            <a:r>
              <a:rPr lang="en-US">
                <a:latin typeface="Helvetica" charset="0"/>
                <a:ea typeface="ＭＳ Ｐゴシック" charset="0"/>
              </a:rPr>
              <a:t>Implies that S</a:t>
            </a:r>
            <a:r>
              <a:rPr lang="en-US" baseline="-25000">
                <a:latin typeface="Helvetica" charset="0"/>
                <a:ea typeface="ＭＳ Ｐゴシック" charset="0"/>
              </a:rPr>
              <a:t>k</a:t>
            </a:r>
            <a:r>
              <a:rPr lang="en-US">
                <a:latin typeface="Helvetica" charset="0"/>
                <a:ea typeface="ＭＳ Ｐゴシック" charset="0"/>
              </a:rPr>
              <a:t> failed before responding to the  </a:t>
            </a:r>
            <a:r>
              <a:rPr lang="en-US" b="1">
                <a:latin typeface="Helvetica" charset="0"/>
                <a:ea typeface="ＭＳ Ｐゴシック" charset="0"/>
              </a:rPr>
              <a:t>prepare </a:t>
            </a:r>
            <a:r>
              <a:rPr lang="en-US" i="1">
                <a:latin typeface="Helvetica" charset="0"/>
                <a:ea typeface="ＭＳ Ｐゴシック" charset="0"/>
              </a:rPr>
              <a:t>T </a:t>
            </a:r>
            <a:r>
              <a:rPr lang="en-US">
                <a:latin typeface="Helvetica" charset="0"/>
                <a:ea typeface="ＭＳ Ｐゴシック" charset="0"/>
              </a:rPr>
              <a:t>message from C</a:t>
            </a:r>
            <a:r>
              <a:rPr lang="en-US" baseline="-25000">
                <a:latin typeface="Helvetica" charset="0"/>
                <a:ea typeface="ＭＳ Ｐゴシック" charset="0"/>
              </a:rPr>
              <a:t>i </a:t>
            </a:r>
            <a:endParaRPr lang="en-US">
              <a:latin typeface="Helvetica" charset="0"/>
              <a:ea typeface="ＭＳ Ｐゴシック" charset="0"/>
            </a:endParaRPr>
          </a:p>
          <a:p>
            <a:pPr lvl="1">
              <a:lnSpc>
                <a:spcPct val="90000"/>
              </a:lnSpc>
            </a:pPr>
            <a:r>
              <a:rPr lang="en-US">
                <a:latin typeface="Helvetica" charset="0"/>
                <a:ea typeface="ＭＳ Ｐゴシック" charset="0"/>
              </a:rPr>
              <a:t>since the failure of </a:t>
            </a:r>
            <a:r>
              <a:rPr lang="en-US" i="1">
                <a:latin typeface="Helvetica" charset="0"/>
                <a:ea typeface="ＭＳ Ｐゴシック" charset="0"/>
              </a:rPr>
              <a:t>S</a:t>
            </a:r>
            <a:r>
              <a:rPr lang="en-US" i="1" baseline="-25000">
                <a:latin typeface="Helvetica" charset="0"/>
                <a:ea typeface="ＭＳ Ｐゴシック" charset="0"/>
              </a:rPr>
              <a:t>k </a:t>
            </a:r>
            <a:r>
              <a:rPr lang="en-US">
                <a:latin typeface="Helvetica" charset="0"/>
                <a:ea typeface="ＭＳ Ｐゴシック" charset="0"/>
              </a:rPr>
              <a:t>precludes the sending of such a response, coordinator </a:t>
            </a:r>
            <a:r>
              <a:rPr lang="en-US" i="1">
                <a:latin typeface="Helvetica" charset="0"/>
                <a:ea typeface="ＭＳ Ｐゴシック" charset="0"/>
              </a:rPr>
              <a:t>C</a:t>
            </a:r>
            <a:r>
              <a:rPr lang="en-US" i="1" baseline="-25000">
                <a:latin typeface="Helvetica" charset="0"/>
                <a:ea typeface="ＭＳ Ｐゴシック" charset="0"/>
              </a:rPr>
              <a:t>1 </a:t>
            </a:r>
            <a:r>
              <a:rPr lang="en-US">
                <a:latin typeface="Helvetica" charset="0"/>
                <a:ea typeface="ＭＳ Ｐゴシック" charset="0"/>
              </a:rPr>
              <a:t>must abort </a:t>
            </a:r>
            <a:r>
              <a:rPr lang="en-US" i="1">
                <a:latin typeface="Helvetica" charset="0"/>
                <a:ea typeface="ＭＳ Ｐゴシック" charset="0"/>
              </a:rPr>
              <a:t>T</a:t>
            </a:r>
            <a:endParaRPr lang="en-US">
              <a:latin typeface="Helvetica" charset="0"/>
              <a:ea typeface="ＭＳ Ｐゴシック" charset="0"/>
            </a:endParaRPr>
          </a:p>
          <a:p>
            <a:pPr lvl="1">
              <a:lnSpc>
                <a:spcPct val="90000"/>
              </a:lnSpc>
            </a:pPr>
            <a:r>
              <a:rPr lang="en-US" i="1">
                <a:latin typeface="Helvetica" charset="0"/>
                <a:ea typeface="ＭＳ Ｐゴシック" charset="0"/>
              </a:rPr>
              <a:t>S</a:t>
            </a:r>
            <a:r>
              <a:rPr lang="en-US" i="1" baseline="-25000">
                <a:latin typeface="Helvetica" charset="0"/>
                <a:ea typeface="ＭＳ Ｐゴシック" charset="0"/>
              </a:rPr>
              <a:t>k </a:t>
            </a:r>
            <a:r>
              <a:rPr lang="en-US">
                <a:latin typeface="Helvetica" charset="0"/>
                <a:ea typeface="ＭＳ Ｐゴシック" charset="0"/>
              </a:rPr>
              <a:t>must execute </a:t>
            </a:r>
            <a:r>
              <a:rPr lang="en-US" b="1">
                <a:latin typeface="Helvetica" charset="0"/>
                <a:ea typeface="ＭＳ Ｐゴシック" charset="0"/>
              </a:rPr>
              <a:t>undo </a:t>
            </a:r>
            <a:r>
              <a:rPr lang="en-US">
                <a:latin typeface="Helvetica" charset="0"/>
                <a:ea typeface="ＭＳ Ｐゴシック" charset="0"/>
              </a:rPr>
              <a:t>(</a:t>
            </a:r>
            <a:r>
              <a:rPr lang="en-US" i="1">
                <a:latin typeface="Helvetica" charset="0"/>
                <a:ea typeface="ＭＳ Ｐゴシック" charset="0"/>
              </a:rPr>
              <a:t>T</a:t>
            </a:r>
            <a:r>
              <a:rPr lang="en-US">
                <a:latin typeface="Helvetica" charset="0"/>
                <a:ea typeface="ＭＳ Ｐゴシック" charset="0"/>
              </a:rPr>
              <a:t>)</a:t>
            </a:r>
          </a:p>
        </p:txBody>
      </p:sp>
    </p:spTree>
    <p:extLst>
      <p:ext uri="{BB962C8B-B14F-4D97-AF65-F5344CB8AC3E}">
        <p14:creationId xmlns:p14="http://schemas.microsoft.com/office/powerpoint/2010/main" val="6028405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2800">
                <a:latin typeface="Helvetica" charset="0"/>
              </a:rPr>
              <a:t>Handling of Failures- Coordinator Failure</a:t>
            </a:r>
          </a:p>
        </p:txBody>
      </p:sp>
      <p:sp>
        <p:nvSpPr>
          <p:cNvPr id="223235" name="Rectangle 3"/>
          <p:cNvSpPr>
            <a:spLocks noGrp="1" noChangeArrowheads="1"/>
          </p:cNvSpPr>
          <p:nvPr>
            <p:ph type="body" idx="1"/>
          </p:nvPr>
        </p:nvSpPr>
        <p:spPr>
          <a:xfrm>
            <a:off x="814388" y="1093788"/>
            <a:ext cx="7661275" cy="5129212"/>
          </a:xfrm>
        </p:spPr>
        <p:txBody>
          <a:bodyPr/>
          <a:lstStyle/>
          <a:p>
            <a:r>
              <a:rPr lang="en-US" sz="1600">
                <a:latin typeface="Helvetica" charset="0"/>
              </a:rPr>
              <a:t>If coordinator fails while the commit protocol for </a:t>
            </a:r>
            <a:r>
              <a:rPr lang="en-US" sz="1600" i="1">
                <a:latin typeface="Helvetica" charset="0"/>
              </a:rPr>
              <a:t>T</a:t>
            </a:r>
            <a:r>
              <a:rPr lang="en-US" sz="1600">
                <a:latin typeface="Helvetica" charset="0"/>
              </a:rPr>
              <a:t> is executing then participating sites must decide on </a:t>
            </a:r>
            <a:r>
              <a:rPr lang="en-US" sz="1600" i="1">
                <a:latin typeface="Helvetica" charset="0"/>
              </a:rPr>
              <a:t>T</a:t>
            </a:r>
            <a:r>
              <a:rPr lang="ja-JP" altLang="en-US" sz="1600">
                <a:latin typeface="Helvetica" charset="0"/>
              </a:rPr>
              <a:t>’</a:t>
            </a:r>
            <a:r>
              <a:rPr lang="en-US" sz="1600">
                <a:latin typeface="Helvetica" charset="0"/>
              </a:rPr>
              <a:t>s fate:</a:t>
            </a:r>
          </a:p>
          <a:p>
            <a:pPr lvl="1">
              <a:buFont typeface="Monotype Sorts" charset="0"/>
              <a:buAutoNum type="arabicPeriod"/>
            </a:pPr>
            <a:r>
              <a:rPr lang="en-US" sz="1600">
                <a:latin typeface="Helvetica" charset="0"/>
                <a:ea typeface="ＭＳ Ｐゴシック" charset="0"/>
              </a:rPr>
              <a:t>If an active site contains a &lt;</a:t>
            </a:r>
            <a:r>
              <a:rPr lang="en-US" sz="1600" b="1">
                <a:latin typeface="Helvetica" charset="0"/>
                <a:ea typeface="ＭＳ Ｐゴシック" charset="0"/>
              </a:rPr>
              <a:t>commit </a:t>
            </a:r>
            <a:r>
              <a:rPr lang="en-US" sz="1600" i="1">
                <a:latin typeface="Helvetica" charset="0"/>
                <a:ea typeface="ＭＳ Ｐゴシック" charset="0"/>
              </a:rPr>
              <a:t>T</a:t>
            </a:r>
            <a:r>
              <a:rPr lang="en-US" sz="1600">
                <a:latin typeface="Helvetica" charset="0"/>
                <a:ea typeface="ＭＳ Ｐゴシック" charset="0"/>
              </a:rPr>
              <a:t>&gt; record in its log, then </a:t>
            </a:r>
            <a:r>
              <a:rPr lang="en-US" sz="1600" i="1">
                <a:latin typeface="Helvetica" charset="0"/>
                <a:ea typeface="ＭＳ Ｐゴシック" charset="0"/>
              </a:rPr>
              <a:t>T</a:t>
            </a:r>
            <a:r>
              <a:rPr lang="en-US" sz="1600">
                <a:latin typeface="Helvetica" charset="0"/>
                <a:ea typeface="ＭＳ Ｐゴシック" charset="0"/>
              </a:rPr>
              <a:t> must be committed.</a:t>
            </a:r>
          </a:p>
          <a:p>
            <a:pPr lvl="1">
              <a:buFont typeface="Monotype Sorts" charset="0"/>
              <a:buAutoNum type="arabicPeriod"/>
            </a:pPr>
            <a:r>
              <a:rPr lang="en-US" sz="1600">
                <a:latin typeface="Helvetica" charset="0"/>
                <a:ea typeface="ＭＳ Ｐゴシック" charset="0"/>
              </a:rPr>
              <a:t>If an active site contains an &lt;</a:t>
            </a:r>
            <a:r>
              <a:rPr lang="en-US" sz="1600" b="1">
                <a:latin typeface="Helvetica" charset="0"/>
                <a:ea typeface="ＭＳ Ｐゴシック" charset="0"/>
              </a:rPr>
              <a:t>abort </a:t>
            </a:r>
            <a:r>
              <a:rPr lang="en-US" sz="1600" i="1">
                <a:latin typeface="Helvetica" charset="0"/>
                <a:ea typeface="ＭＳ Ｐゴシック" charset="0"/>
              </a:rPr>
              <a:t>T</a:t>
            </a:r>
            <a:r>
              <a:rPr lang="en-US" sz="1600">
                <a:latin typeface="Helvetica" charset="0"/>
                <a:ea typeface="ＭＳ Ｐゴシック" charset="0"/>
              </a:rPr>
              <a:t>&gt; record in its log, then </a:t>
            </a:r>
            <a:r>
              <a:rPr lang="en-US" sz="1600" i="1">
                <a:latin typeface="Helvetica" charset="0"/>
                <a:ea typeface="ＭＳ Ｐゴシック" charset="0"/>
              </a:rPr>
              <a:t>T</a:t>
            </a:r>
            <a:r>
              <a:rPr lang="en-US" sz="1600">
                <a:latin typeface="Helvetica" charset="0"/>
                <a:ea typeface="ＭＳ Ｐゴシック" charset="0"/>
              </a:rPr>
              <a:t> must be aborted.</a:t>
            </a:r>
          </a:p>
          <a:p>
            <a:pPr lvl="1">
              <a:buFont typeface="Monotype Sorts" charset="0"/>
              <a:buAutoNum type="arabicPeriod"/>
            </a:pPr>
            <a:r>
              <a:rPr lang="en-US" sz="1600">
                <a:latin typeface="Helvetica" charset="0"/>
                <a:ea typeface="ＭＳ Ｐゴシック" charset="0"/>
              </a:rPr>
              <a:t>If some active participating site does not contain a &lt;</a:t>
            </a:r>
            <a:r>
              <a:rPr lang="en-US" sz="1600" b="1">
                <a:latin typeface="Helvetica" charset="0"/>
                <a:ea typeface="ＭＳ Ｐゴシック" charset="0"/>
              </a:rPr>
              <a:t>ready </a:t>
            </a:r>
            <a:r>
              <a:rPr lang="en-US" sz="1600" i="1">
                <a:latin typeface="Helvetica" charset="0"/>
                <a:ea typeface="ＭＳ Ｐゴシック" charset="0"/>
              </a:rPr>
              <a:t>T</a:t>
            </a:r>
            <a:r>
              <a:rPr lang="en-US" sz="1600">
                <a:latin typeface="Helvetica" charset="0"/>
                <a:ea typeface="ＭＳ Ｐゴシック" charset="0"/>
              </a:rPr>
              <a:t>&gt; record in its log, then the failed coordinator </a:t>
            </a:r>
            <a:r>
              <a:rPr lang="en-US" sz="1600" i="1">
                <a:latin typeface="Helvetica" charset="0"/>
                <a:ea typeface="ＭＳ Ｐゴシック" charset="0"/>
              </a:rPr>
              <a:t>C</a:t>
            </a:r>
            <a:r>
              <a:rPr lang="en-US" sz="1600" i="1" baseline="-25000">
                <a:latin typeface="Helvetica" charset="0"/>
                <a:ea typeface="ＭＳ Ｐゴシック" charset="0"/>
              </a:rPr>
              <a:t>i</a:t>
            </a:r>
            <a:r>
              <a:rPr lang="en-US" sz="1600">
                <a:latin typeface="Helvetica" charset="0"/>
                <a:ea typeface="ＭＳ Ｐゴシック" charset="0"/>
              </a:rPr>
              <a:t> cannot have decided to commit </a:t>
            </a:r>
            <a:r>
              <a:rPr lang="en-US" sz="1600" i="1">
                <a:latin typeface="Helvetica" charset="0"/>
                <a:ea typeface="ＭＳ Ｐゴシック" charset="0"/>
              </a:rPr>
              <a:t>T</a:t>
            </a:r>
            <a:r>
              <a:rPr lang="en-US" sz="1600">
                <a:latin typeface="Helvetica" charset="0"/>
                <a:ea typeface="ＭＳ Ｐゴシック" charset="0"/>
              </a:rPr>
              <a:t>.  </a:t>
            </a:r>
          </a:p>
          <a:p>
            <a:pPr lvl="2">
              <a:buFont typeface="Monotype Sorts" charset="0"/>
              <a:buChar char="l"/>
            </a:pPr>
            <a:r>
              <a:rPr lang="en-US" sz="1600">
                <a:latin typeface="Helvetica" charset="0"/>
                <a:ea typeface="ＭＳ Ｐゴシック" charset="0"/>
              </a:rPr>
              <a:t>Can therefore abort </a:t>
            </a:r>
            <a:r>
              <a:rPr lang="en-US" sz="1600" i="1">
                <a:latin typeface="Helvetica" charset="0"/>
                <a:ea typeface="ＭＳ Ｐゴシック" charset="0"/>
              </a:rPr>
              <a:t>T;</a:t>
            </a:r>
            <a:r>
              <a:rPr lang="en-US" sz="1600">
                <a:latin typeface="Helvetica" charset="0"/>
                <a:ea typeface="ＭＳ Ｐゴシック" charset="0"/>
              </a:rPr>
              <a:t> however, such a site must reject any subsequent &lt;</a:t>
            </a:r>
            <a:r>
              <a:rPr lang="en-US" sz="1600" b="1">
                <a:latin typeface="Helvetica" charset="0"/>
                <a:ea typeface="ＭＳ Ｐゴシック" charset="0"/>
              </a:rPr>
              <a:t>prepare </a:t>
            </a:r>
            <a:r>
              <a:rPr lang="en-US" sz="1600" i="1">
                <a:latin typeface="Helvetica" charset="0"/>
                <a:ea typeface="ＭＳ Ｐゴシック" charset="0"/>
              </a:rPr>
              <a:t>T</a:t>
            </a:r>
            <a:r>
              <a:rPr lang="en-US" sz="1600">
                <a:latin typeface="Helvetica" charset="0"/>
                <a:ea typeface="ＭＳ Ｐゴシック" charset="0"/>
              </a:rPr>
              <a:t>&gt; message from </a:t>
            </a:r>
            <a:r>
              <a:rPr lang="en-US" sz="1600" i="1">
                <a:latin typeface="Helvetica" charset="0"/>
                <a:ea typeface="ＭＳ Ｐゴシック" charset="0"/>
              </a:rPr>
              <a:t>C</a:t>
            </a:r>
            <a:r>
              <a:rPr lang="en-US" sz="1600" i="1" baseline="-25000">
                <a:latin typeface="Helvetica" charset="0"/>
                <a:ea typeface="ＭＳ Ｐゴシック" charset="0"/>
              </a:rPr>
              <a:t>i</a:t>
            </a:r>
            <a:r>
              <a:rPr lang="en-US" sz="1600">
                <a:latin typeface="Helvetica" charset="0"/>
                <a:ea typeface="ＭＳ Ｐゴシック" charset="0"/>
              </a:rPr>
              <a:t> </a:t>
            </a:r>
          </a:p>
          <a:p>
            <a:pPr lvl="1">
              <a:buFont typeface="Monotype Sorts" charset="0"/>
              <a:buAutoNum type="arabicPeriod"/>
            </a:pPr>
            <a:r>
              <a:rPr lang="en-US" sz="1600">
                <a:latin typeface="Helvetica" charset="0"/>
                <a:ea typeface="ＭＳ Ｐゴシック" charset="0"/>
              </a:rPr>
              <a:t>If none of the above cases holds, then all active sites must have a &lt;</a:t>
            </a:r>
            <a:r>
              <a:rPr lang="en-US" sz="1600" b="1">
                <a:latin typeface="Helvetica" charset="0"/>
                <a:ea typeface="ＭＳ Ｐゴシック" charset="0"/>
              </a:rPr>
              <a:t>ready </a:t>
            </a:r>
            <a:r>
              <a:rPr lang="en-US" sz="1600" i="1">
                <a:latin typeface="Helvetica" charset="0"/>
                <a:ea typeface="ＭＳ Ｐゴシック" charset="0"/>
              </a:rPr>
              <a:t>T</a:t>
            </a:r>
            <a:r>
              <a:rPr lang="en-US" sz="1600">
                <a:latin typeface="Helvetica" charset="0"/>
                <a:ea typeface="ＭＳ Ｐゴシック" charset="0"/>
              </a:rPr>
              <a:t>&gt; record in their logs, but no additional control records (such as &lt;</a:t>
            </a:r>
            <a:r>
              <a:rPr lang="en-US" sz="1600" b="1">
                <a:latin typeface="Helvetica" charset="0"/>
                <a:ea typeface="ＭＳ Ｐゴシック" charset="0"/>
              </a:rPr>
              <a:t>abort </a:t>
            </a:r>
            <a:r>
              <a:rPr lang="en-US" sz="1600" i="1">
                <a:latin typeface="Helvetica" charset="0"/>
                <a:ea typeface="ＭＳ Ｐゴシック" charset="0"/>
              </a:rPr>
              <a:t>T</a:t>
            </a:r>
            <a:r>
              <a:rPr lang="en-US" sz="1600">
                <a:latin typeface="Helvetica" charset="0"/>
                <a:ea typeface="ＭＳ Ｐゴシック" charset="0"/>
              </a:rPr>
              <a:t>&gt; of &lt;</a:t>
            </a:r>
            <a:r>
              <a:rPr lang="en-US" sz="1600" b="1">
                <a:latin typeface="Helvetica" charset="0"/>
                <a:ea typeface="ＭＳ Ｐゴシック" charset="0"/>
              </a:rPr>
              <a:t>commit </a:t>
            </a:r>
            <a:r>
              <a:rPr lang="en-US" sz="1600" i="1">
                <a:latin typeface="Helvetica" charset="0"/>
                <a:ea typeface="ＭＳ Ｐゴシック" charset="0"/>
              </a:rPr>
              <a:t>T</a:t>
            </a:r>
            <a:r>
              <a:rPr lang="en-US" sz="1600">
                <a:latin typeface="Helvetica" charset="0"/>
                <a:ea typeface="ＭＳ Ｐゴシック" charset="0"/>
              </a:rPr>
              <a:t>&gt;). </a:t>
            </a:r>
          </a:p>
          <a:p>
            <a:pPr lvl="2">
              <a:buFont typeface="Monotype Sorts" charset="0"/>
              <a:buChar char="l"/>
            </a:pPr>
            <a:r>
              <a:rPr lang="en-US" sz="1600">
                <a:latin typeface="Helvetica" charset="0"/>
                <a:ea typeface="ＭＳ Ｐゴシック" charset="0"/>
              </a:rPr>
              <a:t>In this case active sites must wait for </a:t>
            </a:r>
            <a:r>
              <a:rPr lang="en-US" sz="1600" i="1">
                <a:latin typeface="Helvetica" charset="0"/>
                <a:ea typeface="ＭＳ Ｐゴシック" charset="0"/>
              </a:rPr>
              <a:t>C</a:t>
            </a:r>
            <a:r>
              <a:rPr lang="en-US" sz="1600" i="1" baseline="-25000">
                <a:latin typeface="Helvetica" charset="0"/>
                <a:ea typeface="ＭＳ Ｐゴシック" charset="0"/>
              </a:rPr>
              <a:t>i</a:t>
            </a:r>
            <a:r>
              <a:rPr lang="en-US" sz="1600" baseline="-25000">
                <a:latin typeface="Helvetica" charset="0"/>
                <a:ea typeface="ＭＳ Ｐゴシック" charset="0"/>
              </a:rPr>
              <a:t> </a:t>
            </a:r>
            <a:r>
              <a:rPr lang="en-US" sz="1600">
                <a:latin typeface="Helvetica" charset="0"/>
                <a:ea typeface="ＭＳ Ｐゴシック" charset="0"/>
              </a:rPr>
              <a:t>to recover, to find decision.</a:t>
            </a:r>
          </a:p>
          <a:p>
            <a:r>
              <a:rPr lang="en-US" sz="1600" b="1">
                <a:solidFill>
                  <a:srgbClr val="000099"/>
                </a:solidFill>
                <a:latin typeface="Helvetica" charset="0"/>
              </a:rPr>
              <a:t>Blocking problem</a:t>
            </a:r>
            <a:r>
              <a:rPr lang="en-US" sz="1600">
                <a:latin typeface="Helvetica" charset="0"/>
              </a:rPr>
              <a:t>: active sites may have to wait for failed coordinator to recover.</a:t>
            </a:r>
          </a:p>
          <a:p>
            <a:endParaRPr lang="en-US" sz="1600">
              <a:latin typeface="Helvetica" charset="0"/>
            </a:endParaRPr>
          </a:p>
        </p:txBody>
      </p:sp>
    </p:spTree>
    <p:extLst>
      <p:ext uri="{BB962C8B-B14F-4D97-AF65-F5344CB8AC3E}">
        <p14:creationId xmlns:p14="http://schemas.microsoft.com/office/powerpoint/2010/main" val="19081492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85825" y="217488"/>
            <a:ext cx="8077200" cy="609600"/>
          </a:xfrm>
        </p:spPr>
        <p:txBody>
          <a:bodyPr/>
          <a:lstStyle/>
          <a:p>
            <a:r>
              <a:rPr lang="en-US">
                <a:latin typeface="Helvetica" charset="0"/>
              </a:rPr>
              <a:t>Handling of Failures - Network Partition</a:t>
            </a:r>
          </a:p>
        </p:txBody>
      </p:sp>
      <p:sp>
        <p:nvSpPr>
          <p:cNvPr id="64515" name="Rectangle 3"/>
          <p:cNvSpPr>
            <a:spLocks noGrp="1" noChangeArrowheads="1"/>
          </p:cNvSpPr>
          <p:nvPr>
            <p:ph type="body" idx="4294967295"/>
          </p:nvPr>
        </p:nvSpPr>
        <p:spPr>
          <a:noFill/>
        </p:spPr>
        <p:txBody>
          <a:bodyPr/>
          <a:lstStyle/>
          <a:p>
            <a:r>
              <a:rPr lang="en-US">
                <a:latin typeface="Helvetica" charset="0"/>
              </a:rPr>
              <a:t>If the coordinator and all its participants remain in one partition, the failure has no effect on the commit protocol.</a:t>
            </a:r>
          </a:p>
          <a:p>
            <a:r>
              <a:rPr lang="en-US">
                <a:latin typeface="Helvetica" charset="0"/>
              </a:rPr>
              <a:t>If the coordinator and its participants belong to several partitions:</a:t>
            </a:r>
          </a:p>
          <a:p>
            <a:pPr lvl="1"/>
            <a:r>
              <a:rPr lang="en-US">
                <a:latin typeface="Helvetica" charset="0"/>
                <a:ea typeface="ＭＳ Ｐゴシック" charset="0"/>
              </a:rPr>
              <a:t>Sites that are not in the partition containing the coordinator think the coordinator has failed, and execute the protocol to deal with failure of the coordinator.</a:t>
            </a:r>
          </a:p>
          <a:p>
            <a:pPr lvl="2"/>
            <a:r>
              <a:rPr lang="en-US">
                <a:latin typeface="Helvetica" charset="0"/>
                <a:ea typeface="ＭＳ Ｐゴシック" charset="0"/>
              </a:rPr>
              <a:t>No harm results, but sites may still have to wait for decision from coordinator.</a:t>
            </a:r>
          </a:p>
          <a:p>
            <a:r>
              <a:rPr lang="en-US">
                <a:latin typeface="Helvetica" charset="0"/>
              </a:rPr>
              <a:t>The coordinator and the sites are in the same partition as the coordinator think that the sites in the other partition have failed, and follow the usual commit protocol.</a:t>
            </a:r>
          </a:p>
          <a:p>
            <a:pPr lvl="2"/>
            <a:r>
              <a:rPr lang="en-US">
                <a:latin typeface="Helvetica" charset="0"/>
                <a:ea typeface="ＭＳ Ｐゴシック" charset="0"/>
              </a:rPr>
              <a:t>Again, no harm results</a:t>
            </a:r>
          </a:p>
        </p:txBody>
      </p:sp>
    </p:spTree>
    <p:extLst>
      <p:ext uri="{BB962C8B-B14F-4D97-AF65-F5344CB8AC3E}">
        <p14:creationId xmlns:p14="http://schemas.microsoft.com/office/powerpoint/2010/main" val="26775999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85825" y="217488"/>
            <a:ext cx="8077200" cy="609600"/>
          </a:xfrm>
        </p:spPr>
        <p:txBody>
          <a:bodyPr/>
          <a:lstStyle/>
          <a:p>
            <a:r>
              <a:rPr lang="en-US" dirty="0">
                <a:latin typeface="Helvetica" charset="0"/>
              </a:rPr>
              <a:t>More…</a:t>
            </a:r>
          </a:p>
        </p:txBody>
      </p:sp>
      <p:sp>
        <p:nvSpPr>
          <p:cNvPr id="64515" name="Rectangle 3"/>
          <p:cNvSpPr>
            <a:spLocks noGrp="1" noChangeArrowheads="1"/>
          </p:cNvSpPr>
          <p:nvPr>
            <p:ph type="body" idx="4294967295"/>
          </p:nvPr>
        </p:nvSpPr>
        <p:spPr>
          <a:noFill/>
        </p:spPr>
        <p:txBody>
          <a:bodyPr/>
          <a:lstStyle/>
          <a:p>
            <a:r>
              <a:rPr lang="en-US" dirty="0">
                <a:latin typeface="Helvetica" charset="0"/>
              </a:rPr>
              <a:t>Three-phase Commit</a:t>
            </a:r>
          </a:p>
          <a:p>
            <a:pPr lvl="1"/>
            <a:r>
              <a:rPr lang="en-US" dirty="0">
                <a:latin typeface="Helvetica" charset="0"/>
                <a:ea typeface="ＭＳ Ｐゴシック" charset="0"/>
              </a:rPr>
              <a:t>2PC can’t handle failure of a coordinator well – everything halts waiting for the coordinator to come back up</a:t>
            </a:r>
          </a:p>
          <a:p>
            <a:pPr lvl="1"/>
            <a:r>
              <a:rPr lang="en-US" dirty="0">
                <a:latin typeface="Helvetica" charset="0"/>
                <a:ea typeface="ＭＳ Ｐゴシック" charset="0"/>
              </a:rPr>
              <a:t>Three-phase commit handles that through another phase</a:t>
            </a:r>
          </a:p>
          <a:p>
            <a:pPr lvl="1"/>
            <a:endParaRPr lang="en-US" dirty="0">
              <a:latin typeface="Helvetica" charset="0"/>
              <a:ea typeface="ＭＳ Ｐゴシック" charset="0"/>
            </a:endParaRPr>
          </a:p>
          <a:p>
            <a:r>
              <a:rPr lang="en-US" dirty="0" err="1">
                <a:latin typeface="Helvetica" charset="0"/>
              </a:rPr>
              <a:t>Paxos</a:t>
            </a:r>
            <a:r>
              <a:rPr lang="en-US" dirty="0">
                <a:latin typeface="Helvetica" charset="0"/>
              </a:rPr>
              <a:t> and RAFT</a:t>
            </a:r>
          </a:p>
          <a:p>
            <a:pPr lvl="1"/>
            <a:r>
              <a:rPr lang="en-US" dirty="0">
                <a:latin typeface="Helvetica" charset="0"/>
                <a:ea typeface="ＭＳ Ｐゴシック" charset="0"/>
              </a:rPr>
              <a:t>Solutions for the “consensus problem”: get a collection of distributed entities to ”choose” a single value</a:t>
            </a:r>
          </a:p>
          <a:p>
            <a:pPr lvl="2"/>
            <a:r>
              <a:rPr lang="en-US" dirty="0">
                <a:latin typeface="Helvetica" charset="0"/>
                <a:ea typeface="ＭＳ Ｐゴシック" charset="0"/>
              </a:rPr>
              <a:t>In case of transaction, you are choosing abort/commit</a:t>
            </a:r>
          </a:p>
          <a:p>
            <a:pPr lvl="1"/>
            <a:r>
              <a:rPr lang="en-US" dirty="0">
                <a:latin typeface="Helvetica" charset="0"/>
                <a:ea typeface="ＭＳ Ｐゴシック" charset="0"/>
              </a:rPr>
              <a:t>Fairly complex, but well-understood today</a:t>
            </a:r>
          </a:p>
          <a:p>
            <a:pPr lvl="1"/>
            <a:r>
              <a:rPr lang="en-US" dirty="0">
                <a:latin typeface="Helvetica" charset="0"/>
                <a:ea typeface="ＭＳ Ｐゴシック" charset="0"/>
              </a:rPr>
              <a:t>Widely used in most distributed systems today</a:t>
            </a:r>
          </a:p>
          <a:p>
            <a:pPr lvl="1"/>
            <a:r>
              <a:rPr lang="en-US" dirty="0">
                <a:latin typeface="Helvetica" charset="0"/>
                <a:ea typeface="ＭＳ Ｐゴシック" charset="0"/>
              </a:rPr>
              <a:t>See the Wikipedia pages</a:t>
            </a:r>
          </a:p>
          <a:p>
            <a:pPr lvl="1"/>
            <a:r>
              <a:rPr lang="en-US" dirty="0">
                <a:latin typeface="Helvetica" charset="0"/>
                <a:ea typeface="ＭＳ Ｐゴシック" charset="0"/>
              </a:rPr>
              <a:t>A nice recent paper: </a:t>
            </a:r>
            <a:r>
              <a:rPr lang="en-US" b="1" dirty="0" err="1"/>
              <a:t>Paxos</a:t>
            </a:r>
            <a:r>
              <a:rPr lang="en-US" b="1" dirty="0"/>
              <a:t> vs Raft: Have we reached consensus on distributed consensus? – Heidi Howard, 2020</a:t>
            </a:r>
          </a:p>
          <a:p>
            <a:pPr lvl="1"/>
            <a:endParaRPr lang="en-US" dirty="0">
              <a:latin typeface="Helvetica" charset="0"/>
              <a:ea typeface="ＭＳ Ｐゴシック" charset="0"/>
            </a:endParaRPr>
          </a:p>
        </p:txBody>
      </p:sp>
    </p:spTree>
    <p:extLst>
      <p:ext uri="{BB962C8B-B14F-4D97-AF65-F5344CB8AC3E}">
        <p14:creationId xmlns:p14="http://schemas.microsoft.com/office/powerpoint/2010/main" val="10930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51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85825" y="217488"/>
            <a:ext cx="8077200" cy="609600"/>
          </a:xfrm>
        </p:spPr>
        <p:txBody>
          <a:bodyPr/>
          <a:lstStyle/>
          <a:p>
            <a:r>
              <a:rPr lang="en-US" dirty="0">
                <a:latin typeface="Helvetica" charset="0"/>
              </a:rPr>
              <a:t>More…</a:t>
            </a:r>
          </a:p>
        </p:txBody>
      </p:sp>
      <p:sp>
        <p:nvSpPr>
          <p:cNvPr id="64515" name="Rectangle 3"/>
          <p:cNvSpPr>
            <a:spLocks noGrp="1" noChangeArrowheads="1"/>
          </p:cNvSpPr>
          <p:nvPr>
            <p:ph type="body" idx="4294967295"/>
          </p:nvPr>
        </p:nvSpPr>
        <p:spPr>
          <a:noFill/>
        </p:spPr>
        <p:txBody>
          <a:bodyPr/>
          <a:lstStyle/>
          <a:p>
            <a:r>
              <a:rPr lang="en-US" dirty="0">
                <a:latin typeface="Helvetica" charset="0"/>
              </a:rPr>
              <a:t>Bitcoin (and other cryptocurrencies)</a:t>
            </a:r>
          </a:p>
          <a:p>
            <a:pPr lvl="1"/>
            <a:r>
              <a:rPr lang="en-US" sz="1600" dirty="0">
                <a:latin typeface="Helvetica" charset="0"/>
                <a:ea typeface="ＭＳ Ｐゴシック" charset="0"/>
              </a:rPr>
              <a:t>Fundamental problem is the same one, of obtaining “consensus”</a:t>
            </a:r>
          </a:p>
          <a:p>
            <a:pPr lvl="2"/>
            <a:r>
              <a:rPr lang="en-US" sz="1600" dirty="0">
                <a:latin typeface="Helvetica" charset="0"/>
                <a:ea typeface="ＭＳ Ｐゴシック" charset="0"/>
              </a:rPr>
              <a:t>But need to support a large number of entities, 1000s or more</a:t>
            </a:r>
          </a:p>
          <a:p>
            <a:pPr lvl="2"/>
            <a:r>
              <a:rPr lang="en-US" sz="1600" dirty="0">
                <a:latin typeface="Helvetica" charset="0"/>
                <a:ea typeface="ＭＳ Ｐゴシック" charset="0"/>
              </a:rPr>
              <a:t>Can’t assume full one-to-one communication</a:t>
            </a:r>
          </a:p>
          <a:p>
            <a:pPr lvl="1"/>
            <a:r>
              <a:rPr lang="en-US" sz="1600" dirty="0">
                <a:latin typeface="Helvetica" charset="0"/>
                <a:ea typeface="ＭＳ Ｐゴシック" charset="0"/>
              </a:rPr>
              <a:t>Instead:</a:t>
            </a:r>
          </a:p>
          <a:p>
            <a:pPr lvl="2"/>
            <a:r>
              <a:rPr lang="en-US" sz="1600" dirty="0">
                <a:latin typeface="Helvetica" charset="0"/>
                <a:ea typeface="ＭＳ Ｐゴシック" charset="0"/>
              </a:rPr>
              <a:t>Choose a “leader” based on ”proof of work”</a:t>
            </a:r>
          </a:p>
          <a:p>
            <a:pPr lvl="3"/>
            <a:r>
              <a:rPr lang="en-US" sz="1600" dirty="0">
                <a:latin typeface="Helvetica" charset="0"/>
                <a:ea typeface="ＭＳ Ｐゴシック" charset="0"/>
              </a:rPr>
              <a:t>Whoever solves a hard puzzle first becomes the “leader”</a:t>
            </a:r>
          </a:p>
          <a:p>
            <a:pPr lvl="2"/>
            <a:r>
              <a:rPr lang="en-US" sz="1600" dirty="0">
                <a:latin typeface="Helvetica" charset="0"/>
                <a:ea typeface="ＭＳ Ｐゴシック" charset="0"/>
              </a:rPr>
              <a:t>The ”leader” chooses the next “block” in the blockchain</a:t>
            </a:r>
          </a:p>
          <a:p>
            <a:pPr lvl="3"/>
            <a:r>
              <a:rPr lang="en-US" sz="1600" dirty="0">
                <a:latin typeface="Helvetica" charset="0"/>
                <a:ea typeface="ＭＳ Ｐゴシック" charset="0"/>
              </a:rPr>
              <a:t>A block is basically a list of transactions to accept</a:t>
            </a:r>
          </a:p>
          <a:p>
            <a:pPr lvl="2"/>
            <a:r>
              <a:rPr lang="en-US" sz="1600" dirty="0">
                <a:latin typeface="Helvetica" charset="0"/>
                <a:ea typeface="ＭＳ Ｐゴシック" charset="0"/>
              </a:rPr>
              <a:t>Reward the puzzle solvers with money (“bitcoins”)</a:t>
            </a:r>
          </a:p>
          <a:p>
            <a:pPr lvl="3"/>
            <a:r>
              <a:rPr lang="en-US" sz="1600" dirty="0">
                <a:latin typeface="Helvetica" charset="0"/>
                <a:ea typeface="ＭＳ Ｐゴシック" charset="0"/>
              </a:rPr>
              <a:t>So they have an incentive to keep solving puzzles</a:t>
            </a:r>
          </a:p>
          <a:p>
            <a:pPr lvl="1"/>
            <a:r>
              <a:rPr lang="en-US" sz="1600" dirty="0">
                <a:latin typeface="Helvetica" charset="0"/>
                <a:ea typeface="ＭＳ Ｐゴシック" charset="0"/>
              </a:rPr>
              <a:t>Blockchain? </a:t>
            </a:r>
          </a:p>
          <a:p>
            <a:pPr lvl="2"/>
            <a:r>
              <a:rPr lang="en-US" sz="1600" dirty="0">
                <a:latin typeface="Helvetica" charset="0"/>
                <a:ea typeface="ＭＳ Ｐゴシック" charset="0"/>
              </a:rPr>
              <a:t>Blockchain is a small part of bitcoin</a:t>
            </a:r>
          </a:p>
          <a:p>
            <a:pPr lvl="2"/>
            <a:r>
              <a:rPr lang="en-US" sz="1600" dirty="0">
                <a:latin typeface="Helvetica" charset="0"/>
                <a:ea typeface="ＭＳ Ｐゴシック" charset="0"/>
              </a:rPr>
              <a:t>A cryptographically designed chain of blocks that are immutable</a:t>
            </a:r>
          </a:p>
        </p:txBody>
      </p:sp>
    </p:spTree>
    <p:extLst>
      <p:ext uri="{BB962C8B-B14F-4D97-AF65-F5344CB8AC3E}">
        <p14:creationId xmlns:p14="http://schemas.microsoft.com/office/powerpoint/2010/main" val="81353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51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51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515">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515">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4515">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45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2"/>
          <p:cNvSpPr>
            <a:spLocks noGrp="1" noChangeArrowheads="1"/>
          </p:cNvSpPr>
          <p:nvPr>
            <p:ph type="title"/>
          </p:nvPr>
        </p:nvSpPr>
        <p:spPr/>
        <p:txBody>
          <a:bodyPr/>
          <a:lstStyle/>
          <a:p>
            <a:r>
              <a:rPr lang="en-US" dirty="0"/>
              <a:t>Database Architectures</a:t>
            </a:r>
          </a:p>
        </p:txBody>
      </p:sp>
      <p:sp>
        <p:nvSpPr>
          <p:cNvPr id="32" name="Right Arrow 31">
            <a:extLst>
              <a:ext uri="{FF2B5EF4-FFF2-40B4-BE49-F238E27FC236}">
                <a16:creationId xmlns:a16="http://schemas.microsoft.com/office/drawing/2014/main" id="{EEFACA8B-223D-74CB-DD56-68F37B0808DC}"/>
              </a:ext>
            </a:extLst>
          </p:cNvPr>
          <p:cNvSpPr/>
          <p:nvPr/>
        </p:nvSpPr>
        <p:spPr bwMode="auto">
          <a:xfrm>
            <a:off x="152400" y="3416880"/>
            <a:ext cx="914400" cy="686883"/>
          </a:xfrm>
          <a:prstGeom prst="rightArrow">
            <a:avLst/>
          </a:prstGeom>
          <a:solidFill>
            <a:schemeClr val="accent2"/>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pic>
        <p:nvPicPr>
          <p:cNvPr id="3" name="Picture 2" descr="Icon&#10;&#10;Description automatically generated">
            <a:extLst>
              <a:ext uri="{FF2B5EF4-FFF2-40B4-BE49-F238E27FC236}">
                <a16:creationId xmlns:a16="http://schemas.microsoft.com/office/drawing/2014/main" id="{E837EB60-A375-8D79-8240-71D346AEB549}"/>
              </a:ext>
            </a:extLst>
          </p:cNvPr>
          <p:cNvPicPr>
            <a:picLocks noChangeAspect="1"/>
          </p:cNvPicPr>
          <p:nvPr/>
        </p:nvPicPr>
        <p:blipFill>
          <a:blip r:embed="rId3"/>
          <a:stretch>
            <a:fillRect/>
          </a:stretch>
        </p:blipFill>
        <p:spPr>
          <a:xfrm>
            <a:off x="1905000" y="1372180"/>
            <a:ext cx="691770" cy="2044700"/>
          </a:xfrm>
          <a:prstGeom prst="rect">
            <a:avLst/>
          </a:prstGeom>
        </p:spPr>
      </p:pic>
      <p:pic>
        <p:nvPicPr>
          <p:cNvPr id="4" name="Picture 3" descr="Icon&#10;&#10;Description automatically generated">
            <a:extLst>
              <a:ext uri="{FF2B5EF4-FFF2-40B4-BE49-F238E27FC236}">
                <a16:creationId xmlns:a16="http://schemas.microsoft.com/office/drawing/2014/main" id="{9C4905D2-E3FF-4BEA-B371-B5AC8269FDEE}"/>
              </a:ext>
            </a:extLst>
          </p:cNvPr>
          <p:cNvPicPr>
            <a:picLocks noChangeAspect="1"/>
          </p:cNvPicPr>
          <p:nvPr/>
        </p:nvPicPr>
        <p:blipFill>
          <a:blip r:embed="rId3"/>
          <a:stretch>
            <a:fillRect/>
          </a:stretch>
        </p:blipFill>
        <p:spPr>
          <a:xfrm>
            <a:off x="3089085" y="1363713"/>
            <a:ext cx="691770" cy="2044700"/>
          </a:xfrm>
          <a:prstGeom prst="rect">
            <a:avLst/>
          </a:prstGeom>
        </p:spPr>
      </p:pic>
      <p:pic>
        <p:nvPicPr>
          <p:cNvPr id="5" name="Picture 4" descr="Icon&#10;&#10;Description automatically generated">
            <a:extLst>
              <a:ext uri="{FF2B5EF4-FFF2-40B4-BE49-F238E27FC236}">
                <a16:creationId xmlns:a16="http://schemas.microsoft.com/office/drawing/2014/main" id="{4A9E0B42-6221-93E9-AD25-4D6F0368477C}"/>
              </a:ext>
            </a:extLst>
          </p:cNvPr>
          <p:cNvPicPr>
            <a:picLocks noChangeAspect="1"/>
          </p:cNvPicPr>
          <p:nvPr/>
        </p:nvPicPr>
        <p:blipFill>
          <a:blip r:embed="rId3"/>
          <a:stretch>
            <a:fillRect/>
          </a:stretch>
        </p:blipFill>
        <p:spPr>
          <a:xfrm>
            <a:off x="4273170" y="1355246"/>
            <a:ext cx="691770" cy="2044700"/>
          </a:xfrm>
          <a:prstGeom prst="rect">
            <a:avLst/>
          </a:prstGeom>
        </p:spPr>
      </p:pic>
      <p:pic>
        <p:nvPicPr>
          <p:cNvPr id="33" name="Picture 32" descr="Icon&#10;&#10;Description automatically generated">
            <a:extLst>
              <a:ext uri="{FF2B5EF4-FFF2-40B4-BE49-F238E27FC236}">
                <a16:creationId xmlns:a16="http://schemas.microsoft.com/office/drawing/2014/main" id="{8C70F1CE-81A0-2DCC-50B0-194365FE65CD}"/>
              </a:ext>
            </a:extLst>
          </p:cNvPr>
          <p:cNvPicPr>
            <a:picLocks noChangeAspect="1"/>
          </p:cNvPicPr>
          <p:nvPr/>
        </p:nvPicPr>
        <p:blipFill>
          <a:blip r:embed="rId3"/>
          <a:stretch>
            <a:fillRect/>
          </a:stretch>
        </p:blipFill>
        <p:spPr>
          <a:xfrm>
            <a:off x="5457255" y="1346779"/>
            <a:ext cx="691770" cy="2044700"/>
          </a:xfrm>
          <a:prstGeom prst="rect">
            <a:avLst/>
          </a:prstGeom>
        </p:spPr>
      </p:pic>
      <p:pic>
        <p:nvPicPr>
          <p:cNvPr id="34" name="Picture 33" descr="Icon&#10;&#10;Description automatically generated">
            <a:extLst>
              <a:ext uri="{FF2B5EF4-FFF2-40B4-BE49-F238E27FC236}">
                <a16:creationId xmlns:a16="http://schemas.microsoft.com/office/drawing/2014/main" id="{F65269D0-B712-9745-B2C9-92A1A77B1BB7}"/>
              </a:ext>
            </a:extLst>
          </p:cNvPr>
          <p:cNvPicPr>
            <a:picLocks noChangeAspect="1"/>
          </p:cNvPicPr>
          <p:nvPr/>
        </p:nvPicPr>
        <p:blipFill>
          <a:blip r:embed="rId3"/>
          <a:stretch>
            <a:fillRect/>
          </a:stretch>
        </p:blipFill>
        <p:spPr>
          <a:xfrm>
            <a:off x="6641340" y="1338312"/>
            <a:ext cx="691770" cy="2044700"/>
          </a:xfrm>
          <a:prstGeom prst="rect">
            <a:avLst/>
          </a:prstGeom>
        </p:spPr>
      </p:pic>
      <p:pic>
        <p:nvPicPr>
          <p:cNvPr id="35" name="Picture 34" descr="Icon&#10;&#10;Description automatically generated">
            <a:extLst>
              <a:ext uri="{FF2B5EF4-FFF2-40B4-BE49-F238E27FC236}">
                <a16:creationId xmlns:a16="http://schemas.microsoft.com/office/drawing/2014/main" id="{D8F20F67-49F3-2C82-4FBF-BE656E9778B0}"/>
              </a:ext>
            </a:extLst>
          </p:cNvPr>
          <p:cNvPicPr>
            <a:picLocks noChangeAspect="1"/>
          </p:cNvPicPr>
          <p:nvPr/>
        </p:nvPicPr>
        <p:blipFill>
          <a:blip r:embed="rId3"/>
          <a:stretch>
            <a:fillRect/>
          </a:stretch>
        </p:blipFill>
        <p:spPr>
          <a:xfrm>
            <a:off x="1905000" y="4279900"/>
            <a:ext cx="691770" cy="2044700"/>
          </a:xfrm>
          <a:prstGeom prst="rect">
            <a:avLst/>
          </a:prstGeom>
        </p:spPr>
      </p:pic>
      <p:pic>
        <p:nvPicPr>
          <p:cNvPr id="36" name="Picture 35" descr="Icon&#10;&#10;Description automatically generated">
            <a:extLst>
              <a:ext uri="{FF2B5EF4-FFF2-40B4-BE49-F238E27FC236}">
                <a16:creationId xmlns:a16="http://schemas.microsoft.com/office/drawing/2014/main" id="{70528A4C-B668-BCCD-8485-AFEB2E1D78F2}"/>
              </a:ext>
            </a:extLst>
          </p:cNvPr>
          <p:cNvPicPr>
            <a:picLocks noChangeAspect="1"/>
          </p:cNvPicPr>
          <p:nvPr/>
        </p:nvPicPr>
        <p:blipFill>
          <a:blip r:embed="rId3"/>
          <a:stretch>
            <a:fillRect/>
          </a:stretch>
        </p:blipFill>
        <p:spPr>
          <a:xfrm>
            <a:off x="3089085" y="4271433"/>
            <a:ext cx="691770" cy="2044700"/>
          </a:xfrm>
          <a:prstGeom prst="rect">
            <a:avLst/>
          </a:prstGeom>
        </p:spPr>
      </p:pic>
      <p:pic>
        <p:nvPicPr>
          <p:cNvPr id="37" name="Picture 36" descr="Icon&#10;&#10;Description automatically generated">
            <a:extLst>
              <a:ext uri="{FF2B5EF4-FFF2-40B4-BE49-F238E27FC236}">
                <a16:creationId xmlns:a16="http://schemas.microsoft.com/office/drawing/2014/main" id="{E2EEE549-CC86-B76E-5CE6-6CB4678E9CCE}"/>
              </a:ext>
            </a:extLst>
          </p:cNvPr>
          <p:cNvPicPr>
            <a:picLocks noChangeAspect="1"/>
          </p:cNvPicPr>
          <p:nvPr/>
        </p:nvPicPr>
        <p:blipFill>
          <a:blip r:embed="rId3"/>
          <a:stretch>
            <a:fillRect/>
          </a:stretch>
        </p:blipFill>
        <p:spPr>
          <a:xfrm>
            <a:off x="4273170" y="4262966"/>
            <a:ext cx="691770" cy="2044700"/>
          </a:xfrm>
          <a:prstGeom prst="rect">
            <a:avLst/>
          </a:prstGeom>
        </p:spPr>
      </p:pic>
      <p:pic>
        <p:nvPicPr>
          <p:cNvPr id="38" name="Picture 37" descr="Icon&#10;&#10;Description automatically generated">
            <a:extLst>
              <a:ext uri="{FF2B5EF4-FFF2-40B4-BE49-F238E27FC236}">
                <a16:creationId xmlns:a16="http://schemas.microsoft.com/office/drawing/2014/main" id="{5B812EF1-DF78-347A-F55E-DC6DD417BAA7}"/>
              </a:ext>
            </a:extLst>
          </p:cNvPr>
          <p:cNvPicPr>
            <a:picLocks noChangeAspect="1"/>
          </p:cNvPicPr>
          <p:nvPr/>
        </p:nvPicPr>
        <p:blipFill>
          <a:blip r:embed="rId3"/>
          <a:stretch>
            <a:fillRect/>
          </a:stretch>
        </p:blipFill>
        <p:spPr>
          <a:xfrm>
            <a:off x="5457255" y="4254499"/>
            <a:ext cx="691770" cy="2044700"/>
          </a:xfrm>
          <a:prstGeom prst="rect">
            <a:avLst/>
          </a:prstGeom>
        </p:spPr>
      </p:pic>
      <p:pic>
        <p:nvPicPr>
          <p:cNvPr id="39" name="Picture 38" descr="Icon&#10;&#10;Description automatically generated">
            <a:extLst>
              <a:ext uri="{FF2B5EF4-FFF2-40B4-BE49-F238E27FC236}">
                <a16:creationId xmlns:a16="http://schemas.microsoft.com/office/drawing/2014/main" id="{4D37F553-86A7-11CB-066F-7C2EAAF62AF0}"/>
              </a:ext>
            </a:extLst>
          </p:cNvPr>
          <p:cNvPicPr>
            <a:picLocks noChangeAspect="1"/>
          </p:cNvPicPr>
          <p:nvPr/>
        </p:nvPicPr>
        <p:blipFill>
          <a:blip r:embed="rId3"/>
          <a:stretch>
            <a:fillRect/>
          </a:stretch>
        </p:blipFill>
        <p:spPr>
          <a:xfrm>
            <a:off x="6641340" y="4246032"/>
            <a:ext cx="691770" cy="2044700"/>
          </a:xfrm>
          <a:prstGeom prst="rect">
            <a:avLst/>
          </a:prstGeom>
        </p:spPr>
      </p:pic>
      <p:sp>
        <p:nvSpPr>
          <p:cNvPr id="40" name="Rectangle 39">
            <a:extLst>
              <a:ext uri="{FF2B5EF4-FFF2-40B4-BE49-F238E27FC236}">
                <a16:creationId xmlns:a16="http://schemas.microsoft.com/office/drawing/2014/main" id="{1CBE20F4-6BA4-BB3B-EE09-A210A688E0F2}"/>
              </a:ext>
            </a:extLst>
          </p:cNvPr>
          <p:cNvSpPr/>
          <p:nvPr/>
        </p:nvSpPr>
        <p:spPr bwMode="auto">
          <a:xfrm>
            <a:off x="2057400" y="3657600"/>
            <a:ext cx="5105400" cy="381000"/>
          </a:xfrm>
          <a:prstGeom prst="rect">
            <a:avLst/>
          </a:prstGeom>
          <a:solidFill>
            <a:srgbClr val="FF7C80"/>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Very Fast Interconnects</a:t>
            </a:r>
          </a:p>
        </p:txBody>
      </p:sp>
      <p:sp>
        <p:nvSpPr>
          <p:cNvPr id="41" name="Up-Down Arrow 40">
            <a:extLst>
              <a:ext uri="{FF2B5EF4-FFF2-40B4-BE49-F238E27FC236}">
                <a16:creationId xmlns:a16="http://schemas.microsoft.com/office/drawing/2014/main" id="{88943D66-E660-382F-29AE-47A8D801AC6F}"/>
              </a:ext>
            </a:extLst>
          </p:cNvPr>
          <p:cNvSpPr/>
          <p:nvPr/>
        </p:nvSpPr>
        <p:spPr bwMode="auto">
          <a:xfrm>
            <a:off x="2174685" y="34156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2" name="Up-Down Arrow 41">
            <a:extLst>
              <a:ext uri="{FF2B5EF4-FFF2-40B4-BE49-F238E27FC236}">
                <a16:creationId xmlns:a16="http://schemas.microsoft.com/office/drawing/2014/main" id="{592D4EA4-9118-573D-A631-84C1779EE93C}"/>
              </a:ext>
            </a:extLst>
          </p:cNvPr>
          <p:cNvSpPr/>
          <p:nvPr/>
        </p:nvSpPr>
        <p:spPr bwMode="auto">
          <a:xfrm>
            <a:off x="3332257" y="34156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Up-Down Arrow 42">
            <a:extLst>
              <a:ext uri="{FF2B5EF4-FFF2-40B4-BE49-F238E27FC236}">
                <a16:creationId xmlns:a16="http://schemas.microsoft.com/office/drawing/2014/main" id="{6967B043-4B11-160D-0EB6-6279EC35CF3A}"/>
              </a:ext>
            </a:extLst>
          </p:cNvPr>
          <p:cNvSpPr/>
          <p:nvPr/>
        </p:nvSpPr>
        <p:spPr bwMode="auto">
          <a:xfrm>
            <a:off x="4489829" y="34156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Up-Down Arrow 43">
            <a:extLst>
              <a:ext uri="{FF2B5EF4-FFF2-40B4-BE49-F238E27FC236}">
                <a16:creationId xmlns:a16="http://schemas.microsoft.com/office/drawing/2014/main" id="{0ED8F38A-F42E-445A-560F-86E688F45444}"/>
              </a:ext>
            </a:extLst>
          </p:cNvPr>
          <p:cNvSpPr/>
          <p:nvPr/>
        </p:nvSpPr>
        <p:spPr bwMode="auto">
          <a:xfrm>
            <a:off x="5647401" y="34156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5" name="Up-Down Arrow 44">
            <a:extLst>
              <a:ext uri="{FF2B5EF4-FFF2-40B4-BE49-F238E27FC236}">
                <a16:creationId xmlns:a16="http://schemas.microsoft.com/office/drawing/2014/main" id="{1D9DAECD-51AB-C744-EED7-10E0F44A5AC3}"/>
              </a:ext>
            </a:extLst>
          </p:cNvPr>
          <p:cNvSpPr/>
          <p:nvPr/>
        </p:nvSpPr>
        <p:spPr bwMode="auto">
          <a:xfrm>
            <a:off x="6893115" y="34156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6" name="Up-Down Arrow 45">
            <a:extLst>
              <a:ext uri="{FF2B5EF4-FFF2-40B4-BE49-F238E27FC236}">
                <a16:creationId xmlns:a16="http://schemas.microsoft.com/office/drawing/2014/main" id="{BE3EB0A6-2BEE-27FF-2A96-040667BC4750}"/>
              </a:ext>
            </a:extLst>
          </p:cNvPr>
          <p:cNvSpPr/>
          <p:nvPr/>
        </p:nvSpPr>
        <p:spPr bwMode="auto">
          <a:xfrm>
            <a:off x="2227712" y="40252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Up-Down Arrow 46">
            <a:extLst>
              <a:ext uri="{FF2B5EF4-FFF2-40B4-BE49-F238E27FC236}">
                <a16:creationId xmlns:a16="http://schemas.microsoft.com/office/drawing/2014/main" id="{64632B14-989D-B004-2712-77238948F66D}"/>
              </a:ext>
            </a:extLst>
          </p:cNvPr>
          <p:cNvSpPr/>
          <p:nvPr/>
        </p:nvSpPr>
        <p:spPr bwMode="auto">
          <a:xfrm>
            <a:off x="3385284" y="40252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8" name="Up-Down Arrow 47">
            <a:extLst>
              <a:ext uri="{FF2B5EF4-FFF2-40B4-BE49-F238E27FC236}">
                <a16:creationId xmlns:a16="http://schemas.microsoft.com/office/drawing/2014/main" id="{2D7854C6-F58D-7CD8-9D89-BA6F699C1A37}"/>
              </a:ext>
            </a:extLst>
          </p:cNvPr>
          <p:cNvSpPr/>
          <p:nvPr/>
        </p:nvSpPr>
        <p:spPr bwMode="auto">
          <a:xfrm>
            <a:off x="4542856" y="40252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9" name="Up-Down Arrow 48">
            <a:extLst>
              <a:ext uri="{FF2B5EF4-FFF2-40B4-BE49-F238E27FC236}">
                <a16:creationId xmlns:a16="http://schemas.microsoft.com/office/drawing/2014/main" id="{FA2D14B2-049B-279F-5532-B4CF3C818F7D}"/>
              </a:ext>
            </a:extLst>
          </p:cNvPr>
          <p:cNvSpPr/>
          <p:nvPr/>
        </p:nvSpPr>
        <p:spPr bwMode="auto">
          <a:xfrm>
            <a:off x="5700428" y="40252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Up-Down Arrow 49">
            <a:extLst>
              <a:ext uri="{FF2B5EF4-FFF2-40B4-BE49-F238E27FC236}">
                <a16:creationId xmlns:a16="http://schemas.microsoft.com/office/drawing/2014/main" id="{96E0E938-C54C-9995-F2E8-6BB57EE9DA02}"/>
              </a:ext>
            </a:extLst>
          </p:cNvPr>
          <p:cNvSpPr/>
          <p:nvPr/>
        </p:nvSpPr>
        <p:spPr bwMode="auto">
          <a:xfrm>
            <a:off x="6858000" y="4025207"/>
            <a:ext cx="152400" cy="241993"/>
          </a:xfrm>
          <a:prstGeom prst="up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8225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2"/>
          <p:cNvSpPr>
            <a:spLocks noGrp="1" noChangeArrowheads="1"/>
          </p:cNvSpPr>
          <p:nvPr>
            <p:ph type="title"/>
          </p:nvPr>
        </p:nvSpPr>
        <p:spPr/>
        <p:txBody>
          <a:bodyPr/>
          <a:lstStyle/>
          <a:p>
            <a:r>
              <a:rPr lang="en-US" dirty="0"/>
              <a:t>What we will cover</a:t>
            </a:r>
          </a:p>
        </p:txBody>
      </p:sp>
      <p:sp>
        <p:nvSpPr>
          <p:cNvPr id="1324035" name="Rectangle 3"/>
          <p:cNvSpPr>
            <a:spLocks noGrp="1" noChangeArrowheads="1"/>
          </p:cNvSpPr>
          <p:nvPr>
            <p:ph type="body" idx="1"/>
          </p:nvPr>
        </p:nvSpPr>
        <p:spPr>
          <a:xfrm>
            <a:off x="457200" y="1295400"/>
            <a:ext cx="8686800" cy="5410200"/>
          </a:xfrm>
        </p:spPr>
        <p:txBody>
          <a:bodyPr/>
          <a:lstStyle/>
          <a:p>
            <a:r>
              <a:rPr lang="en-US" sz="2400" dirty="0"/>
              <a:t>Hard to cover all different compute configurations </a:t>
            </a:r>
          </a:p>
          <a:p>
            <a:r>
              <a:rPr lang="en-US" sz="2400" dirty="0"/>
              <a:t>We will cover some of the key techniques developed for different environments</a:t>
            </a:r>
          </a:p>
          <a:p>
            <a:pPr lvl="1"/>
            <a:r>
              <a:rPr lang="en-US" sz="2000" dirty="0"/>
              <a:t>Storage formats that are used in different settings</a:t>
            </a:r>
          </a:p>
          <a:p>
            <a:pPr lvl="1"/>
            <a:r>
              <a:rPr lang="en-US" sz="2000" dirty="0"/>
              <a:t>Indexing data structures for disk-resident data, as well as memory</a:t>
            </a:r>
          </a:p>
          <a:p>
            <a:pPr lvl="1"/>
            <a:r>
              <a:rPr lang="en-US" sz="2000" dirty="0"/>
              <a:t>etc..</a:t>
            </a:r>
          </a:p>
          <a:p>
            <a:r>
              <a:rPr lang="en-US" sz="2400" dirty="0"/>
              <a:t>We will try keep as much of the discussion general as possible</a:t>
            </a:r>
          </a:p>
          <a:p>
            <a:pPr lvl="1"/>
            <a:r>
              <a:rPr lang="en-US" sz="2000" dirty="0"/>
              <a:t>Query processing and optimization </a:t>
            </a:r>
          </a:p>
          <a:p>
            <a:pPr lvl="1"/>
            <a:r>
              <a:rPr lang="en-US" sz="2000" dirty="0"/>
              <a:t>We have already covered some of the parallel techniques</a:t>
            </a:r>
          </a:p>
          <a:p>
            <a:pPr lvl="1"/>
            <a:r>
              <a:rPr lang="en-US" sz="2000" dirty="0"/>
              <a:t>Transaction processing discussion relatively abstract</a:t>
            </a:r>
          </a:p>
          <a:p>
            <a:pPr lvl="1"/>
            <a:endParaRPr lang="en-US" sz="1600" dirty="0"/>
          </a:p>
        </p:txBody>
      </p:sp>
    </p:spTree>
    <p:extLst>
      <p:ext uri="{BB962C8B-B14F-4D97-AF65-F5344CB8AC3E}">
        <p14:creationId xmlns:p14="http://schemas.microsoft.com/office/powerpoint/2010/main" val="32622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40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40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4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40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2403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403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403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40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 y="914400"/>
            <a:ext cx="83058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3"/>
            <a:ext cx="6705600" cy="1470025"/>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Computing Hardware</a:t>
            </a:r>
          </a:p>
        </p:txBody>
      </p:sp>
    </p:spTree>
    <p:extLst>
      <p:ext uri="{BB962C8B-B14F-4D97-AF65-F5344CB8AC3E}">
        <p14:creationId xmlns:p14="http://schemas.microsoft.com/office/powerpoint/2010/main" val="1402217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lang="en-US" sz="4400" dirty="0">
                <a:solidFill>
                  <a:srgbClr val="464646"/>
                </a:solidFill>
                <a:latin typeface="Calibri" panose="020F0502020204030204" pitchFamily="34" charset="0"/>
                <a:cs typeface="Calibri" panose="020F0502020204030204" pitchFamily="34" charset="0"/>
              </a:rPr>
              <a:t>Storage Representations</a:t>
            </a:r>
            <a:endPar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83154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Book Chapters</a:t>
            </a:r>
          </a:p>
          <a:p>
            <a:pPr lvl="1"/>
            <a:r>
              <a:rPr lang="en-US" dirty="0">
                <a:latin typeface="Calibri" charset="0"/>
              </a:rPr>
              <a:t>10.5, 10.6</a:t>
            </a:r>
          </a:p>
          <a:p>
            <a:pPr lvl="1"/>
            <a:r>
              <a:rPr lang="en-US" dirty="0">
                <a:latin typeface="Calibri" charset="0"/>
              </a:rPr>
              <a:t>13.6 (column-oriented storage)</a:t>
            </a:r>
          </a:p>
          <a:p>
            <a:pPr lvl="1"/>
            <a:endParaRPr lang="en-US" dirty="0">
              <a:latin typeface="Calibri" charset="0"/>
            </a:endParaRPr>
          </a:p>
          <a:p>
            <a:r>
              <a:rPr lang="en-US" dirty="0">
                <a:latin typeface="Calibri" charset="0"/>
              </a:rPr>
              <a:t>Key topics:</a:t>
            </a:r>
          </a:p>
          <a:p>
            <a:pPr lvl="1"/>
            <a:r>
              <a:rPr lang="en-US" dirty="0">
                <a:latin typeface="Calibri" charset="0"/>
              </a:rPr>
              <a:t>Different ways the tuples are laid out in disk/memory</a:t>
            </a:r>
          </a:p>
          <a:p>
            <a:pPr lvl="1"/>
            <a:r>
              <a:rPr lang="en-US" dirty="0">
                <a:latin typeface="Calibri" charset="0"/>
              </a:rPr>
              <a:t>Pros and cons of the different approaches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Storage Representations</a:t>
            </a:r>
          </a:p>
        </p:txBody>
      </p:sp>
    </p:spTree>
    <p:extLst>
      <p:ext uri="{BB962C8B-B14F-4D97-AF65-F5344CB8AC3E}">
        <p14:creationId xmlns:p14="http://schemas.microsoft.com/office/powerpoint/2010/main" val="831724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400" dirty="0">
                <a:latin typeface="Calibri" charset="0"/>
              </a:rPr>
              <a:t>Hard disks/SSDs/Memory are all typically divided into “blocks” or “pages”</a:t>
            </a:r>
          </a:p>
          <a:p>
            <a:pPr lvl="1"/>
            <a:r>
              <a:rPr lang="en-US" sz="2000" dirty="0">
                <a:latin typeface="Calibri" charset="0"/>
              </a:rPr>
              <a:t>Traditionally 4K or 8K</a:t>
            </a:r>
            <a:endParaRPr lang="en-US" sz="2400" dirty="0">
              <a:latin typeface="Calibri" charset="0"/>
            </a:endParaRPr>
          </a:p>
          <a:p>
            <a:r>
              <a:rPr lang="en-US" sz="2400" dirty="0">
                <a:latin typeface="Calibri" charset="0"/>
              </a:rPr>
              <a:t>Data movement usually in units of blocks/pages</a:t>
            </a:r>
          </a:p>
          <a:p>
            <a:pPr lvl="1"/>
            <a:r>
              <a:rPr lang="en-US" sz="2000" dirty="0">
                <a:latin typeface="Calibri" charset="0"/>
              </a:rPr>
              <a:t>i.e., we usually move one or more blocks from disk to memory</a:t>
            </a:r>
          </a:p>
          <a:p>
            <a:pPr lvl="1"/>
            <a:r>
              <a:rPr lang="en-US" sz="2000" dirty="0">
                <a:latin typeface="Calibri" charset="0"/>
              </a:rPr>
              <a:t>Can’t move just a small part of a block	</a:t>
            </a:r>
          </a:p>
          <a:p>
            <a:r>
              <a:rPr lang="en-US" sz="2400" dirty="0">
                <a:latin typeface="Calibri" charset="0"/>
                <a:sym typeface="Wingdings" pitchFamily="2" charset="2"/>
              </a:rPr>
              <a:t>Memory-to-Cache is in smaller units</a:t>
            </a:r>
          </a:p>
          <a:p>
            <a:pPr lvl="1"/>
            <a:r>
              <a:rPr lang="en-US" sz="2000" dirty="0">
                <a:latin typeface="Calibri" charset="0"/>
                <a:sym typeface="Wingdings" pitchFamily="2" charset="2"/>
              </a:rPr>
              <a:t>Called “cache lines” -- 64 bytes or 128 bytes</a:t>
            </a:r>
          </a:p>
          <a:p>
            <a:pPr lvl="1"/>
            <a:r>
              <a:rPr lang="en-US" sz="2000" dirty="0">
                <a:latin typeface="Calibri" charset="0"/>
                <a:sym typeface="Wingdings" pitchFamily="2" charset="2"/>
              </a:rPr>
              <a:t>Usually each memory page is divided into multiple cache lines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Storage Representations</a:t>
            </a:r>
          </a:p>
        </p:txBody>
      </p:sp>
    </p:spTree>
    <p:extLst>
      <p:ext uri="{BB962C8B-B14F-4D97-AF65-F5344CB8AC3E}">
        <p14:creationId xmlns:p14="http://schemas.microsoft.com/office/powerpoint/2010/main" val="19736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Storage Representations</a:t>
            </a:r>
          </a:p>
        </p:txBody>
      </p:sp>
      <p:sp>
        <p:nvSpPr>
          <p:cNvPr id="4" name="Rectangle 3">
            <a:extLst>
              <a:ext uri="{FF2B5EF4-FFF2-40B4-BE49-F238E27FC236}">
                <a16:creationId xmlns:a16="http://schemas.microsoft.com/office/drawing/2014/main" id="{FB3ACDAD-D91E-18F0-6914-16C0C132ECC6}"/>
              </a:ext>
            </a:extLst>
          </p:cNvPr>
          <p:cNvSpPr/>
          <p:nvPr/>
        </p:nvSpPr>
        <p:spPr bwMode="auto">
          <a:xfrm>
            <a:off x="762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4">
            <a:extLst>
              <a:ext uri="{FF2B5EF4-FFF2-40B4-BE49-F238E27FC236}">
                <a16:creationId xmlns:a16="http://schemas.microsoft.com/office/drawing/2014/main" id="{038A6677-A576-8EC8-3AE0-163EF2D2C994}"/>
              </a:ext>
            </a:extLst>
          </p:cNvPr>
          <p:cNvSpPr/>
          <p:nvPr/>
        </p:nvSpPr>
        <p:spPr bwMode="auto">
          <a:xfrm>
            <a:off x="1066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a:extLst>
              <a:ext uri="{FF2B5EF4-FFF2-40B4-BE49-F238E27FC236}">
                <a16:creationId xmlns:a16="http://schemas.microsoft.com/office/drawing/2014/main" id="{A43E16FF-697B-813C-19B0-EB4331056F86}"/>
              </a:ext>
            </a:extLst>
          </p:cNvPr>
          <p:cNvSpPr/>
          <p:nvPr/>
        </p:nvSpPr>
        <p:spPr bwMode="auto">
          <a:xfrm>
            <a:off x="13716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CA57E3FB-49BB-6194-33B2-C6D3F48F3369}"/>
              </a:ext>
            </a:extLst>
          </p:cNvPr>
          <p:cNvSpPr/>
          <p:nvPr/>
        </p:nvSpPr>
        <p:spPr bwMode="auto">
          <a:xfrm>
            <a:off x="16764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7">
            <a:extLst>
              <a:ext uri="{FF2B5EF4-FFF2-40B4-BE49-F238E27FC236}">
                <a16:creationId xmlns:a16="http://schemas.microsoft.com/office/drawing/2014/main" id="{1839E5EF-0587-D5E2-5B1B-CF4844995457}"/>
              </a:ext>
            </a:extLst>
          </p:cNvPr>
          <p:cNvSpPr/>
          <p:nvPr/>
        </p:nvSpPr>
        <p:spPr bwMode="auto">
          <a:xfrm>
            <a:off x="19812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ectangle 8">
            <a:extLst>
              <a:ext uri="{FF2B5EF4-FFF2-40B4-BE49-F238E27FC236}">
                <a16:creationId xmlns:a16="http://schemas.microsoft.com/office/drawing/2014/main" id="{49EDAB7E-3097-4C37-4083-46421735ABC0}"/>
              </a:ext>
            </a:extLst>
          </p:cNvPr>
          <p:cNvSpPr/>
          <p:nvPr/>
        </p:nvSpPr>
        <p:spPr bwMode="auto">
          <a:xfrm>
            <a:off x="2286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C8F7D153-5417-0989-2456-20243CD180A8}"/>
              </a:ext>
            </a:extLst>
          </p:cNvPr>
          <p:cNvSpPr/>
          <p:nvPr/>
        </p:nvSpPr>
        <p:spPr bwMode="auto">
          <a:xfrm>
            <a:off x="2590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Rectangle 10">
            <a:extLst>
              <a:ext uri="{FF2B5EF4-FFF2-40B4-BE49-F238E27FC236}">
                <a16:creationId xmlns:a16="http://schemas.microsoft.com/office/drawing/2014/main" id="{FC300F22-1C8C-9978-406B-6BF53D92AD75}"/>
              </a:ext>
            </a:extLst>
          </p:cNvPr>
          <p:cNvSpPr/>
          <p:nvPr/>
        </p:nvSpPr>
        <p:spPr bwMode="auto">
          <a:xfrm>
            <a:off x="28956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Rectangle 11">
            <a:extLst>
              <a:ext uri="{FF2B5EF4-FFF2-40B4-BE49-F238E27FC236}">
                <a16:creationId xmlns:a16="http://schemas.microsoft.com/office/drawing/2014/main" id="{8D995D8D-E6AA-EA2C-2EE1-5C5EA08E3D26}"/>
              </a:ext>
            </a:extLst>
          </p:cNvPr>
          <p:cNvSpPr/>
          <p:nvPr/>
        </p:nvSpPr>
        <p:spPr bwMode="auto">
          <a:xfrm>
            <a:off x="32004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 name="Rectangle 12">
            <a:extLst>
              <a:ext uri="{FF2B5EF4-FFF2-40B4-BE49-F238E27FC236}">
                <a16:creationId xmlns:a16="http://schemas.microsoft.com/office/drawing/2014/main" id="{8AFC8A67-354C-025D-362C-4FB636727C68}"/>
              </a:ext>
            </a:extLst>
          </p:cNvPr>
          <p:cNvSpPr/>
          <p:nvPr/>
        </p:nvSpPr>
        <p:spPr bwMode="auto">
          <a:xfrm>
            <a:off x="35052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Rectangle 13">
            <a:extLst>
              <a:ext uri="{FF2B5EF4-FFF2-40B4-BE49-F238E27FC236}">
                <a16:creationId xmlns:a16="http://schemas.microsoft.com/office/drawing/2014/main" id="{405BDD3B-092C-90CD-6431-FAAF47D42308}"/>
              </a:ext>
            </a:extLst>
          </p:cNvPr>
          <p:cNvSpPr/>
          <p:nvPr/>
        </p:nvSpPr>
        <p:spPr bwMode="auto">
          <a:xfrm>
            <a:off x="3810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Rectangle 14">
            <a:extLst>
              <a:ext uri="{FF2B5EF4-FFF2-40B4-BE49-F238E27FC236}">
                <a16:creationId xmlns:a16="http://schemas.microsoft.com/office/drawing/2014/main" id="{E3151D56-9356-DB7A-4AC3-B2EB67974410}"/>
              </a:ext>
            </a:extLst>
          </p:cNvPr>
          <p:cNvSpPr/>
          <p:nvPr/>
        </p:nvSpPr>
        <p:spPr bwMode="auto">
          <a:xfrm>
            <a:off x="4114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557CB214-17D6-009F-F0D8-9667DFA9BB09}"/>
              </a:ext>
            </a:extLst>
          </p:cNvPr>
          <p:cNvSpPr/>
          <p:nvPr/>
        </p:nvSpPr>
        <p:spPr bwMode="auto">
          <a:xfrm>
            <a:off x="44196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 name="Rectangle 16">
            <a:extLst>
              <a:ext uri="{FF2B5EF4-FFF2-40B4-BE49-F238E27FC236}">
                <a16:creationId xmlns:a16="http://schemas.microsoft.com/office/drawing/2014/main" id="{6903C1CC-D2B4-67ED-3831-447BFF3D1089}"/>
              </a:ext>
            </a:extLst>
          </p:cNvPr>
          <p:cNvSpPr/>
          <p:nvPr/>
        </p:nvSpPr>
        <p:spPr bwMode="auto">
          <a:xfrm>
            <a:off x="47244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17">
            <a:extLst>
              <a:ext uri="{FF2B5EF4-FFF2-40B4-BE49-F238E27FC236}">
                <a16:creationId xmlns:a16="http://schemas.microsoft.com/office/drawing/2014/main" id="{0A815641-3B93-DFC0-BAAD-855347A951E2}"/>
              </a:ext>
            </a:extLst>
          </p:cNvPr>
          <p:cNvSpPr/>
          <p:nvPr/>
        </p:nvSpPr>
        <p:spPr bwMode="auto">
          <a:xfrm>
            <a:off x="50292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 name="Rectangle 18">
            <a:extLst>
              <a:ext uri="{FF2B5EF4-FFF2-40B4-BE49-F238E27FC236}">
                <a16:creationId xmlns:a16="http://schemas.microsoft.com/office/drawing/2014/main" id="{C8432E69-2B30-D005-AA85-3E7005241371}"/>
              </a:ext>
            </a:extLst>
          </p:cNvPr>
          <p:cNvSpPr/>
          <p:nvPr/>
        </p:nvSpPr>
        <p:spPr bwMode="auto">
          <a:xfrm>
            <a:off x="5334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 name="Rectangle 19">
            <a:extLst>
              <a:ext uri="{FF2B5EF4-FFF2-40B4-BE49-F238E27FC236}">
                <a16:creationId xmlns:a16="http://schemas.microsoft.com/office/drawing/2014/main" id="{D9811AD8-6E87-E73B-920D-FA892F0FB37F}"/>
              </a:ext>
            </a:extLst>
          </p:cNvPr>
          <p:cNvSpPr/>
          <p:nvPr/>
        </p:nvSpPr>
        <p:spPr bwMode="auto">
          <a:xfrm>
            <a:off x="5638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Rectangle 20">
            <a:extLst>
              <a:ext uri="{FF2B5EF4-FFF2-40B4-BE49-F238E27FC236}">
                <a16:creationId xmlns:a16="http://schemas.microsoft.com/office/drawing/2014/main" id="{DCB0326E-497E-C406-E5FD-68C489228945}"/>
              </a:ext>
            </a:extLst>
          </p:cNvPr>
          <p:cNvSpPr/>
          <p:nvPr/>
        </p:nvSpPr>
        <p:spPr bwMode="auto">
          <a:xfrm>
            <a:off x="59436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Rectangle 21">
            <a:extLst>
              <a:ext uri="{FF2B5EF4-FFF2-40B4-BE49-F238E27FC236}">
                <a16:creationId xmlns:a16="http://schemas.microsoft.com/office/drawing/2014/main" id="{4D8BE997-815E-9263-30A4-C20B2E954C31}"/>
              </a:ext>
            </a:extLst>
          </p:cNvPr>
          <p:cNvSpPr/>
          <p:nvPr/>
        </p:nvSpPr>
        <p:spPr bwMode="auto">
          <a:xfrm>
            <a:off x="62484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Rectangle 22">
            <a:extLst>
              <a:ext uri="{FF2B5EF4-FFF2-40B4-BE49-F238E27FC236}">
                <a16:creationId xmlns:a16="http://schemas.microsoft.com/office/drawing/2014/main" id="{6DEC790A-081A-6CC4-D501-3BE42D7AB339}"/>
              </a:ext>
            </a:extLst>
          </p:cNvPr>
          <p:cNvSpPr/>
          <p:nvPr/>
        </p:nvSpPr>
        <p:spPr bwMode="auto">
          <a:xfrm>
            <a:off x="65532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Rectangle 23">
            <a:extLst>
              <a:ext uri="{FF2B5EF4-FFF2-40B4-BE49-F238E27FC236}">
                <a16:creationId xmlns:a16="http://schemas.microsoft.com/office/drawing/2014/main" id="{D9C73CE2-8010-D403-BC94-B74195166BE0}"/>
              </a:ext>
            </a:extLst>
          </p:cNvPr>
          <p:cNvSpPr/>
          <p:nvPr/>
        </p:nvSpPr>
        <p:spPr bwMode="auto">
          <a:xfrm>
            <a:off x="6858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 name="Rectangle 24">
            <a:extLst>
              <a:ext uri="{FF2B5EF4-FFF2-40B4-BE49-F238E27FC236}">
                <a16:creationId xmlns:a16="http://schemas.microsoft.com/office/drawing/2014/main" id="{25C5214B-D706-D9F8-3B0D-988D7B623337}"/>
              </a:ext>
            </a:extLst>
          </p:cNvPr>
          <p:cNvSpPr/>
          <p:nvPr/>
        </p:nvSpPr>
        <p:spPr bwMode="auto">
          <a:xfrm>
            <a:off x="7162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Rectangle 25">
            <a:extLst>
              <a:ext uri="{FF2B5EF4-FFF2-40B4-BE49-F238E27FC236}">
                <a16:creationId xmlns:a16="http://schemas.microsoft.com/office/drawing/2014/main" id="{24E1AF22-25F7-3D1C-8982-1872EED26E01}"/>
              </a:ext>
            </a:extLst>
          </p:cNvPr>
          <p:cNvSpPr/>
          <p:nvPr/>
        </p:nvSpPr>
        <p:spPr bwMode="auto">
          <a:xfrm>
            <a:off x="74676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Rectangle 26">
            <a:extLst>
              <a:ext uri="{FF2B5EF4-FFF2-40B4-BE49-F238E27FC236}">
                <a16:creationId xmlns:a16="http://schemas.microsoft.com/office/drawing/2014/main" id="{41C04521-91A4-5B8D-7B89-EE037106B754}"/>
              </a:ext>
            </a:extLst>
          </p:cNvPr>
          <p:cNvSpPr/>
          <p:nvPr/>
        </p:nvSpPr>
        <p:spPr bwMode="auto">
          <a:xfrm>
            <a:off x="77724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 name="Rectangle 27">
            <a:extLst>
              <a:ext uri="{FF2B5EF4-FFF2-40B4-BE49-F238E27FC236}">
                <a16:creationId xmlns:a16="http://schemas.microsoft.com/office/drawing/2014/main" id="{8BD8E5F5-4B45-CC70-1B1F-0F7DD6F5B86E}"/>
              </a:ext>
            </a:extLst>
          </p:cNvPr>
          <p:cNvSpPr/>
          <p:nvPr/>
        </p:nvSpPr>
        <p:spPr bwMode="auto">
          <a:xfrm>
            <a:off x="80772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Rectangle 28">
            <a:extLst>
              <a:ext uri="{FF2B5EF4-FFF2-40B4-BE49-F238E27FC236}">
                <a16:creationId xmlns:a16="http://schemas.microsoft.com/office/drawing/2014/main" id="{05FB0D66-379B-2D19-BCCC-DCF0C9D858E1}"/>
              </a:ext>
            </a:extLst>
          </p:cNvPr>
          <p:cNvSpPr/>
          <p:nvPr/>
        </p:nvSpPr>
        <p:spPr bwMode="auto">
          <a:xfrm>
            <a:off x="83820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 name="Rectangle 29">
            <a:extLst>
              <a:ext uri="{FF2B5EF4-FFF2-40B4-BE49-F238E27FC236}">
                <a16:creationId xmlns:a16="http://schemas.microsoft.com/office/drawing/2014/main" id="{58477328-EDB7-59D8-28CB-CEE160E63A4D}"/>
              </a:ext>
            </a:extLst>
          </p:cNvPr>
          <p:cNvSpPr/>
          <p:nvPr/>
        </p:nvSpPr>
        <p:spPr bwMode="auto">
          <a:xfrm>
            <a:off x="8686800" y="55626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30">
            <a:extLst>
              <a:ext uri="{FF2B5EF4-FFF2-40B4-BE49-F238E27FC236}">
                <a16:creationId xmlns:a16="http://schemas.microsoft.com/office/drawing/2014/main" id="{BA60083D-7DC1-640F-0162-8C46581A4ECD}"/>
              </a:ext>
            </a:extLst>
          </p:cNvPr>
          <p:cNvSpPr txBox="1"/>
          <p:nvPr/>
        </p:nvSpPr>
        <p:spPr>
          <a:xfrm>
            <a:off x="40199" y="4560084"/>
            <a:ext cx="779036" cy="646331"/>
          </a:xfrm>
          <a:prstGeom prst="rect">
            <a:avLst/>
          </a:prstGeom>
          <a:noFill/>
          <a:ln>
            <a:solidFill>
              <a:srgbClr val="FF0000"/>
            </a:solidFill>
          </a:ln>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Disk block</a:t>
            </a:r>
          </a:p>
        </p:txBody>
      </p:sp>
      <p:cxnSp>
        <p:nvCxnSpPr>
          <p:cNvPr id="32" name="Straight Arrow Connector 31">
            <a:extLst>
              <a:ext uri="{FF2B5EF4-FFF2-40B4-BE49-F238E27FC236}">
                <a16:creationId xmlns:a16="http://schemas.microsoft.com/office/drawing/2014/main" id="{EE37FAD6-DBD9-A789-CEC7-E4324C868259}"/>
              </a:ext>
            </a:extLst>
          </p:cNvPr>
          <p:cNvCxnSpPr/>
          <p:nvPr/>
        </p:nvCxnSpPr>
        <p:spPr bwMode="auto">
          <a:xfrm>
            <a:off x="429717" y="5312221"/>
            <a:ext cx="510083" cy="402779"/>
          </a:xfrm>
          <a:prstGeom prst="straightConnector1">
            <a:avLst/>
          </a:prstGeom>
          <a:noFill/>
          <a:ln w="38100" cap="flat" cmpd="sng" algn="ctr">
            <a:solidFill>
              <a:srgbClr val="FF0000"/>
            </a:solidFill>
            <a:prstDash val="solid"/>
            <a:round/>
            <a:headEnd type="none" w="med" len="med"/>
            <a:tailEnd type="triangle"/>
          </a:ln>
          <a:effectLst/>
        </p:spPr>
      </p:cxnSp>
      <p:sp>
        <p:nvSpPr>
          <p:cNvPr id="33" name="Rectangle 32">
            <a:extLst>
              <a:ext uri="{FF2B5EF4-FFF2-40B4-BE49-F238E27FC236}">
                <a16:creationId xmlns:a16="http://schemas.microsoft.com/office/drawing/2014/main" id="{25B371F0-24DC-116F-D1DF-D35379302206}"/>
              </a:ext>
            </a:extLst>
          </p:cNvPr>
          <p:cNvSpPr/>
          <p:nvPr/>
        </p:nvSpPr>
        <p:spPr bwMode="auto">
          <a:xfrm>
            <a:off x="7704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 name="Rectangle 33">
            <a:extLst>
              <a:ext uri="{FF2B5EF4-FFF2-40B4-BE49-F238E27FC236}">
                <a16:creationId xmlns:a16="http://schemas.microsoft.com/office/drawing/2014/main" id="{DEC0A95C-7769-F5C0-6894-32CC8F4AA13C}"/>
              </a:ext>
            </a:extLst>
          </p:cNvPr>
          <p:cNvSpPr/>
          <p:nvPr/>
        </p:nvSpPr>
        <p:spPr bwMode="auto">
          <a:xfrm>
            <a:off x="10752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Rectangle 34">
            <a:extLst>
              <a:ext uri="{FF2B5EF4-FFF2-40B4-BE49-F238E27FC236}">
                <a16:creationId xmlns:a16="http://schemas.microsoft.com/office/drawing/2014/main" id="{6A7EF9F2-79AD-921E-530B-9EE37DE5072B}"/>
              </a:ext>
            </a:extLst>
          </p:cNvPr>
          <p:cNvSpPr/>
          <p:nvPr/>
        </p:nvSpPr>
        <p:spPr bwMode="auto">
          <a:xfrm>
            <a:off x="13800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 name="Rectangle 35">
            <a:extLst>
              <a:ext uri="{FF2B5EF4-FFF2-40B4-BE49-F238E27FC236}">
                <a16:creationId xmlns:a16="http://schemas.microsoft.com/office/drawing/2014/main" id="{D68BF222-943F-84C7-62C5-269B28F4BC33}"/>
              </a:ext>
            </a:extLst>
          </p:cNvPr>
          <p:cNvSpPr/>
          <p:nvPr/>
        </p:nvSpPr>
        <p:spPr bwMode="auto">
          <a:xfrm>
            <a:off x="16848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Rectangle 36">
            <a:extLst>
              <a:ext uri="{FF2B5EF4-FFF2-40B4-BE49-F238E27FC236}">
                <a16:creationId xmlns:a16="http://schemas.microsoft.com/office/drawing/2014/main" id="{3872F492-D24D-7420-0F8C-98D588599866}"/>
              </a:ext>
            </a:extLst>
          </p:cNvPr>
          <p:cNvSpPr/>
          <p:nvPr/>
        </p:nvSpPr>
        <p:spPr bwMode="auto">
          <a:xfrm>
            <a:off x="19896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Rectangle 37">
            <a:extLst>
              <a:ext uri="{FF2B5EF4-FFF2-40B4-BE49-F238E27FC236}">
                <a16:creationId xmlns:a16="http://schemas.microsoft.com/office/drawing/2014/main" id="{BB94A3D2-530C-1817-6082-07339CDC1093}"/>
              </a:ext>
            </a:extLst>
          </p:cNvPr>
          <p:cNvSpPr/>
          <p:nvPr/>
        </p:nvSpPr>
        <p:spPr bwMode="auto">
          <a:xfrm>
            <a:off x="22944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Rectangle 38">
            <a:extLst>
              <a:ext uri="{FF2B5EF4-FFF2-40B4-BE49-F238E27FC236}">
                <a16:creationId xmlns:a16="http://schemas.microsoft.com/office/drawing/2014/main" id="{8E5F291D-618C-8BAD-6242-6A35E94F9F77}"/>
              </a:ext>
            </a:extLst>
          </p:cNvPr>
          <p:cNvSpPr/>
          <p:nvPr/>
        </p:nvSpPr>
        <p:spPr bwMode="auto">
          <a:xfrm>
            <a:off x="25992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 name="Rectangle 39">
            <a:extLst>
              <a:ext uri="{FF2B5EF4-FFF2-40B4-BE49-F238E27FC236}">
                <a16:creationId xmlns:a16="http://schemas.microsoft.com/office/drawing/2014/main" id="{FC9BBBAE-EE65-5697-966E-C7BE5A2785BA}"/>
              </a:ext>
            </a:extLst>
          </p:cNvPr>
          <p:cNvSpPr/>
          <p:nvPr/>
        </p:nvSpPr>
        <p:spPr bwMode="auto">
          <a:xfrm>
            <a:off x="29040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 name="Rectangle 40">
            <a:extLst>
              <a:ext uri="{FF2B5EF4-FFF2-40B4-BE49-F238E27FC236}">
                <a16:creationId xmlns:a16="http://schemas.microsoft.com/office/drawing/2014/main" id="{C39EFAC1-D97E-F8A0-17BE-042C6347E6C9}"/>
              </a:ext>
            </a:extLst>
          </p:cNvPr>
          <p:cNvSpPr/>
          <p:nvPr/>
        </p:nvSpPr>
        <p:spPr bwMode="auto">
          <a:xfrm>
            <a:off x="32088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 name="Rectangle 41">
            <a:extLst>
              <a:ext uri="{FF2B5EF4-FFF2-40B4-BE49-F238E27FC236}">
                <a16:creationId xmlns:a16="http://schemas.microsoft.com/office/drawing/2014/main" id="{F22888FA-48D4-59E4-5C11-7AAA110FDB44}"/>
              </a:ext>
            </a:extLst>
          </p:cNvPr>
          <p:cNvSpPr/>
          <p:nvPr/>
        </p:nvSpPr>
        <p:spPr bwMode="auto">
          <a:xfrm>
            <a:off x="35136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 name="Rectangle 42">
            <a:extLst>
              <a:ext uri="{FF2B5EF4-FFF2-40B4-BE49-F238E27FC236}">
                <a16:creationId xmlns:a16="http://schemas.microsoft.com/office/drawing/2014/main" id="{57F45981-CC25-E202-516F-08435B271A86}"/>
              </a:ext>
            </a:extLst>
          </p:cNvPr>
          <p:cNvSpPr/>
          <p:nvPr/>
        </p:nvSpPr>
        <p:spPr bwMode="auto">
          <a:xfrm>
            <a:off x="38184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 name="Rectangle 43">
            <a:extLst>
              <a:ext uri="{FF2B5EF4-FFF2-40B4-BE49-F238E27FC236}">
                <a16:creationId xmlns:a16="http://schemas.microsoft.com/office/drawing/2014/main" id="{E41DA4A2-2521-5341-B766-9F6683236FAD}"/>
              </a:ext>
            </a:extLst>
          </p:cNvPr>
          <p:cNvSpPr/>
          <p:nvPr/>
        </p:nvSpPr>
        <p:spPr bwMode="auto">
          <a:xfrm>
            <a:off x="41232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 name="Rectangle 44">
            <a:extLst>
              <a:ext uri="{FF2B5EF4-FFF2-40B4-BE49-F238E27FC236}">
                <a16:creationId xmlns:a16="http://schemas.microsoft.com/office/drawing/2014/main" id="{16E6DC2F-276F-08B1-50CF-B5966D8D554A}"/>
              </a:ext>
            </a:extLst>
          </p:cNvPr>
          <p:cNvSpPr/>
          <p:nvPr/>
        </p:nvSpPr>
        <p:spPr bwMode="auto">
          <a:xfrm>
            <a:off x="44280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 name="Rectangle 45">
            <a:extLst>
              <a:ext uri="{FF2B5EF4-FFF2-40B4-BE49-F238E27FC236}">
                <a16:creationId xmlns:a16="http://schemas.microsoft.com/office/drawing/2014/main" id="{60FDAC90-5C02-8D76-B55E-98A4D0147786}"/>
              </a:ext>
            </a:extLst>
          </p:cNvPr>
          <p:cNvSpPr/>
          <p:nvPr/>
        </p:nvSpPr>
        <p:spPr bwMode="auto">
          <a:xfrm>
            <a:off x="4732867" y="3733800"/>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 name="TextBox 59">
            <a:extLst>
              <a:ext uri="{FF2B5EF4-FFF2-40B4-BE49-F238E27FC236}">
                <a16:creationId xmlns:a16="http://schemas.microsoft.com/office/drawing/2014/main" id="{6C1B6E3B-D62B-1698-6D07-D143ECDB256E}"/>
              </a:ext>
            </a:extLst>
          </p:cNvPr>
          <p:cNvSpPr txBox="1"/>
          <p:nvPr/>
        </p:nvSpPr>
        <p:spPr>
          <a:xfrm>
            <a:off x="57131" y="2503562"/>
            <a:ext cx="1018135" cy="646331"/>
          </a:xfrm>
          <a:prstGeom prst="rect">
            <a:avLst/>
          </a:prstGeom>
          <a:noFill/>
          <a:ln>
            <a:solidFill>
              <a:srgbClr val="FF0000"/>
            </a:solidFill>
          </a:ln>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Memory page</a:t>
            </a:r>
          </a:p>
        </p:txBody>
      </p:sp>
      <p:cxnSp>
        <p:nvCxnSpPr>
          <p:cNvPr id="61" name="Straight Arrow Connector 60">
            <a:extLst>
              <a:ext uri="{FF2B5EF4-FFF2-40B4-BE49-F238E27FC236}">
                <a16:creationId xmlns:a16="http://schemas.microsoft.com/office/drawing/2014/main" id="{A6BCDB5A-640E-6F83-2F86-FEA78181D8ED}"/>
              </a:ext>
            </a:extLst>
          </p:cNvPr>
          <p:cNvCxnSpPr/>
          <p:nvPr/>
        </p:nvCxnSpPr>
        <p:spPr bwMode="auto">
          <a:xfrm>
            <a:off x="273254" y="3230006"/>
            <a:ext cx="510083" cy="402779"/>
          </a:xfrm>
          <a:prstGeom prst="straightConnector1">
            <a:avLst/>
          </a:prstGeom>
          <a:noFill/>
          <a:ln w="38100" cap="flat" cmpd="sng" algn="ctr">
            <a:solidFill>
              <a:srgbClr val="FF0000"/>
            </a:solidFill>
            <a:prstDash val="solid"/>
            <a:round/>
            <a:headEnd type="none" w="med" len="med"/>
            <a:tailEnd type="triangle"/>
          </a:ln>
          <a:effectLst/>
        </p:spPr>
      </p:cxnSp>
      <p:sp>
        <p:nvSpPr>
          <p:cNvPr id="62" name="TextBox 61">
            <a:extLst>
              <a:ext uri="{FF2B5EF4-FFF2-40B4-BE49-F238E27FC236}">
                <a16:creationId xmlns:a16="http://schemas.microsoft.com/office/drawing/2014/main" id="{D258F73D-AB31-DCE0-D762-50DAB5387A17}"/>
              </a:ext>
            </a:extLst>
          </p:cNvPr>
          <p:cNvSpPr txBox="1"/>
          <p:nvPr/>
        </p:nvSpPr>
        <p:spPr>
          <a:xfrm>
            <a:off x="4529302" y="4560083"/>
            <a:ext cx="4309898" cy="646331"/>
          </a:xfrm>
          <a:prstGeom prst="rect">
            <a:avLst/>
          </a:prstGeom>
          <a:noFill/>
        </p:spPr>
        <p:txBody>
          <a:bodyPr wrap="none" rtlCol="0">
            <a:spAutoFit/>
          </a:bodyPr>
          <a:lstStyle/>
          <a:p>
            <a:r>
              <a:rPr lang="en-US" i="1" dirty="0"/>
              <a:t>“Buffer Manager” responsible for moving</a:t>
            </a:r>
          </a:p>
          <a:p>
            <a:r>
              <a:rPr lang="en-US" i="1" dirty="0"/>
              <a:t>things back and forth</a:t>
            </a:r>
          </a:p>
        </p:txBody>
      </p:sp>
      <p:grpSp>
        <p:nvGrpSpPr>
          <p:cNvPr id="508947" name="Group 508946">
            <a:extLst>
              <a:ext uri="{FF2B5EF4-FFF2-40B4-BE49-F238E27FC236}">
                <a16:creationId xmlns:a16="http://schemas.microsoft.com/office/drawing/2014/main" id="{5DFBFECF-FC78-C515-985B-753949CC17A3}"/>
              </a:ext>
            </a:extLst>
          </p:cNvPr>
          <p:cNvGrpSpPr/>
          <p:nvPr/>
        </p:nvGrpSpPr>
        <p:grpSpPr>
          <a:xfrm>
            <a:off x="1087459" y="3742267"/>
            <a:ext cx="292608" cy="304800"/>
            <a:chOff x="2755392" y="2438400"/>
            <a:chExt cx="292608" cy="304800"/>
          </a:xfrm>
        </p:grpSpPr>
        <p:sp>
          <p:nvSpPr>
            <p:cNvPr id="508948" name="Rectangle 508947">
              <a:extLst>
                <a:ext uri="{FF2B5EF4-FFF2-40B4-BE49-F238E27FC236}">
                  <a16:creationId xmlns:a16="http://schemas.microsoft.com/office/drawing/2014/main" id="{D773B169-329D-214E-4980-B5AC1B1AF3AF}"/>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49" name="Rectangle 508948">
              <a:extLst>
                <a:ext uri="{FF2B5EF4-FFF2-40B4-BE49-F238E27FC236}">
                  <a16:creationId xmlns:a16="http://schemas.microsoft.com/office/drawing/2014/main" id="{3652AEF3-3BE2-098C-62BB-FAC79024566D}"/>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0" name="Rectangle 508949">
              <a:extLst>
                <a:ext uri="{FF2B5EF4-FFF2-40B4-BE49-F238E27FC236}">
                  <a16:creationId xmlns:a16="http://schemas.microsoft.com/office/drawing/2014/main" id="{52463A16-553E-B9F6-6D23-0037950B88EA}"/>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1" name="Rectangle 508950">
              <a:extLst>
                <a:ext uri="{FF2B5EF4-FFF2-40B4-BE49-F238E27FC236}">
                  <a16:creationId xmlns:a16="http://schemas.microsoft.com/office/drawing/2014/main" id="{563CA992-A634-F28D-7229-63CEF5D7C2D0}"/>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52" name="Group 508951">
            <a:extLst>
              <a:ext uri="{FF2B5EF4-FFF2-40B4-BE49-F238E27FC236}">
                <a16:creationId xmlns:a16="http://schemas.microsoft.com/office/drawing/2014/main" id="{57A316CB-4E0E-3E1E-CA19-50BF4E30011F}"/>
              </a:ext>
            </a:extLst>
          </p:cNvPr>
          <p:cNvGrpSpPr/>
          <p:nvPr/>
        </p:nvGrpSpPr>
        <p:grpSpPr>
          <a:xfrm>
            <a:off x="1697059" y="3742267"/>
            <a:ext cx="292608" cy="304800"/>
            <a:chOff x="2755392" y="2438400"/>
            <a:chExt cx="292608" cy="304800"/>
          </a:xfrm>
        </p:grpSpPr>
        <p:sp>
          <p:nvSpPr>
            <p:cNvPr id="508953" name="Rectangle 508952">
              <a:extLst>
                <a:ext uri="{FF2B5EF4-FFF2-40B4-BE49-F238E27FC236}">
                  <a16:creationId xmlns:a16="http://schemas.microsoft.com/office/drawing/2014/main" id="{90FD5C1B-0AA7-A39E-6722-D22D40EAF7A3}"/>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4" name="Rectangle 508953">
              <a:extLst>
                <a:ext uri="{FF2B5EF4-FFF2-40B4-BE49-F238E27FC236}">
                  <a16:creationId xmlns:a16="http://schemas.microsoft.com/office/drawing/2014/main" id="{36D0A77A-A3A3-7F9B-03CE-1CF24A8DB204}"/>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5" name="Rectangle 508954">
              <a:extLst>
                <a:ext uri="{FF2B5EF4-FFF2-40B4-BE49-F238E27FC236}">
                  <a16:creationId xmlns:a16="http://schemas.microsoft.com/office/drawing/2014/main" id="{E6DD92F3-63E7-2502-95EE-DF213EABAE0E}"/>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6" name="Rectangle 508955">
              <a:extLst>
                <a:ext uri="{FF2B5EF4-FFF2-40B4-BE49-F238E27FC236}">
                  <a16:creationId xmlns:a16="http://schemas.microsoft.com/office/drawing/2014/main" id="{64A637A0-D87A-30E3-8DD9-701368C4CAFD}"/>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57" name="Group 508956">
            <a:extLst>
              <a:ext uri="{FF2B5EF4-FFF2-40B4-BE49-F238E27FC236}">
                <a16:creationId xmlns:a16="http://schemas.microsoft.com/office/drawing/2014/main" id="{EB35F749-E1FF-AA81-FA7B-ECECCE491F5D}"/>
              </a:ext>
            </a:extLst>
          </p:cNvPr>
          <p:cNvGrpSpPr/>
          <p:nvPr/>
        </p:nvGrpSpPr>
        <p:grpSpPr>
          <a:xfrm>
            <a:off x="755396" y="1714352"/>
            <a:ext cx="292608" cy="304800"/>
            <a:chOff x="2755392" y="2438400"/>
            <a:chExt cx="292608" cy="304800"/>
          </a:xfrm>
        </p:grpSpPr>
        <p:sp>
          <p:nvSpPr>
            <p:cNvPr id="508958" name="Rectangle 508957">
              <a:extLst>
                <a:ext uri="{FF2B5EF4-FFF2-40B4-BE49-F238E27FC236}">
                  <a16:creationId xmlns:a16="http://schemas.microsoft.com/office/drawing/2014/main" id="{F4ADAAD8-3EDC-D883-D36D-61800B8E7D04}"/>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59" name="Rectangle 508958">
              <a:extLst>
                <a:ext uri="{FF2B5EF4-FFF2-40B4-BE49-F238E27FC236}">
                  <a16:creationId xmlns:a16="http://schemas.microsoft.com/office/drawing/2014/main" id="{E8818A2C-6620-1AB7-145C-9AA44DA543A3}"/>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60" name="Rectangle 508959">
              <a:extLst>
                <a:ext uri="{FF2B5EF4-FFF2-40B4-BE49-F238E27FC236}">
                  <a16:creationId xmlns:a16="http://schemas.microsoft.com/office/drawing/2014/main" id="{4060F768-F15A-EE40-07AA-4A7A93F7B012}"/>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61" name="Rectangle 508960">
              <a:extLst>
                <a:ext uri="{FF2B5EF4-FFF2-40B4-BE49-F238E27FC236}">
                  <a16:creationId xmlns:a16="http://schemas.microsoft.com/office/drawing/2014/main" id="{C74E5D15-FCC5-2F14-73BB-6D16BEA46767}"/>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67" name="Group 508966">
            <a:extLst>
              <a:ext uri="{FF2B5EF4-FFF2-40B4-BE49-F238E27FC236}">
                <a16:creationId xmlns:a16="http://schemas.microsoft.com/office/drawing/2014/main" id="{3E794B4C-F670-D47E-54E1-E045E054B71E}"/>
              </a:ext>
            </a:extLst>
          </p:cNvPr>
          <p:cNvGrpSpPr/>
          <p:nvPr/>
        </p:nvGrpSpPr>
        <p:grpSpPr>
          <a:xfrm>
            <a:off x="1051730" y="1714352"/>
            <a:ext cx="292608" cy="304800"/>
            <a:chOff x="2755392" y="2438400"/>
            <a:chExt cx="292608" cy="304800"/>
          </a:xfrm>
        </p:grpSpPr>
        <p:sp>
          <p:nvSpPr>
            <p:cNvPr id="508968" name="Rectangle 508967">
              <a:extLst>
                <a:ext uri="{FF2B5EF4-FFF2-40B4-BE49-F238E27FC236}">
                  <a16:creationId xmlns:a16="http://schemas.microsoft.com/office/drawing/2014/main" id="{017B8CA1-93A7-AF4A-48D4-D0E8FB6EE10A}"/>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69" name="Rectangle 508968">
              <a:extLst>
                <a:ext uri="{FF2B5EF4-FFF2-40B4-BE49-F238E27FC236}">
                  <a16:creationId xmlns:a16="http://schemas.microsoft.com/office/drawing/2014/main" id="{A03F3C34-F72C-4433-D85D-5118F7B758D3}"/>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0" name="Rectangle 508969">
              <a:extLst>
                <a:ext uri="{FF2B5EF4-FFF2-40B4-BE49-F238E27FC236}">
                  <a16:creationId xmlns:a16="http://schemas.microsoft.com/office/drawing/2014/main" id="{1628E653-B5C5-D06C-BD0A-1F591880B288}"/>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1" name="Rectangle 508970">
              <a:extLst>
                <a:ext uri="{FF2B5EF4-FFF2-40B4-BE49-F238E27FC236}">
                  <a16:creationId xmlns:a16="http://schemas.microsoft.com/office/drawing/2014/main" id="{AF8BD39C-905D-31C6-AA1C-B623914055FB}"/>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72" name="Group 508971">
            <a:extLst>
              <a:ext uri="{FF2B5EF4-FFF2-40B4-BE49-F238E27FC236}">
                <a16:creationId xmlns:a16="http://schemas.microsoft.com/office/drawing/2014/main" id="{7BF0F5A0-564C-5457-C675-DD5B2827E9B2}"/>
              </a:ext>
            </a:extLst>
          </p:cNvPr>
          <p:cNvGrpSpPr/>
          <p:nvPr/>
        </p:nvGrpSpPr>
        <p:grpSpPr>
          <a:xfrm>
            <a:off x="1348064" y="1714352"/>
            <a:ext cx="292608" cy="304800"/>
            <a:chOff x="2755392" y="2438400"/>
            <a:chExt cx="292608" cy="304800"/>
          </a:xfrm>
        </p:grpSpPr>
        <p:sp>
          <p:nvSpPr>
            <p:cNvPr id="508973" name="Rectangle 508972">
              <a:extLst>
                <a:ext uri="{FF2B5EF4-FFF2-40B4-BE49-F238E27FC236}">
                  <a16:creationId xmlns:a16="http://schemas.microsoft.com/office/drawing/2014/main" id="{F2C6253E-478C-048A-776E-83056A01B476}"/>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4" name="Rectangle 508973">
              <a:extLst>
                <a:ext uri="{FF2B5EF4-FFF2-40B4-BE49-F238E27FC236}">
                  <a16:creationId xmlns:a16="http://schemas.microsoft.com/office/drawing/2014/main" id="{243CBBE8-270A-B01C-439E-4F9E866EDAEC}"/>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5" name="Rectangle 508974">
              <a:extLst>
                <a:ext uri="{FF2B5EF4-FFF2-40B4-BE49-F238E27FC236}">
                  <a16:creationId xmlns:a16="http://schemas.microsoft.com/office/drawing/2014/main" id="{60F2FCDA-A9B0-2FE9-4691-620C398B5BAF}"/>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6" name="Rectangle 508975">
              <a:extLst>
                <a:ext uri="{FF2B5EF4-FFF2-40B4-BE49-F238E27FC236}">
                  <a16:creationId xmlns:a16="http://schemas.microsoft.com/office/drawing/2014/main" id="{7ABDCC12-CDC8-715D-5A51-F1655B1D375B}"/>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77" name="Group 508976">
            <a:extLst>
              <a:ext uri="{FF2B5EF4-FFF2-40B4-BE49-F238E27FC236}">
                <a16:creationId xmlns:a16="http://schemas.microsoft.com/office/drawing/2014/main" id="{849D98B9-5419-9B55-4895-2B62E5AB95C1}"/>
              </a:ext>
            </a:extLst>
          </p:cNvPr>
          <p:cNvGrpSpPr/>
          <p:nvPr/>
        </p:nvGrpSpPr>
        <p:grpSpPr>
          <a:xfrm>
            <a:off x="1644398" y="1714352"/>
            <a:ext cx="292608" cy="304800"/>
            <a:chOff x="2755392" y="2438400"/>
            <a:chExt cx="292608" cy="304800"/>
          </a:xfrm>
        </p:grpSpPr>
        <p:sp>
          <p:nvSpPr>
            <p:cNvPr id="508978" name="Rectangle 508977">
              <a:extLst>
                <a:ext uri="{FF2B5EF4-FFF2-40B4-BE49-F238E27FC236}">
                  <a16:creationId xmlns:a16="http://schemas.microsoft.com/office/drawing/2014/main" id="{07B4502E-8206-3F8B-25B9-9221A928855D}"/>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79" name="Rectangle 508978">
              <a:extLst>
                <a:ext uri="{FF2B5EF4-FFF2-40B4-BE49-F238E27FC236}">
                  <a16:creationId xmlns:a16="http://schemas.microsoft.com/office/drawing/2014/main" id="{2F739607-9ADD-FB49-ED1F-3651C5C94798}"/>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0" name="Rectangle 508979">
              <a:extLst>
                <a:ext uri="{FF2B5EF4-FFF2-40B4-BE49-F238E27FC236}">
                  <a16:creationId xmlns:a16="http://schemas.microsoft.com/office/drawing/2014/main" id="{8F7968EE-C651-33D4-5C8F-8425948687BD}"/>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1" name="Rectangle 508980">
              <a:extLst>
                <a:ext uri="{FF2B5EF4-FFF2-40B4-BE49-F238E27FC236}">
                  <a16:creationId xmlns:a16="http://schemas.microsoft.com/office/drawing/2014/main" id="{38748003-23FE-1AED-2F5E-5CDC4EEB93F1}"/>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82" name="Group 508981">
            <a:extLst>
              <a:ext uri="{FF2B5EF4-FFF2-40B4-BE49-F238E27FC236}">
                <a16:creationId xmlns:a16="http://schemas.microsoft.com/office/drawing/2014/main" id="{D2576AD4-5FCF-6607-FE2E-944E746B1E96}"/>
              </a:ext>
            </a:extLst>
          </p:cNvPr>
          <p:cNvGrpSpPr/>
          <p:nvPr/>
        </p:nvGrpSpPr>
        <p:grpSpPr>
          <a:xfrm>
            <a:off x="1940732" y="1714352"/>
            <a:ext cx="292608" cy="304800"/>
            <a:chOff x="2755392" y="2438400"/>
            <a:chExt cx="292608" cy="304800"/>
          </a:xfrm>
        </p:grpSpPr>
        <p:sp>
          <p:nvSpPr>
            <p:cNvPr id="508983" name="Rectangle 508982">
              <a:extLst>
                <a:ext uri="{FF2B5EF4-FFF2-40B4-BE49-F238E27FC236}">
                  <a16:creationId xmlns:a16="http://schemas.microsoft.com/office/drawing/2014/main" id="{11562560-D22E-462F-FDFD-D6936631944A}"/>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4" name="Rectangle 508983">
              <a:extLst>
                <a:ext uri="{FF2B5EF4-FFF2-40B4-BE49-F238E27FC236}">
                  <a16:creationId xmlns:a16="http://schemas.microsoft.com/office/drawing/2014/main" id="{E86F8FB7-69AA-64D1-1DE2-47658F1CA2BA}"/>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5" name="Rectangle 508984">
              <a:extLst>
                <a:ext uri="{FF2B5EF4-FFF2-40B4-BE49-F238E27FC236}">
                  <a16:creationId xmlns:a16="http://schemas.microsoft.com/office/drawing/2014/main" id="{8BF74E72-0D54-7BC4-A262-C88D6E7477C5}"/>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6" name="Rectangle 508985">
              <a:extLst>
                <a:ext uri="{FF2B5EF4-FFF2-40B4-BE49-F238E27FC236}">
                  <a16:creationId xmlns:a16="http://schemas.microsoft.com/office/drawing/2014/main" id="{C814BCAC-EA1C-3D45-7F15-D0002F3BD6B3}"/>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508987" name="Group 508986">
            <a:extLst>
              <a:ext uri="{FF2B5EF4-FFF2-40B4-BE49-F238E27FC236}">
                <a16:creationId xmlns:a16="http://schemas.microsoft.com/office/drawing/2014/main" id="{2B5DA91E-89A4-F8EC-3141-792333C79CF2}"/>
              </a:ext>
            </a:extLst>
          </p:cNvPr>
          <p:cNvGrpSpPr/>
          <p:nvPr/>
        </p:nvGrpSpPr>
        <p:grpSpPr>
          <a:xfrm>
            <a:off x="2237066" y="1714352"/>
            <a:ext cx="292608" cy="304800"/>
            <a:chOff x="2755392" y="2438400"/>
            <a:chExt cx="292608" cy="304800"/>
          </a:xfrm>
        </p:grpSpPr>
        <p:sp>
          <p:nvSpPr>
            <p:cNvPr id="508988" name="Rectangle 508987">
              <a:extLst>
                <a:ext uri="{FF2B5EF4-FFF2-40B4-BE49-F238E27FC236}">
                  <a16:creationId xmlns:a16="http://schemas.microsoft.com/office/drawing/2014/main" id="{A1497D37-8B9B-7D9A-5868-E7B2CFF7A404}"/>
                </a:ext>
              </a:extLst>
            </p:cNvPr>
            <p:cNvSpPr/>
            <p:nvPr/>
          </p:nvSpPr>
          <p:spPr bwMode="auto">
            <a:xfrm>
              <a:off x="27553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89" name="Rectangle 508988">
              <a:extLst>
                <a:ext uri="{FF2B5EF4-FFF2-40B4-BE49-F238E27FC236}">
                  <a16:creationId xmlns:a16="http://schemas.microsoft.com/office/drawing/2014/main" id="{8BAB876E-F189-9DF3-7F46-2969486E839E}"/>
                </a:ext>
              </a:extLst>
            </p:cNvPr>
            <p:cNvSpPr/>
            <p:nvPr/>
          </p:nvSpPr>
          <p:spPr bwMode="auto">
            <a:xfrm>
              <a:off x="28315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90" name="Rectangle 508989">
              <a:extLst>
                <a:ext uri="{FF2B5EF4-FFF2-40B4-BE49-F238E27FC236}">
                  <a16:creationId xmlns:a16="http://schemas.microsoft.com/office/drawing/2014/main" id="{4FE7FE59-4E1F-DCA5-CF93-995BC48BE748}"/>
                </a:ext>
              </a:extLst>
            </p:cNvPr>
            <p:cNvSpPr/>
            <p:nvPr/>
          </p:nvSpPr>
          <p:spPr bwMode="auto">
            <a:xfrm>
              <a:off x="29077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991" name="Rectangle 508990">
              <a:extLst>
                <a:ext uri="{FF2B5EF4-FFF2-40B4-BE49-F238E27FC236}">
                  <a16:creationId xmlns:a16="http://schemas.microsoft.com/office/drawing/2014/main" id="{C8C7F5A9-8F79-2553-6910-DA901369CE00}"/>
                </a:ext>
              </a:extLst>
            </p:cNvPr>
            <p:cNvSpPr/>
            <p:nvPr/>
          </p:nvSpPr>
          <p:spPr bwMode="auto">
            <a:xfrm>
              <a:off x="2983992" y="2438400"/>
              <a:ext cx="64008" cy="304800"/>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0480" name="TextBox 20479">
            <a:extLst>
              <a:ext uri="{FF2B5EF4-FFF2-40B4-BE49-F238E27FC236}">
                <a16:creationId xmlns:a16="http://schemas.microsoft.com/office/drawing/2014/main" id="{2C45A211-1930-BFFB-0734-8AB68B22E898}"/>
              </a:ext>
            </a:extLst>
          </p:cNvPr>
          <p:cNvSpPr txBox="1"/>
          <p:nvPr/>
        </p:nvSpPr>
        <p:spPr>
          <a:xfrm>
            <a:off x="40199" y="1024549"/>
            <a:ext cx="1018135" cy="646331"/>
          </a:xfrm>
          <a:prstGeom prst="rect">
            <a:avLst/>
          </a:prstGeom>
          <a:noFill/>
          <a:ln>
            <a:solidFill>
              <a:srgbClr val="FF0000"/>
            </a:solidFill>
          </a:ln>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Cache Line</a:t>
            </a:r>
          </a:p>
        </p:txBody>
      </p:sp>
      <p:cxnSp>
        <p:nvCxnSpPr>
          <p:cNvPr id="20481" name="Straight Arrow Connector 20480">
            <a:extLst>
              <a:ext uri="{FF2B5EF4-FFF2-40B4-BE49-F238E27FC236}">
                <a16:creationId xmlns:a16="http://schemas.microsoft.com/office/drawing/2014/main" id="{4755E9B8-9A4C-14AB-CD2A-83BB592B22AA}"/>
              </a:ext>
            </a:extLst>
          </p:cNvPr>
          <p:cNvCxnSpPr/>
          <p:nvPr/>
        </p:nvCxnSpPr>
        <p:spPr bwMode="auto">
          <a:xfrm>
            <a:off x="273254" y="1492189"/>
            <a:ext cx="510083" cy="402779"/>
          </a:xfrm>
          <a:prstGeom prst="straightConnector1">
            <a:avLst/>
          </a:prstGeom>
          <a:noFill/>
          <a:ln w="38100" cap="flat" cmpd="sng" algn="ctr">
            <a:solidFill>
              <a:srgbClr val="FF0000"/>
            </a:solidFill>
            <a:prstDash val="solid"/>
            <a:round/>
            <a:headEnd type="none" w="med" len="med"/>
            <a:tailEnd type="triangle"/>
          </a:ln>
          <a:effectLst/>
        </p:spPr>
      </p:cxnSp>
      <p:cxnSp>
        <p:nvCxnSpPr>
          <p:cNvPr id="20484" name="Straight Connector 20483">
            <a:extLst>
              <a:ext uri="{FF2B5EF4-FFF2-40B4-BE49-F238E27FC236}">
                <a16:creationId xmlns:a16="http://schemas.microsoft.com/office/drawing/2014/main" id="{4D1C4A0B-9DCF-908E-2BE5-97488A4FD6A8}"/>
              </a:ext>
            </a:extLst>
          </p:cNvPr>
          <p:cNvCxnSpPr>
            <a:stCxn id="33" idx="2"/>
            <a:endCxn id="6" idx="0"/>
          </p:cNvCxnSpPr>
          <p:nvPr/>
        </p:nvCxnSpPr>
        <p:spPr bwMode="auto">
          <a:xfrm>
            <a:off x="922867" y="4038600"/>
            <a:ext cx="601133" cy="1524000"/>
          </a:xfrm>
          <a:prstGeom prst="line">
            <a:avLst/>
          </a:prstGeom>
          <a:noFill/>
          <a:ln w="38100" cap="flat" cmpd="sng" algn="ctr">
            <a:solidFill>
              <a:schemeClr val="accent1">
                <a:lumMod val="75000"/>
              </a:schemeClr>
            </a:solidFill>
            <a:prstDash val="solid"/>
            <a:round/>
            <a:headEnd type="none" w="med" len="med"/>
            <a:tailEnd type="none" w="med" len="med"/>
          </a:ln>
          <a:effectLst/>
        </p:spPr>
      </p:cxnSp>
      <p:cxnSp>
        <p:nvCxnSpPr>
          <p:cNvPr id="20485" name="Straight Connector 20484">
            <a:extLst>
              <a:ext uri="{FF2B5EF4-FFF2-40B4-BE49-F238E27FC236}">
                <a16:creationId xmlns:a16="http://schemas.microsoft.com/office/drawing/2014/main" id="{1FCEAB80-6281-3660-9394-7B49EE2E7011}"/>
              </a:ext>
            </a:extLst>
          </p:cNvPr>
          <p:cNvCxnSpPr>
            <a:cxnSpLocks/>
            <a:endCxn id="7" idx="0"/>
          </p:cNvCxnSpPr>
          <p:nvPr/>
        </p:nvCxnSpPr>
        <p:spPr bwMode="auto">
          <a:xfrm flipH="1">
            <a:off x="1828800" y="4038600"/>
            <a:ext cx="931334" cy="1524000"/>
          </a:xfrm>
          <a:prstGeom prst="line">
            <a:avLst/>
          </a:prstGeom>
          <a:noFill/>
          <a:ln w="38100" cap="flat" cmpd="sng" algn="ctr">
            <a:solidFill>
              <a:schemeClr val="accent1">
                <a:lumMod val="75000"/>
              </a:schemeClr>
            </a:solidFill>
            <a:prstDash val="solid"/>
            <a:round/>
            <a:headEnd type="none" w="med" len="med"/>
            <a:tailEnd type="none" w="med" len="med"/>
          </a:ln>
          <a:effectLst/>
        </p:spPr>
      </p:cxnSp>
      <p:cxnSp>
        <p:nvCxnSpPr>
          <p:cNvPr id="20487" name="Straight Connector 20486">
            <a:extLst>
              <a:ext uri="{FF2B5EF4-FFF2-40B4-BE49-F238E27FC236}">
                <a16:creationId xmlns:a16="http://schemas.microsoft.com/office/drawing/2014/main" id="{A16E5D08-5515-8A40-4B59-7707F35DD38F}"/>
              </a:ext>
            </a:extLst>
          </p:cNvPr>
          <p:cNvCxnSpPr>
            <a:cxnSpLocks/>
            <a:endCxn id="5" idx="0"/>
          </p:cNvCxnSpPr>
          <p:nvPr/>
        </p:nvCxnSpPr>
        <p:spPr bwMode="auto">
          <a:xfrm flipH="1">
            <a:off x="1219200" y="4029925"/>
            <a:ext cx="3369734" cy="1532675"/>
          </a:xfrm>
          <a:prstGeom prst="line">
            <a:avLst/>
          </a:prstGeom>
          <a:noFill/>
          <a:ln w="38100" cap="flat" cmpd="sng" algn="ctr">
            <a:solidFill>
              <a:schemeClr val="accent1">
                <a:lumMod val="75000"/>
              </a:schemeClr>
            </a:solidFill>
            <a:prstDash val="solid"/>
            <a:round/>
            <a:headEnd type="none" w="med" len="med"/>
            <a:tailEnd type="none" w="med" len="med"/>
          </a:ln>
          <a:effectLst/>
        </p:spPr>
      </p:cxnSp>
      <p:cxnSp>
        <p:nvCxnSpPr>
          <p:cNvPr id="20489" name="Straight Connector 20488">
            <a:extLst>
              <a:ext uri="{FF2B5EF4-FFF2-40B4-BE49-F238E27FC236}">
                <a16:creationId xmlns:a16="http://schemas.microsoft.com/office/drawing/2014/main" id="{E0506EAA-B5EF-CD21-1C52-5AA6DC9B7577}"/>
              </a:ext>
            </a:extLst>
          </p:cNvPr>
          <p:cNvCxnSpPr>
            <a:cxnSpLocks/>
            <a:endCxn id="508955" idx="1"/>
          </p:cNvCxnSpPr>
          <p:nvPr/>
        </p:nvCxnSpPr>
        <p:spPr bwMode="auto">
          <a:xfrm>
            <a:off x="1073737" y="1958538"/>
            <a:ext cx="775722" cy="1936129"/>
          </a:xfrm>
          <a:prstGeom prst="line">
            <a:avLst/>
          </a:prstGeom>
          <a:noFill/>
          <a:ln w="38100" cap="flat" cmpd="sng" algn="ctr">
            <a:solidFill>
              <a:schemeClr val="accent1">
                <a:lumMod val="75000"/>
              </a:schemeClr>
            </a:solidFill>
            <a:prstDash val="solid"/>
            <a:round/>
            <a:headEnd type="none" w="med" len="med"/>
            <a:tailEnd type="none" w="med" len="med"/>
          </a:ln>
          <a:effectLst/>
        </p:spPr>
      </p:cxnSp>
      <p:cxnSp>
        <p:nvCxnSpPr>
          <p:cNvPr id="20490" name="Straight Connector 20489">
            <a:extLst>
              <a:ext uri="{FF2B5EF4-FFF2-40B4-BE49-F238E27FC236}">
                <a16:creationId xmlns:a16="http://schemas.microsoft.com/office/drawing/2014/main" id="{8763BAFE-1B94-3890-939C-A9CCA6D3AE3E}"/>
              </a:ext>
            </a:extLst>
          </p:cNvPr>
          <p:cNvCxnSpPr>
            <a:cxnSpLocks/>
            <a:endCxn id="508950" idx="1"/>
          </p:cNvCxnSpPr>
          <p:nvPr/>
        </p:nvCxnSpPr>
        <p:spPr bwMode="auto">
          <a:xfrm flipH="1">
            <a:off x="1239859" y="1920794"/>
            <a:ext cx="682076" cy="1973873"/>
          </a:xfrm>
          <a:prstGeom prst="line">
            <a:avLst/>
          </a:prstGeom>
          <a:noFill/>
          <a:ln w="38100" cap="flat" cmpd="sng" algn="ctr">
            <a:solidFill>
              <a:schemeClr val="accent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315093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000" dirty="0">
                <a:solidFill>
                  <a:schemeClr val="bg1">
                    <a:lumMod val="50000"/>
                  </a:schemeClr>
                </a:solidFill>
                <a:latin typeface="Calibri" charset="0"/>
              </a:rPr>
              <a:t>Hard disks/SSDs/Memory are all typically divided into “blocks” or “pages”</a:t>
            </a:r>
          </a:p>
          <a:p>
            <a:pPr lvl="1"/>
            <a:r>
              <a:rPr lang="en-US" sz="1800" dirty="0">
                <a:solidFill>
                  <a:schemeClr val="bg1">
                    <a:lumMod val="50000"/>
                  </a:schemeClr>
                </a:solidFill>
                <a:latin typeface="Calibri" charset="0"/>
              </a:rPr>
              <a:t>Traditionally 4K or 8K</a:t>
            </a:r>
            <a:endParaRPr lang="en-US" sz="2000" dirty="0">
              <a:solidFill>
                <a:schemeClr val="bg1">
                  <a:lumMod val="50000"/>
                </a:schemeClr>
              </a:solidFill>
              <a:latin typeface="Calibri" charset="0"/>
            </a:endParaRPr>
          </a:p>
          <a:p>
            <a:r>
              <a:rPr lang="en-US" sz="2000" dirty="0">
                <a:solidFill>
                  <a:schemeClr val="bg1">
                    <a:lumMod val="50000"/>
                  </a:schemeClr>
                </a:solidFill>
                <a:latin typeface="Calibri" charset="0"/>
              </a:rPr>
              <a:t>Data movement usually in units of blocks/pages</a:t>
            </a:r>
          </a:p>
          <a:p>
            <a:pPr lvl="1"/>
            <a:r>
              <a:rPr lang="en-US" sz="1800" dirty="0">
                <a:solidFill>
                  <a:schemeClr val="bg1">
                    <a:lumMod val="50000"/>
                  </a:schemeClr>
                </a:solidFill>
                <a:latin typeface="Calibri" charset="0"/>
              </a:rPr>
              <a:t>i.e., we usually move one or more blocks from disk to memory</a:t>
            </a:r>
          </a:p>
          <a:p>
            <a:pPr lvl="1"/>
            <a:r>
              <a:rPr lang="en-US" sz="1800" dirty="0">
                <a:solidFill>
                  <a:schemeClr val="bg1">
                    <a:lumMod val="50000"/>
                  </a:schemeClr>
                </a:solidFill>
                <a:latin typeface="Calibri" charset="0"/>
              </a:rPr>
              <a:t>Can’t move just a small part of a block	</a:t>
            </a:r>
          </a:p>
          <a:p>
            <a:r>
              <a:rPr lang="en-US" sz="2000" dirty="0">
                <a:solidFill>
                  <a:schemeClr val="bg1">
                    <a:lumMod val="50000"/>
                  </a:schemeClr>
                </a:solidFill>
                <a:latin typeface="Calibri" charset="0"/>
                <a:sym typeface="Wingdings" pitchFamily="2" charset="2"/>
              </a:rPr>
              <a:t>Memory-to-Cache is in smaller units</a:t>
            </a:r>
          </a:p>
          <a:p>
            <a:pPr lvl="1"/>
            <a:r>
              <a:rPr lang="en-US" sz="1800" dirty="0">
                <a:solidFill>
                  <a:schemeClr val="bg1">
                    <a:lumMod val="50000"/>
                  </a:schemeClr>
                </a:solidFill>
                <a:latin typeface="Calibri" charset="0"/>
                <a:sym typeface="Wingdings" pitchFamily="2" charset="2"/>
              </a:rPr>
              <a:t>Called “cache lines” -- 64 bytes or 128 bytes</a:t>
            </a:r>
          </a:p>
          <a:p>
            <a:pPr lvl="1"/>
            <a:r>
              <a:rPr lang="en-US" sz="1800" dirty="0">
                <a:solidFill>
                  <a:schemeClr val="bg1">
                    <a:lumMod val="50000"/>
                  </a:schemeClr>
                </a:solidFill>
                <a:latin typeface="Calibri" charset="0"/>
                <a:sym typeface="Wingdings" pitchFamily="2" charset="2"/>
              </a:rPr>
              <a:t>Usually each memory page is divided into multiple cache lines</a:t>
            </a:r>
          </a:p>
          <a:p>
            <a:pPr lvl="1"/>
            <a:endParaRPr lang="en-US" sz="1400" dirty="0">
              <a:solidFill>
                <a:schemeClr val="bg1">
                  <a:lumMod val="50000"/>
                </a:schemeClr>
              </a:solidFill>
              <a:latin typeface="Calibri" charset="0"/>
              <a:sym typeface="Wingdings" pitchFamily="2" charset="2"/>
            </a:endParaRPr>
          </a:p>
          <a:p>
            <a:r>
              <a:rPr lang="en-US" sz="2000" dirty="0">
                <a:latin typeface="Calibri" charset="0"/>
                <a:sym typeface="Wingdings" pitchFamily="2" charset="2"/>
              </a:rPr>
              <a:t> Important to allocate tuples to blocks carefully</a:t>
            </a:r>
          </a:p>
          <a:p>
            <a:pPr lvl="1"/>
            <a:r>
              <a:rPr lang="en-US" sz="1800" dirty="0">
                <a:latin typeface="Calibri" charset="0"/>
                <a:sym typeface="Wingdings" pitchFamily="2" charset="2"/>
              </a:rPr>
              <a:t>Want to keep data that is accessed together in the same block</a:t>
            </a:r>
          </a:p>
          <a:p>
            <a:pPr lvl="1"/>
            <a:r>
              <a:rPr lang="en-US" sz="1800" dirty="0">
                <a:latin typeface="Calibri" charset="0"/>
                <a:sym typeface="Wingdings" pitchFamily="2" charset="2"/>
              </a:rPr>
              <a:t>Fetching 4KB of data, and only using 100 bytes not a good idea</a:t>
            </a:r>
            <a:endParaRPr lang="en-US" sz="2000" dirty="0">
              <a:latin typeface="Calibri" charset="0"/>
              <a:sym typeface="Wingdings" pitchFamily="2" charset="2"/>
            </a:endParaRPr>
          </a:p>
          <a:p>
            <a:r>
              <a:rPr lang="en-US" sz="2000" dirty="0">
                <a:latin typeface="Calibri" charset="0"/>
                <a:sym typeface="Wingdings" pitchFamily="2" charset="2"/>
              </a:rPr>
              <a:t> Even within a block, how data is laid out matters for cache performance</a:t>
            </a:r>
          </a:p>
          <a:p>
            <a:endParaRPr lang="en-US" sz="2000" dirty="0">
              <a:latin typeface="Calibri" charset="0"/>
              <a:sym typeface="Wingdings" pitchFamily="2" charset="2"/>
            </a:endParaRP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Storage Representations</a:t>
            </a:r>
          </a:p>
        </p:txBody>
      </p:sp>
    </p:spTree>
    <p:extLst>
      <p:ext uri="{BB962C8B-B14F-4D97-AF65-F5344CB8AC3E}">
        <p14:creationId xmlns:p14="http://schemas.microsoft.com/office/powerpoint/2010/main" val="230119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2">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2">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2">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sz="2400" dirty="0">
                <a:latin typeface="Calibri" charset="0"/>
                <a:sym typeface="Wingdings" pitchFamily="2" charset="2"/>
              </a:rPr>
              <a:t>Need to support efficient search/updates</a:t>
            </a:r>
          </a:p>
          <a:p>
            <a:pPr lvl="1"/>
            <a:r>
              <a:rPr lang="en-US" sz="2000" dirty="0">
                <a:latin typeface="Calibri" charset="0"/>
                <a:sym typeface="Wingdings" pitchFamily="2" charset="2"/>
              </a:rPr>
              <a:t>e.g., may wish to keep the data sorted  inserts/deletes are tricky</a:t>
            </a:r>
          </a:p>
          <a:p>
            <a:pPr lvl="1"/>
            <a:r>
              <a:rPr lang="en-US" sz="2000" dirty="0">
                <a:latin typeface="Calibri" charset="0"/>
                <a:sym typeface="Wingdings" pitchFamily="2" charset="2"/>
              </a:rPr>
              <a:t>May wish to build indexes/search trees on top of the blocks</a:t>
            </a:r>
          </a:p>
          <a:p>
            <a:r>
              <a:rPr lang="en-US" sz="2400" dirty="0">
                <a:latin typeface="Calibri" charset="0"/>
                <a:sym typeface="Wingdings" pitchFamily="2" charset="2"/>
              </a:rPr>
              <a:t>Want to avoid serialization/deserialization overhead  ideal to use the same format in memory as on disk</a:t>
            </a:r>
          </a:p>
          <a:p>
            <a:pPr lvl="1"/>
            <a:r>
              <a:rPr lang="en-US" sz="2000" dirty="0">
                <a:latin typeface="Calibri" charset="0"/>
                <a:sym typeface="Wingdings" pitchFamily="2" charset="2"/>
              </a:rPr>
              <a:t>So after loading a block from disk to memory, the execution engine can immediately start reading/writing it</a:t>
            </a:r>
          </a:p>
          <a:p>
            <a:r>
              <a:rPr lang="en-US" sz="2400" dirty="0">
                <a:latin typeface="Calibri" charset="0"/>
                <a:sym typeface="Wingdings" pitchFamily="2" charset="2"/>
              </a:rPr>
              <a:t>For hard disks: sequential reads are much much better than random block reads</a:t>
            </a:r>
          </a:p>
          <a:p>
            <a:pPr lvl="1"/>
            <a:r>
              <a:rPr lang="en-US" sz="2000" dirty="0">
                <a:latin typeface="Calibri" charset="0"/>
                <a:sym typeface="Wingdings" pitchFamily="2" charset="2"/>
              </a:rPr>
              <a:t>So prefer to arrange data so we do few random reads</a:t>
            </a:r>
          </a:p>
          <a:p>
            <a:r>
              <a:rPr lang="en-US" sz="2400" dirty="0">
                <a:latin typeface="Calibri" charset="0"/>
                <a:sym typeface="Wingdings" pitchFamily="2" charset="2"/>
              </a:rPr>
              <a:t>For SSDs, “writes” needs to be done carefully -- updating a single byte on a page usually not a good idea</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Additional Considerations</a:t>
            </a:r>
          </a:p>
        </p:txBody>
      </p:sp>
    </p:spTree>
    <p:extLst>
      <p:ext uri="{BB962C8B-B14F-4D97-AF65-F5344CB8AC3E}">
        <p14:creationId xmlns:p14="http://schemas.microsoft.com/office/powerpoint/2010/main" val="147791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p:nvPr>
        </p:nvSpPr>
        <p:spPr/>
        <p:txBody>
          <a:bodyPr/>
          <a:lstStyle/>
          <a:p>
            <a:r>
              <a:rPr lang="en-US" dirty="0"/>
              <a:t>Mapping Tuples to Blocks</a:t>
            </a:r>
          </a:p>
        </p:txBody>
      </p:sp>
      <p:pic>
        <p:nvPicPr>
          <p:cNvPr id="2" name="Picture 1">
            <a:extLst>
              <a:ext uri="{FF2B5EF4-FFF2-40B4-BE49-F238E27FC236}">
                <a16:creationId xmlns:a16="http://schemas.microsoft.com/office/drawing/2014/main" id="{FF539066-78BD-F040-9A92-CBFCA80E6930}"/>
              </a:ext>
            </a:extLst>
          </p:cNvPr>
          <p:cNvPicPr>
            <a:picLocks noChangeAspect="1"/>
          </p:cNvPicPr>
          <p:nvPr/>
        </p:nvPicPr>
        <p:blipFill>
          <a:blip r:embed="rId2"/>
          <a:stretch>
            <a:fillRect/>
          </a:stretch>
        </p:blipFill>
        <p:spPr>
          <a:xfrm>
            <a:off x="0" y="1600200"/>
            <a:ext cx="4267200" cy="2222500"/>
          </a:xfrm>
          <a:prstGeom prst="rect">
            <a:avLst/>
          </a:prstGeom>
        </p:spPr>
      </p:pic>
      <p:pic>
        <p:nvPicPr>
          <p:cNvPr id="5" name="Picture 4">
            <a:extLst>
              <a:ext uri="{FF2B5EF4-FFF2-40B4-BE49-F238E27FC236}">
                <a16:creationId xmlns:a16="http://schemas.microsoft.com/office/drawing/2014/main" id="{6766D431-6546-2E4B-B5C4-B98D504385CD}"/>
              </a:ext>
            </a:extLst>
          </p:cNvPr>
          <p:cNvPicPr>
            <a:picLocks noChangeAspect="1"/>
          </p:cNvPicPr>
          <p:nvPr/>
        </p:nvPicPr>
        <p:blipFill>
          <a:blip r:embed="rId3"/>
          <a:stretch>
            <a:fillRect/>
          </a:stretch>
        </p:blipFill>
        <p:spPr>
          <a:xfrm>
            <a:off x="317500" y="3035300"/>
            <a:ext cx="2844800" cy="2209800"/>
          </a:xfrm>
          <a:prstGeom prst="rect">
            <a:avLst/>
          </a:prstGeom>
        </p:spPr>
      </p:pic>
      <p:pic>
        <p:nvPicPr>
          <p:cNvPr id="6" name="Picture 5">
            <a:extLst>
              <a:ext uri="{FF2B5EF4-FFF2-40B4-BE49-F238E27FC236}">
                <a16:creationId xmlns:a16="http://schemas.microsoft.com/office/drawing/2014/main" id="{E3044732-A85A-994A-97A1-4DE4AB540051}"/>
              </a:ext>
            </a:extLst>
          </p:cNvPr>
          <p:cNvPicPr>
            <a:picLocks noChangeAspect="1"/>
          </p:cNvPicPr>
          <p:nvPr/>
        </p:nvPicPr>
        <p:blipFill>
          <a:blip r:embed="rId4"/>
          <a:stretch>
            <a:fillRect/>
          </a:stretch>
        </p:blipFill>
        <p:spPr>
          <a:xfrm>
            <a:off x="1270000" y="4724400"/>
            <a:ext cx="2209800" cy="1447800"/>
          </a:xfrm>
          <a:prstGeom prst="rect">
            <a:avLst/>
          </a:prstGeom>
        </p:spPr>
      </p:pic>
      <p:pic>
        <p:nvPicPr>
          <p:cNvPr id="9" name="Picture 2">
            <a:extLst>
              <a:ext uri="{FF2B5EF4-FFF2-40B4-BE49-F238E27FC236}">
                <a16:creationId xmlns:a16="http://schemas.microsoft.com/office/drawing/2014/main" id="{21BF9AA6-99A2-774D-A6D0-70F662F041A9}"/>
              </a:ext>
            </a:extLst>
          </p:cNvPr>
          <p:cNvPicPr>
            <a:picLocks noChangeAspect="1" noChangeArrowheads="1"/>
          </p:cNvPicPr>
          <p:nvPr/>
        </p:nvPicPr>
        <p:blipFill>
          <a:blip r:embed="rId5"/>
          <a:srcRect l="2472" t="1099" r="2678" b="1373"/>
          <a:stretch>
            <a:fillRect/>
          </a:stretch>
        </p:blipFill>
        <p:spPr bwMode="auto">
          <a:xfrm>
            <a:off x="5327446" y="4140200"/>
            <a:ext cx="3524454" cy="2222500"/>
          </a:xfrm>
          <a:prstGeom prst="rect">
            <a:avLst/>
          </a:prstGeom>
          <a:noFill/>
          <a:ln w="76200" cmpd="tri">
            <a:solidFill>
              <a:schemeClr val="tx2"/>
            </a:solidFill>
            <a:miter lim="800000"/>
            <a:headEnd/>
            <a:tailEnd/>
          </a:ln>
          <a:effectLst/>
        </p:spPr>
      </p:pic>
      <p:sp>
        <p:nvSpPr>
          <p:cNvPr id="7" name="Left-Right Arrow 6">
            <a:extLst>
              <a:ext uri="{FF2B5EF4-FFF2-40B4-BE49-F238E27FC236}">
                <a16:creationId xmlns:a16="http://schemas.microsoft.com/office/drawing/2014/main" id="{5B8D8083-59B0-7E43-A8AB-94B5491365A9}"/>
              </a:ext>
            </a:extLst>
          </p:cNvPr>
          <p:cNvSpPr/>
          <p:nvPr/>
        </p:nvSpPr>
        <p:spPr bwMode="auto">
          <a:xfrm rot="1806754">
            <a:off x="3643068" y="4286250"/>
            <a:ext cx="1521109" cy="546100"/>
          </a:xfrm>
          <a:prstGeom prst="leftRightArrow">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CCE67EE3-0DE4-3448-861D-7A590A9B20DE}"/>
              </a:ext>
            </a:extLst>
          </p:cNvPr>
          <p:cNvSpPr txBox="1"/>
          <p:nvPr/>
        </p:nvSpPr>
        <p:spPr>
          <a:xfrm>
            <a:off x="4648200" y="1600200"/>
            <a:ext cx="4051300" cy="193899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Very important implications on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Quite a few different ways to do this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Similar issues even if not using disks as the primary storage </a:t>
            </a:r>
          </a:p>
        </p:txBody>
      </p:sp>
      <p:sp>
        <p:nvSpPr>
          <p:cNvPr id="10" name="TextBox 9">
            <a:extLst>
              <a:ext uri="{FF2B5EF4-FFF2-40B4-BE49-F238E27FC236}">
                <a16:creationId xmlns:a16="http://schemas.microsoft.com/office/drawing/2014/main" id="{2B55C598-10CB-B746-AC00-8422DAF97FA6}"/>
              </a:ext>
            </a:extLst>
          </p:cNvPr>
          <p:cNvSpPr txBox="1"/>
          <p:nvPr/>
        </p:nvSpPr>
        <p:spPr>
          <a:xfrm>
            <a:off x="4264134" y="3708737"/>
            <a:ext cx="612668" cy="1015663"/>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Arial" charset="0"/>
                <a:ea typeface="+mn-ea"/>
                <a:cs typeface="+mn-cs"/>
              </a:rPr>
              <a:t>?</a:t>
            </a:r>
            <a:endParaRPr kumimoji="0" lang="en-US" sz="2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14479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900" name="Rectangle 4"/>
          <p:cNvSpPr>
            <a:spLocks noGrp="1" noChangeArrowheads="1"/>
          </p:cNvSpPr>
          <p:nvPr>
            <p:ph type="title"/>
          </p:nvPr>
        </p:nvSpPr>
        <p:spPr/>
        <p:txBody>
          <a:bodyPr/>
          <a:lstStyle/>
          <a:p>
            <a:r>
              <a:rPr lang="en-US" dirty="0"/>
              <a:t>Mapping Tuples to Blocks</a:t>
            </a:r>
          </a:p>
        </p:txBody>
      </p:sp>
      <p:sp>
        <p:nvSpPr>
          <p:cNvPr id="1360901" name="Rectangle 5"/>
          <p:cNvSpPr>
            <a:spLocks noGrp="1" noChangeArrowheads="1"/>
          </p:cNvSpPr>
          <p:nvPr>
            <p:ph type="body" idx="1"/>
          </p:nvPr>
        </p:nvSpPr>
        <p:spPr>
          <a:xfrm>
            <a:off x="457200" y="1524000"/>
            <a:ext cx="8229600" cy="4724400"/>
          </a:xfrm>
        </p:spPr>
        <p:txBody>
          <a:bodyPr/>
          <a:lstStyle/>
          <a:p>
            <a:pPr>
              <a:lnSpc>
                <a:spcPct val="120000"/>
              </a:lnSpc>
            </a:pPr>
            <a:r>
              <a:rPr lang="en-US" sz="2100" dirty="0"/>
              <a:t>Requirements and Performance Goals:</a:t>
            </a:r>
          </a:p>
          <a:p>
            <a:pPr lvl="1">
              <a:lnSpc>
                <a:spcPct val="120000"/>
              </a:lnSpc>
            </a:pPr>
            <a:r>
              <a:rPr lang="en-US" sz="2000" dirty="0"/>
              <a:t>Allow insertion/deletions of tuples/records in relations</a:t>
            </a:r>
          </a:p>
          <a:p>
            <a:pPr lvl="1">
              <a:lnSpc>
                <a:spcPct val="120000"/>
              </a:lnSpc>
            </a:pPr>
            <a:r>
              <a:rPr lang="en-US" sz="2000" dirty="0"/>
              <a:t>Fetch a particular record (specified by record id)</a:t>
            </a:r>
          </a:p>
          <a:p>
            <a:pPr lvl="1">
              <a:lnSpc>
                <a:spcPct val="120000"/>
              </a:lnSpc>
            </a:pPr>
            <a:r>
              <a:rPr lang="en-US" sz="2000" dirty="0"/>
              <a:t>Find all tuples that match a condition (say SSN = 123) ?</a:t>
            </a:r>
          </a:p>
          <a:p>
            <a:pPr lvl="1">
              <a:lnSpc>
                <a:spcPct val="120000"/>
              </a:lnSpc>
            </a:pPr>
            <a:r>
              <a:rPr lang="en-US" sz="2000" dirty="0"/>
              <a:t>Fetch all tuples from a specific relation (scans)</a:t>
            </a:r>
          </a:p>
          <a:p>
            <a:pPr lvl="2">
              <a:lnSpc>
                <a:spcPct val="120000"/>
              </a:lnSpc>
            </a:pPr>
            <a:r>
              <a:rPr lang="en-US" sz="1700" dirty="0"/>
              <a:t>Faster if they are all sequential/in contiguous blocks</a:t>
            </a:r>
          </a:p>
          <a:p>
            <a:pPr lvl="1">
              <a:lnSpc>
                <a:spcPct val="120000"/>
              </a:lnSpc>
            </a:pPr>
            <a:r>
              <a:rPr lang="en-US" sz="2000" dirty="0"/>
              <a:t>Allow building of “indexes” </a:t>
            </a:r>
          </a:p>
          <a:p>
            <a:pPr lvl="2">
              <a:lnSpc>
                <a:spcPct val="120000"/>
              </a:lnSpc>
            </a:pPr>
            <a:r>
              <a:rPr lang="en-US" sz="1700" dirty="0"/>
              <a:t>Auxiliary data structures maintained on disks and in memory for faster retrieval</a:t>
            </a:r>
          </a:p>
          <a:p>
            <a:pPr lvl="1">
              <a:lnSpc>
                <a:spcPct val="120000"/>
              </a:lnSpc>
            </a:pPr>
            <a:r>
              <a:rPr lang="en-US" sz="2000" dirty="0"/>
              <a:t>And so on…</a:t>
            </a:r>
          </a:p>
        </p:txBody>
      </p:sp>
    </p:spTree>
    <p:extLst>
      <p:ext uri="{BB962C8B-B14F-4D97-AF65-F5344CB8AC3E}">
        <p14:creationId xmlns:p14="http://schemas.microsoft.com/office/powerpoint/2010/main" val="948837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p:nvPr>
        </p:nvSpPr>
        <p:spPr/>
        <p:txBody>
          <a:bodyPr/>
          <a:lstStyle/>
          <a:p>
            <a:r>
              <a:rPr lang="en-US" dirty="0"/>
              <a:t>Aside: File System or Not</a:t>
            </a:r>
          </a:p>
        </p:txBody>
      </p:sp>
      <p:sp>
        <p:nvSpPr>
          <p:cNvPr id="1357827" name="Rectangle 3"/>
          <p:cNvSpPr>
            <a:spLocks noGrp="1" noChangeArrowheads="1"/>
          </p:cNvSpPr>
          <p:nvPr>
            <p:ph type="body" idx="1"/>
          </p:nvPr>
        </p:nvSpPr>
        <p:spPr>
          <a:xfrm>
            <a:off x="457200" y="1524000"/>
            <a:ext cx="8229600" cy="4876800"/>
          </a:xfrm>
        </p:spPr>
        <p:txBody>
          <a:bodyPr/>
          <a:lstStyle/>
          <a:p>
            <a:r>
              <a:rPr lang="en-US" sz="2400" dirty="0"/>
              <a:t>Option 1: Use OS File System</a:t>
            </a:r>
          </a:p>
          <a:p>
            <a:pPr lvl="1"/>
            <a:r>
              <a:rPr lang="en-US" sz="2000" dirty="0"/>
              <a:t>File systems are a standard abstraction provided by Operating Systems (OS) for managing data</a:t>
            </a:r>
          </a:p>
          <a:p>
            <a:pPr lvl="1"/>
            <a:r>
              <a:rPr lang="en-US" sz="2000" dirty="0">
                <a:solidFill>
                  <a:srgbClr val="FF0000"/>
                </a:solidFill>
              </a:rPr>
              <a:t>Major Con: Databases don’t have as much control over the physical placement anymore --- OS controls that</a:t>
            </a:r>
            <a:endParaRPr lang="en-US" sz="1200" dirty="0">
              <a:solidFill>
                <a:srgbClr val="FF0000"/>
              </a:solidFill>
            </a:endParaRPr>
          </a:p>
          <a:p>
            <a:pPr lvl="2"/>
            <a:r>
              <a:rPr lang="en-US" sz="1600" dirty="0"/>
              <a:t>E.g., Say DBMS maps a relation to a “file”</a:t>
            </a:r>
          </a:p>
          <a:p>
            <a:pPr lvl="2"/>
            <a:r>
              <a:rPr lang="en-US" sz="1600" dirty="0"/>
              <a:t>No guarantee that the file will be “contiguous” on the disk</a:t>
            </a:r>
          </a:p>
          <a:p>
            <a:pPr lvl="2"/>
            <a:r>
              <a:rPr lang="en-US" sz="1600" dirty="0"/>
              <a:t>OS may spread it across the disk, and won’t even tell the DBMS</a:t>
            </a:r>
          </a:p>
          <a:p>
            <a:endParaRPr lang="en-US" sz="2400" dirty="0"/>
          </a:p>
          <a:p>
            <a:r>
              <a:rPr lang="en-US" sz="2400" dirty="0"/>
              <a:t>Option 2: DBMS directly works with the disk or uses a lightweight/custom OS</a:t>
            </a:r>
          </a:p>
          <a:p>
            <a:pPr lvl="1"/>
            <a:r>
              <a:rPr lang="en-US" sz="2000" dirty="0"/>
              <a:t>Increasingly uncommon – most DBMSs today run on top of OSes (e.g., PostgreSQL on your laptop, or on </a:t>
            </a:r>
            <a:r>
              <a:rPr lang="en-US" sz="2000" dirty="0" err="1"/>
              <a:t>linux</a:t>
            </a:r>
            <a:r>
              <a:rPr lang="en-US" sz="2000" dirty="0"/>
              <a:t> VMs in the cloud, or on a distributed HDFS)</a:t>
            </a:r>
          </a:p>
        </p:txBody>
      </p:sp>
    </p:spTree>
    <p:extLst>
      <p:ext uri="{BB962C8B-B14F-4D97-AF65-F5344CB8AC3E}">
        <p14:creationId xmlns:p14="http://schemas.microsoft.com/office/powerpoint/2010/main" val="211990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7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78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78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78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782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p:nvPr>
        </p:nvSpPr>
        <p:spPr/>
        <p:txBody>
          <a:bodyPr/>
          <a:lstStyle/>
          <a:p>
            <a:r>
              <a:rPr lang="en-US" dirty="0"/>
              <a:t>Through a File System</a:t>
            </a:r>
          </a:p>
        </p:txBody>
      </p:sp>
      <p:sp>
        <p:nvSpPr>
          <p:cNvPr id="1357827" name="Rectangle 3"/>
          <p:cNvSpPr>
            <a:spLocks noGrp="1" noChangeArrowheads="1"/>
          </p:cNvSpPr>
          <p:nvPr>
            <p:ph type="body" idx="1"/>
          </p:nvPr>
        </p:nvSpPr>
        <p:spPr>
          <a:xfrm>
            <a:off x="457200" y="1524000"/>
            <a:ext cx="8229600" cy="4876800"/>
          </a:xfrm>
        </p:spPr>
        <p:txBody>
          <a:bodyPr/>
          <a:lstStyle/>
          <a:p>
            <a:pPr>
              <a:lnSpc>
                <a:spcPct val="110000"/>
              </a:lnSpc>
            </a:pPr>
            <a:r>
              <a:rPr lang="en-US" sz="2600" dirty="0"/>
              <a:t>Option 1: Allocate a single “file” on the disk, and treat it as a contiguous sequence of blocks</a:t>
            </a:r>
          </a:p>
          <a:p>
            <a:pPr lvl="1">
              <a:lnSpc>
                <a:spcPct val="110000"/>
              </a:lnSpc>
            </a:pPr>
            <a:r>
              <a:rPr lang="en-US" sz="2000" dirty="0"/>
              <a:t>This is what PostgreSQL does</a:t>
            </a:r>
          </a:p>
          <a:p>
            <a:pPr lvl="1">
              <a:lnSpc>
                <a:spcPct val="110000"/>
              </a:lnSpc>
            </a:pPr>
            <a:r>
              <a:rPr lang="en-US" sz="2000" dirty="0"/>
              <a:t>The blocks may not actually be contiguous on disk</a:t>
            </a:r>
          </a:p>
          <a:p>
            <a:pPr lvl="1">
              <a:lnSpc>
                <a:spcPct val="110000"/>
              </a:lnSpc>
            </a:pPr>
            <a:endParaRPr lang="en-US" sz="2000" dirty="0"/>
          </a:p>
          <a:p>
            <a:pPr>
              <a:lnSpc>
                <a:spcPct val="110000"/>
              </a:lnSpc>
            </a:pPr>
            <a:r>
              <a:rPr lang="en-US" sz="2600" dirty="0"/>
              <a:t>Option 2: A different file per relation</a:t>
            </a:r>
          </a:p>
          <a:p>
            <a:pPr lvl="1">
              <a:lnSpc>
                <a:spcPct val="110000"/>
              </a:lnSpc>
            </a:pPr>
            <a:r>
              <a:rPr lang="en-US" sz="2000" dirty="0"/>
              <a:t>Some of the simpler DBMS use this approach</a:t>
            </a:r>
          </a:p>
          <a:p>
            <a:pPr lvl="1">
              <a:lnSpc>
                <a:spcPct val="110000"/>
              </a:lnSpc>
            </a:pPr>
            <a:endParaRPr lang="en-US" sz="2000" dirty="0"/>
          </a:p>
          <a:p>
            <a:pPr>
              <a:lnSpc>
                <a:spcPct val="110000"/>
              </a:lnSpc>
            </a:pPr>
            <a:r>
              <a:rPr lang="en-US" sz="2400" dirty="0"/>
              <a:t>Either way: we have a set of relations mapped to a set of blocks on disk</a:t>
            </a:r>
          </a:p>
          <a:p>
            <a:pPr>
              <a:lnSpc>
                <a:spcPct val="110000"/>
              </a:lnSpc>
            </a:pPr>
            <a:endParaRPr lang="en-US" sz="2400" dirty="0"/>
          </a:p>
        </p:txBody>
      </p:sp>
    </p:spTree>
    <p:extLst>
      <p:ext uri="{BB962C8B-B14F-4D97-AF65-F5344CB8AC3E}">
        <p14:creationId xmlns:p14="http://schemas.microsoft.com/office/powerpoint/2010/main" val="176067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04800" y="1066800"/>
            <a:ext cx="8534400" cy="5105400"/>
          </a:xfrm>
        </p:spPr>
        <p:txBody>
          <a:bodyPr/>
          <a:lstStyle/>
          <a:p>
            <a:r>
              <a:rPr lang="en-US" dirty="0">
                <a:latin typeface="Calibri" charset="0"/>
              </a:rPr>
              <a:t>Book Chapters</a:t>
            </a:r>
          </a:p>
          <a:p>
            <a:pPr lvl="1"/>
            <a:r>
              <a:rPr lang="en-US" dirty="0">
                <a:latin typeface="Calibri" charset="0"/>
              </a:rPr>
              <a:t>10, 20 (and some other online resources)</a:t>
            </a:r>
          </a:p>
          <a:p>
            <a:endParaRPr lang="en-US" dirty="0">
              <a:latin typeface="Calibri" charset="0"/>
            </a:endParaRPr>
          </a:p>
          <a:p>
            <a:r>
              <a:rPr lang="en-US" dirty="0">
                <a:latin typeface="Calibri" charset="0"/>
              </a:rPr>
              <a:t>Key topics:</a:t>
            </a:r>
          </a:p>
          <a:p>
            <a:pPr lvl="1"/>
            <a:r>
              <a:rPr lang="en-US" dirty="0">
                <a:latin typeface="Calibri" charset="0"/>
              </a:rPr>
              <a:t>Differences between storage media</a:t>
            </a:r>
          </a:p>
          <a:p>
            <a:pPr lvl="1"/>
            <a:r>
              <a:rPr lang="en-US" dirty="0">
                <a:latin typeface="Calibri" charset="0"/>
              </a:rPr>
              <a:t>Storage hierarchy, Caches, SSDs </a:t>
            </a:r>
          </a:p>
          <a:p>
            <a:pPr lvl="1"/>
            <a:r>
              <a:rPr lang="en-US" dirty="0">
                <a:latin typeface="Calibri" charset="0"/>
              </a:rPr>
              <a:t>Parallel vs Distributed</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Computing Hardware</a:t>
            </a:r>
          </a:p>
        </p:txBody>
      </p:sp>
    </p:spTree>
    <p:extLst>
      <p:ext uri="{BB962C8B-B14F-4D97-AF65-F5344CB8AC3E}">
        <p14:creationId xmlns:p14="http://schemas.microsoft.com/office/powerpoint/2010/main" val="275541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p:nvPr>
        </p:nvSpPr>
        <p:spPr/>
        <p:txBody>
          <a:bodyPr/>
          <a:lstStyle/>
          <a:p>
            <a:r>
              <a:rPr lang="en-US" dirty="0"/>
              <a:t>Assumptions for Now</a:t>
            </a:r>
          </a:p>
        </p:txBody>
      </p:sp>
      <p:sp>
        <p:nvSpPr>
          <p:cNvPr id="1357827" name="Rectangle 3"/>
          <p:cNvSpPr>
            <a:spLocks noGrp="1" noChangeArrowheads="1"/>
          </p:cNvSpPr>
          <p:nvPr>
            <p:ph type="body" idx="1"/>
          </p:nvPr>
        </p:nvSpPr>
        <p:spPr>
          <a:xfrm>
            <a:off x="457200" y="1524000"/>
            <a:ext cx="8229600" cy="4876800"/>
          </a:xfrm>
        </p:spPr>
        <p:txBody>
          <a:bodyPr/>
          <a:lstStyle/>
          <a:p>
            <a:pPr>
              <a:lnSpc>
                <a:spcPct val="110000"/>
              </a:lnSpc>
            </a:pPr>
            <a:r>
              <a:rPr lang="en-US" sz="2000" dirty="0"/>
              <a:t>Each relation stored separately on a separate set of blocks</a:t>
            </a:r>
          </a:p>
          <a:p>
            <a:pPr lvl="1">
              <a:lnSpc>
                <a:spcPct val="110000"/>
              </a:lnSpc>
            </a:pPr>
            <a:r>
              <a:rPr lang="en-US" sz="1800" dirty="0"/>
              <a:t>Assumed to be contiguous</a:t>
            </a:r>
          </a:p>
          <a:p>
            <a:pPr>
              <a:lnSpc>
                <a:spcPct val="110000"/>
              </a:lnSpc>
            </a:pPr>
            <a:r>
              <a:rPr lang="en-US" sz="2000" dirty="0"/>
              <a:t>Each “index” maintained in a separate set of blocks</a:t>
            </a:r>
          </a:p>
          <a:p>
            <a:pPr lvl="1">
              <a:lnSpc>
                <a:spcPct val="110000"/>
              </a:lnSpc>
            </a:pPr>
            <a:r>
              <a:rPr lang="en-US" sz="1800" dirty="0"/>
              <a:t>Assumed to be contiguous</a:t>
            </a:r>
          </a:p>
          <a:p>
            <a:pPr marL="0" indent="0">
              <a:lnSpc>
                <a:spcPct val="110000"/>
              </a:lnSpc>
              <a:buNone/>
            </a:pPr>
            <a:endParaRPr lang="en-US" sz="2200" dirty="0"/>
          </a:p>
          <a:p>
            <a:pPr marL="344487" lvl="1" indent="0">
              <a:lnSpc>
                <a:spcPct val="110000"/>
              </a:lnSpc>
              <a:buNone/>
            </a:pPr>
            <a:endParaRPr lang="en-US" sz="1800" dirty="0"/>
          </a:p>
          <a:p>
            <a:pPr marL="0" indent="0">
              <a:lnSpc>
                <a:spcPct val="110000"/>
              </a:lnSpc>
              <a:buNone/>
            </a:pPr>
            <a:endParaRPr lang="en-US" sz="2000" dirty="0"/>
          </a:p>
          <a:p>
            <a:pPr marL="0" indent="0">
              <a:lnSpc>
                <a:spcPct val="110000"/>
              </a:lnSpc>
              <a:buNone/>
            </a:pPr>
            <a:endParaRPr lang="en-US" sz="2000" dirty="0"/>
          </a:p>
        </p:txBody>
      </p:sp>
      <p:sp>
        <p:nvSpPr>
          <p:cNvPr id="2" name="Rectangle 1">
            <a:extLst>
              <a:ext uri="{FF2B5EF4-FFF2-40B4-BE49-F238E27FC236}">
                <a16:creationId xmlns:a16="http://schemas.microsoft.com/office/drawing/2014/main" id="{B1AE93CE-CAF5-0D4D-A92E-ED24A2AEA9B9}"/>
              </a:ext>
            </a:extLst>
          </p:cNvPr>
          <p:cNvSpPr/>
          <p:nvPr/>
        </p:nvSpPr>
        <p:spPr bwMode="auto">
          <a:xfrm>
            <a:off x="609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4">
            <a:extLst>
              <a:ext uri="{FF2B5EF4-FFF2-40B4-BE49-F238E27FC236}">
                <a16:creationId xmlns:a16="http://schemas.microsoft.com/office/drawing/2014/main" id="{139BBECA-5AB7-0E42-B355-8745BA3B1FF3}"/>
              </a:ext>
            </a:extLst>
          </p:cNvPr>
          <p:cNvSpPr/>
          <p:nvPr/>
        </p:nvSpPr>
        <p:spPr bwMode="auto">
          <a:xfrm>
            <a:off x="914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a:extLst>
              <a:ext uri="{FF2B5EF4-FFF2-40B4-BE49-F238E27FC236}">
                <a16:creationId xmlns:a16="http://schemas.microsoft.com/office/drawing/2014/main" id="{D37E9A56-1ECC-1D4C-93AB-A8987F8390A7}"/>
              </a:ext>
            </a:extLst>
          </p:cNvPr>
          <p:cNvSpPr/>
          <p:nvPr/>
        </p:nvSpPr>
        <p:spPr bwMode="auto">
          <a:xfrm>
            <a:off x="12192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EDA333CA-24BF-F246-AF58-0F3A7E3DFD56}"/>
              </a:ext>
            </a:extLst>
          </p:cNvPr>
          <p:cNvSpPr/>
          <p:nvPr/>
        </p:nvSpPr>
        <p:spPr bwMode="auto">
          <a:xfrm>
            <a:off x="15240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7">
            <a:extLst>
              <a:ext uri="{FF2B5EF4-FFF2-40B4-BE49-F238E27FC236}">
                <a16:creationId xmlns:a16="http://schemas.microsoft.com/office/drawing/2014/main" id="{96415867-872B-444F-BD81-23AD7610DE1B}"/>
              </a:ext>
            </a:extLst>
          </p:cNvPr>
          <p:cNvSpPr/>
          <p:nvPr/>
        </p:nvSpPr>
        <p:spPr bwMode="auto">
          <a:xfrm>
            <a:off x="18288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ectangle 8">
            <a:extLst>
              <a:ext uri="{FF2B5EF4-FFF2-40B4-BE49-F238E27FC236}">
                <a16:creationId xmlns:a16="http://schemas.microsoft.com/office/drawing/2014/main" id="{CB03B675-E660-0E4B-A1E6-5D96D492BE06}"/>
              </a:ext>
            </a:extLst>
          </p:cNvPr>
          <p:cNvSpPr/>
          <p:nvPr/>
        </p:nvSpPr>
        <p:spPr bwMode="auto">
          <a:xfrm>
            <a:off x="2133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83418478-3A5B-E54C-9381-32DBDDAB1053}"/>
              </a:ext>
            </a:extLst>
          </p:cNvPr>
          <p:cNvSpPr/>
          <p:nvPr/>
        </p:nvSpPr>
        <p:spPr bwMode="auto">
          <a:xfrm>
            <a:off x="2438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Rectangle 10">
            <a:extLst>
              <a:ext uri="{FF2B5EF4-FFF2-40B4-BE49-F238E27FC236}">
                <a16:creationId xmlns:a16="http://schemas.microsoft.com/office/drawing/2014/main" id="{C25FB147-422B-364A-A980-63A51270710D}"/>
              </a:ext>
            </a:extLst>
          </p:cNvPr>
          <p:cNvSpPr/>
          <p:nvPr/>
        </p:nvSpPr>
        <p:spPr bwMode="auto">
          <a:xfrm>
            <a:off x="27432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Rectangle 11">
            <a:extLst>
              <a:ext uri="{FF2B5EF4-FFF2-40B4-BE49-F238E27FC236}">
                <a16:creationId xmlns:a16="http://schemas.microsoft.com/office/drawing/2014/main" id="{144A178C-95AC-B84E-8FDD-EC54453E7D70}"/>
              </a:ext>
            </a:extLst>
          </p:cNvPr>
          <p:cNvSpPr/>
          <p:nvPr/>
        </p:nvSpPr>
        <p:spPr bwMode="auto">
          <a:xfrm>
            <a:off x="30480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 name="Rectangle 12">
            <a:extLst>
              <a:ext uri="{FF2B5EF4-FFF2-40B4-BE49-F238E27FC236}">
                <a16:creationId xmlns:a16="http://schemas.microsoft.com/office/drawing/2014/main" id="{E5CCF778-4A94-F54D-AE43-4B783D25FCA7}"/>
              </a:ext>
            </a:extLst>
          </p:cNvPr>
          <p:cNvSpPr/>
          <p:nvPr/>
        </p:nvSpPr>
        <p:spPr bwMode="auto">
          <a:xfrm>
            <a:off x="33528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Rectangle 13">
            <a:extLst>
              <a:ext uri="{FF2B5EF4-FFF2-40B4-BE49-F238E27FC236}">
                <a16:creationId xmlns:a16="http://schemas.microsoft.com/office/drawing/2014/main" id="{EAC625D5-1E31-3D42-B3E9-B4E68C36718D}"/>
              </a:ext>
            </a:extLst>
          </p:cNvPr>
          <p:cNvSpPr/>
          <p:nvPr/>
        </p:nvSpPr>
        <p:spPr bwMode="auto">
          <a:xfrm>
            <a:off x="3657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Rectangle 14">
            <a:extLst>
              <a:ext uri="{FF2B5EF4-FFF2-40B4-BE49-F238E27FC236}">
                <a16:creationId xmlns:a16="http://schemas.microsoft.com/office/drawing/2014/main" id="{02F83861-AA85-A541-A7C3-A53E18C1812C}"/>
              </a:ext>
            </a:extLst>
          </p:cNvPr>
          <p:cNvSpPr/>
          <p:nvPr/>
        </p:nvSpPr>
        <p:spPr bwMode="auto">
          <a:xfrm>
            <a:off x="3962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Rectangle 15">
            <a:extLst>
              <a:ext uri="{FF2B5EF4-FFF2-40B4-BE49-F238E27FC236}">
                <a16:creationId xmlns:a16="http://schemas.microsoft.com/office/drawing/2014/main" id="{4E6F6D9E-7F5C-A047-9B2E-7E7AE951CFA0}"/>
              </a:ext>
            </a:extLst>
          </p:cNvPr>
          <p:cNvSpPr/>
          <p:nvPr/>
        </p:nvSpPr>
        <p:spPr bwMode="auto">
          <a:xfrm>
            <a:off x="42672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 name="Rectangle 16">
            <a:extLst>
              <a:ext uri="{FF2B5EF4-FFF2-40B4-BE49-F238E27FC236}">
                <a16:creationId xmlns:a16="http://schemas.microsoft.com/office/drawing/2014/main" id="{3B20B9F2-B509-D64F-814C-CA314325C119}"/>
              </a:ext>
            </a:extLst>
          </p:cNvPr>
          <p:cNvSpPr/>
          <p:nvPr/>
        </p:nvSpPr>
        <p:spPr bwMode="auto">
          <a:xfrm>
            <a:off x="45720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17">
            <a:extLst>
              <a:ext uri="{FF2B5EF4-FFF2-40B4-BE49-F238E27FC236}">
                <a16:creationId xmlns:a16="http://schemas.microsoft.com/office/drawing/2014/main" id="{C763BBA3-8725-D046-99F9-3F288A8D22BC}"/>
              </a:ext>
            </a:extLst>
          </p:cNvPr>
          <p:cNvSpPr/>
          <p:nvPr/>
        </p:nvSpPr>
        <p:spPr bwMode="auto">
          <a:xfrm>
            <a:off x="48768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 name="Rectangle 18">
            <a:extLst>
              <a:ext uri="{FF2B5EF4-FFF2-40B4-BE49-F238E27FC236}">
                <a16:creationId xmlns:a16="http://schemas.microsoft.com/office/drawing/2014/main" id="{344AAABD-07AB-014E-8F4A-B15A40CB42E7}"/>
              </a:ext>
            </a:extLst>
          </p:cNvPr>
          <p:cNvSpPr/>
          <p:nvPr/>
        </p:nvSpPr>
        <p:spPr bwMode="auto">
          <a:xfrm>
            <a:off x="5181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 name="Rectangle 19">
            <a:extLst>
              <a:ext uri="{FF2B5EF4-FFF2-40B4-BE49-F238E27FC236}">
                <a16:creationId xmlns:a16="http://schemas.microsoft.com/office/drawing/2014/main" id="{3927CEB1-EFB2-904F-93D5-48619F13CFFF}"/>
              </a:ext>
            </a:extLst>
          </p:cNvPr>
          <p:cNvSpPr/>
          <p:nvPr/>
        </p:nvSpPr>
        <p:spPr bwMode="auto">
          <a:xfrm>
            <a:off x="5486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Rectangle 20">
            <a:extLst>
              <a:ext uri="{FF2B5EF4-FFF2-40B4-BE49-F238E27FC236}">
                <a16:creationId xmlns:a16="http://schemas.microsoft.com/office/drawing/2014/main" id="{38AD34AF-45EC-CD40-B129-1650D00576BE}"/>
              </a:ext>
            </a:extLst>
          </p:cNvPr>
          <p:cNvSpPr/>
          <p:nvPr/>
        </p:nvSpPr>
        <p:spPr bwMode="auto">
          <a:xfrm>
            <a:off x="57912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Rectangle 21">
            <a:extLst>
              <a:ext uri="{FF2B5EF4-FFF2-40B4-BE49-F238E27FC236}">
                <a16:creationId xmlns:a16="http://schemas.microsoft.com/office/drawing/2014/main" id="{184FE3DE-28D4-8A41-92F1-0BD071A85209}"/>
              </a:ext>
            </a:extLst>
          </p:cNvPr>
          <p:cNvSpPr/>
          <p:nvPr/>
        </p:nvSpPr>
        <p:spPr bwMode="auto">
          <a:xfrm>
            <a:off x="60960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Rectangle 22">
            <a:extLst>
              <a:ext uri="{FF2B5EF4-FFF2-40B4-BE49-F238E27FC236}">
                <a16:creationId xmlns:a16="http://schemas.microsoft.com/office/drawing/2014/main" id="{A606EC9B-6BBC-544E-A559-757B60E44887}"/>
              </a:ext>
            </a:extLst>
          </p:cNvPr>
          <p:cNvSpPr/>
          <p:nvPr/>
        </p:nvSpPr>
        <p:spPr bwMode="auto">
          <a:xfrm>
            <a:off x="64008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Rectangle 23">
            <a:extLst>
              <a:ext uri="{FF2B5EF4-FFF2-40B4-BE49-F238E27FC236}">
                <a16:creationId xmlns:a16="http://schemas.microsoft.com/office/drawing/2014/main" id="{4E30F469-8F2D-C34D-B9FF-1D4F367C8EE7}"/>
              </a:ext>
            </a:extLst>
          </p:cNvPr>
          <p:cNvSpPr/>
          <p:nvPr/>
        </p:nvSpPr>
        <p:spPr bwMode="auto">
          <a:xfrm>
            <a:off x="6705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 name="Rectangle 24">
            <a:extLst>
              <a:ext uri="{FF2B5EF4-FFF2-40B4-BE49-F238E27FC236}">
                <a16:creationId xmlns:a16="http://schemas.microsoft.com/office/drawing/2014/main" id="{000DF47F-F306-1F40-9CEA-47AB7E503EE4}"/>
              </a:ext>
            </a:extLst>
          </p:cNvPr>
          <p:cNvSpPr/>
          <p:nvPr/>
        </p:nvSpPr>
        <p:spPr bwMode="auto">
          <a:xfrm>
            <a:off x="7010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Rectangle 25">
            <a:extLst>
              <a:ext uri="{FF2B5EF4-FFF2-40B4-BE49-F238E27FC236}">
                <a16:creationId xmlns:a16="http://schemas.microsoft.com/office/drawing/2014/main" id="{063C5036-1BD7-0A47-AC28-E645C7A549AA}"/>
              </a:ext>
            </a:extLst>
          </p:cNvPr>
          <p:cNvSpPr/>
          <p:nvPr/>
        </p:nvSpPr>
        <p:spPr bwMode="auto">
          <a:xfrm>
            <a:off x="73152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Rectangle 26">
            <a:extLst>
              <a:ext uri="{FF2B5EF4-FFF2-40B4-BE49-F238E27FC236}">
                <a16:creationId xmlns:a16="http://schemas.microsoft.com/office/drawing/2014/main" id="{15ED0B83-037B-024E-AAE3-D8AB652E6D44}"/>
              </a:ext>
            </a:extLst>
          </p:cNvPr>
          <p:cNvSpPr/>
          <p:nvPr/>
        </p:nvSpPr>
        <p:spPr bwMode="auto">
          <a:xfrm>
            <a:off x="76200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 name="Rectangle 27">
            <a:extLst>
              <a:ext uri="{FF2B5EF4-FFF2-40B4-BE49-F238E27FC236}">
                <a16:creationId xmlns:a16="http://schemas.microsoft.com/office/drawing/2014/main" id="{1D7C44CD-E253-CD48-ABA2-025C1DD5FCF5}"/>
              </a:ext>
            </a:extLst>
          </p:cNvPr>
          <p:cNvSpPr/>
          <p:nvPr/>
        </p:nvSpPr>
        <p:spPr bwMode="auto">
          <a:xfrm>
            <a:off x="79248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Rectangle 28">
            <a:extLst>
              <a:ext uri="{FF2B5EF4-FFF2-40B4-BE49-F238E27FC236}">
                <a16:creationId xmlns:a16="http://schemas.microsoft.com/office/drawing/2014/main" id="{54B8C7BA-7E41-BF40-A547-36E2A062212C}"/>
              </a:ext>
            </a:extLst>
          </p:cNvPr>
          <p:cNvSpPr/>
          <p:nvPr/>
        </p:nvSpPr>
        <p:spPr bwMode="auto">
          <a:xfrm>
            <a:off x="82296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 name="Rectangle 29">
            <a:extLst>
              <a:ext uri="{FF2B5EF4-FFF2-40B4-BE49-F238E27FC236}">
                <a16:creationId xmlns:a16="http://schemas.microsoft.com/office/drawing/2014/main" id="{7D54781B-29A0-C241-A232-D36BCE5D89AA}"/>
              </a:ext>
            </a:extLst>
          </p:cNvPr>
          <p:cNvSpPr/>
          <p:nvPr/>
        </p:nvSpPr>
        <p:spPr bwMode="auto">
          <a:xfrm>
            <a:off x="8534400" y="4049236"/>
            <a:ext cx="304800" cy="304800"/>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Left Brace 30">
            <a:extLst>
              <a:ext uri="{FF2B5EF4-FFF2-40B4-BE49-F238E27FC236}">
                <a16:creationId xmlns:a16="http://schemas.microsoft.com/office/drawing/2014/main" id="{96235F7D-ED00-D946-84CB-F769F18D6348}"/>
              </a:ext>
            </a:extLst>
          </p:cNvPr>
          <p:cNvSpPr/>
          <p:nvPr/>
        </p:nvSpPr>
        <p:spPr bwMode="auto">
          <a:xfrm rot="16200000">
            <a:off x="1422400" y="3668236"/>
            <a:ext cx="508000" cy="2133600"/>
          </a:xfrm>
          <a:prstGeom prst="leftBrace">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 name="TextBox 31">
            <a:extLst>
              <a:ext uri="{FF2B5EF4-FFF2-40B4-BE49-F238E27FC236}">
                <a16:creationId xmlns:a16="http://schemas.microsoft.com/office/drawing/2014/main" id="{8F526330-2C5E-FD4F-AB69-82A129F623EA}"/>
              </a:ext>
            </a:extLst>
          </p:cNvPr>
          <p:cNvSpPr txBox="1"/>
          <p:nvPr/>
        </p:nvSpPr>
        <p:spPr>
          <a:xfrm>
            <a:off x="871716" y="5040868"/>
            <a:ext cx="1261884" cy="369332"/>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instructor</a:t>
            </a:r>
          </a:p>
        </p:txBody>
      </p:sp>
      <p:grpSp>
        <p:nvGrpSpPr>
          <p:cNvPr id="51" name="Group 50">
            <a:extLst>
              <a:ext uri="{FF2B5EF4-FFF2-40B4-BE49-F238E27FC236}">
                <a16:creationId xmlns:a16="http://schemas.microsoft.com/office/drawing/2014/main" id="{D3879D2E-DCA8-5947-BF11-897EBCD6FA73}"/>
              </a:ext>
            </a:extLst>
          </p:cNvPr>
          <p:cNvGrpSpPr/>
          <p:nvPr/>
        </p:nvGrpSpPr>
        <p:grpSpPr>
          <a:xfrm>
            <a:off x="3352800" y="4481036"/>
            <a:ext cx="2133600" cy="929164"/>
            <a:chOff x="3352800" y="4481036"/>
            <a:chExt cx="2133600" cy="929164"/>
          </a:xfrm>
        </p:grpSpPr>
        <p:sp>
          <p:nvSpPr>
            <p:cNvPr id="35" name="Left Brace 34">
              <a:extLst>
                <a:ext uri="{FF2B5EF4-FFF2-40B4-BE49-F238E27FC236}">
                  <a16:creationId xmlns:a16="http://schemas.microsoft.com/office/drawing/2014/main" id="{68BF406F-94C4-DA43-B608-4E87EC4A08FC}"/>
                </a:ext>
              </a:extLst>
            </p:cNvPr>
            <p:cNvSpPr/>
            <p:nvPr/>
          </p:nvSpPr>
          <p:spPr bwMode="auto">
            <a:xfrm rot="16200000">
              <a:off x="4165600" y="3668236"/>
              <a:ext cx="508000" cy="2133600"/>
            </a:xfrm>
            <a:prstGeom prst="leftBrace">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 name="TextBox 35">
              <a:extLst>
                <a:ext uri="{FF2B5EF4-FFF2-40B4-BE49-F238E27FC236}">
                  <a16:creationId xmlns:a16="http://schemas.microsoft.com/office/drawing/2014/main" id="{EF460BDB-16DD-D140-8FA6-CCD73A1B2DB3}"/>
                </a:ext>
              </a:extLst>
            </p:cNvPr>
            <p:cNvSpPr txBox="1"/>
            <p:nvPr/>
          </p:nvSpPr>
          <p:spPr>
            <a:xfrm>
              <a:off x="3858572" y="5040868"/>
              <a:ext cx="1018228" cy="369332"/>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student</a:t>
              </a:r>
            </a:p>
          </p:txBody>
        </p:sp>
      </p:grpSp>
      <p:grpSp>
        <p:nvGrpSpPr>
          <p:cNvPr id="50" name="Group 49">
            <a:extLst>
              <a:ext uri="{FF2B5EF4-FFF2-40B4-BE49-F238E27FC236}">
                <a16:creationId xmlns:a16="http://schemas.microsoft.com/office/drawing/2014/main" id="{39E918A5-B49C-1040-BD91-203684FA5E1C}"/>
              </a:ext>
            </a:extLst>
          </p:cNvPr>
          <p:cNvGrpSpPr/>
          <p:nvPr/>
        </p:nvGrpSpPr>
        <p:grpSpPr>
          <a:xfrm>
            <a:off x="939800" y="3573879"/>
            <a:ext cx="8264356" cy="1836321"/>
            <a:chOff x="939800" y="3573879"/>
            <a:chExt cx="8264356" cy="1836321"/>
          </a:xfrm>
        </p:grpSpPr>
        <p:sp>
          <p:nvSpPr>
            <p:cNvPr id="37" name="Left Brace 36">
              <a:extLst>
                <a:ext uri="{FF2B5EF4-FFF2-40B4-BE49-F238E27FC236}">
                  <a16:creationId xmlns:a16="http://schemas.microsoft.com/office/drawing/2014/main" id="{2598A37F-C956-2747-A73E-2B466A001449}"/>
                </a:ext>
              </a:extLst>
            </p:cNvPr>
            <p:cNvSpPr/>
            <p:nvPr/>
          </p:nvSpPr>
          <p:spPr bwMode="auto">
            <a:xfrm rot="16200000">
              <a:off x="7504216" y="3668236"/>
              <a:ext cx="508000" cy="2133600"/>
            </a:xfrm>
            <a:prstGeom prst="leftBrace">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TextBox 37">
              <a:extLst>
                <a:ext uri="{FF2B5EF4-FFF2-40B4-BE49-F238E27FC236}">
                  <a16:creationId xmlns:a16="http://schemas.microsoft.com/office/drawing/2014/main" id="{64D5685D-9EFE-704D-8140-1435C07FD629}"/>
                </a:ext>
              </a:extLst>
            </p:cNvPr>
            <p:cNvSpPr txBox="1"/>
            <p:nvPr/>
          </p:nvSpPr>
          <p:spPr>
            <a:xfrm>
              <a:off x="6037904" y="5040868"/>
              <a:ext cx="3166252" cy="369332"/>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B+-tree index for instructor</a:t>
              </a:r>
            </a:p>
          </p:txBody>
        </p:sp>
        <p:sp>
          <p:nvSpPr>
            <p:cNvPr id="39" name="Freeform 38">
              <a:extLst>
                <a:ext uri="{FF2B5EF4-FFF2-40B4-BE49-F238E27FC236}">
                  <a16:creationId xmlns:a16="http://schemas.microsoft.com/office/drawing/2014/main" id="{F57261AB-187D-224F-82EA-0F358B393613}"/>
                </a:ext>
              </a:extLst>
            </p:cNvPr>
            <p:cNvSpPr/>
            <p:nvPr/>
          </p:nvSpPr>
          <p:spPr bwMode="auto">
            <a:xfrm>
              <a:off x="939800" y="3599279"/>
              <a:ext cx="6113046" cy="399157"/>
            </a:xfrm>
            <a:custGeom>
              <a:avLst/>
              <a:gdLst>
                <a:gd name="connsiteX0" fmla="*/ 6096000 w 6113046"/>
                <a:gd name="connsiteY0" fmla="*/ 386457 h 399157"/>
                <a:gd name="connsiteX1" fmla="*/ 5321300 w 6113046"/>
                <a:gd name="connsiteY1" fmla="*/ 94357 h 399157"/>
                <a:gd name="connsiteX2" fmla="*/ 965200 w 6113046"/>
                <a:gd name="connsiteY2" fmla="*/ 18157 h 399157"/>
                <a:gd name="connsiteX3" fmla="*/ 0 w 6113046"/>
                <a:gd name="connsiteY3" fmla="*/ 399157 h 399157"/>
                <a:gd name="connsiteX4" fmla="*/ 0 w 6113046"/>
                <a:gd name="connsiteY4" fmla="*/ 399157 h 39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3046" h="399157">
                  <a:moveTo>
                    <a:pt x="6096000" y="386457"/>
                  </a:moveTo>
                  <a:cubicBezTo>
                    <a:pt x="6136216" y="271098"/>
                    <a:pt x="6176433" y="155740"/>
                    <a:pt x="5321300" y="94357"/>
                  </a:cubicBezTo>
                  <a:cubicBezTo>
                    <a:pt x="4466167" y="32974"/>
                    <a:pt x="1852083" y="-32643"/>
                    <a:pt x="965200" y="18157"/>
                  </a:cubicBezTo>
                  <a:cubicBezTo>
                    <a:pt x="78317" y="68957"/>
                    <a:pt x="0" y="399157"/>
                    <a:pt x="0" y="399157"/>
                  </a:cubicBezTo>
                  <a:lnTo>
                    <a:pt x="0" y="399157"/>
                  </a:ln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 name="Freeform 41">
              <a:extLst>
                <a:ext uri="{FF2B5EF4-FFF2-40B4-BE49-F238E27FC236}">
                  <a16:creationId xmlns:a16="http://schemas.microsoft.com/office/drawing/2014/main" id="{7CE5F71C-525E-3B46-89AB-4855EAF96ADF}"/>
                </a:ext>
              </a:extLst>
            </p:cNvPr>
            <p:cNvSpPr/>
            <p:nvPr/>
          </p:nvSpPr>
          <p:spPr bwMode="auto">
            <a:xfrm>
              <a:off x="1485731" y="3586579"/>
              <a:ext cx="6113046" cy="399157"/>
            </a:xfrm>
            <a:custGeom>
              <a:avLst/>
              <a:gdLst>
                <a:gd name="connsiteX0" fmla="*/ 6096000 w 6113046"/>
                <a:gd name="connsiteY0" fmla="*/ 386457 h 399157"/>
                <a:gd name="connsiteX1" fmla="*/ 5321300 w 6113046"/>
                <a:gd name="connsiteY1" fmla="*/ 94357 h 399157"/>
                <a:gd name="connsiteX2" fmla="*/ 965200 w 6113046"/>
                <a:gd name="connsiteY2" fmla="*/ 18157 h 399157"/>
                <a:gd name="connsiteX3" fmla="*/ 0 w 6113046"/>
                <a:gd name="connsiteY3" fmla="*/ 399157 h 399157"/>
                <a:gd name="connsiteX4" fmla="*/ 0 w 6113046"/>
                <a:gd name="connsiteY4" fmla="*/ 399157 h 39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3046" h="399157">
                  <a:moveTo>
                    <a:pt x="6096000" y="386457"/>
                  </a:moveTo>
                  <a:cubicBezTo>
                    <a:pt x="6136216" y="271098"/>
                    <a:pt x="6176433" y="155740"/>
                    <a:pt x="5321300" y="94357"/>
                  </a:cubicBezTo>
                  <a:cubicBezTo>
                    <a:pt x="4466167" y="32974"/>
                    <a:pt x="1852083" y="-32643"/>
                    <a:pt x="965200" y="18157"/>
                  </a:cubicBezTo>
                  <a:cubicBezTo>
                    <a:pt x="78317" y="68957"/>
                    <a:pt x="0" y="399157"/>
                    <a:pt x="0" y="399157"/>
                  </a:cubicBezTo>
                  <a:lnTo>
                    <a:pt x="0" y="399157"/>
                  </a:ln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 name="Freeform 42">
              <a:extLst>
                <a:ext uri="{FF2B5EF4-FFF2-40B4-BE49-F238E27FC236}">
                  <a16:creationId xmlns:a16="http://schemas.microsoft.com/office/drawing/2014/main" id="{2603B432-EBBC-B94E-B3DE-A023FF59E452}"/>
                </a:ext>
              </a:extLst>
            </p:cNvPr>
            <p:cNvSpPr/>
            <p:nvPr/>
          </p:nvSpPr>
          <p:spPr bwMode="auto">
            <a:xfrm>
              <a:off x="2031662" y="3573879"/>
              <a:ext cx="4826338" cy="399157"/>
            </a:xfrm>
            <a:custGeom>
              <a:avLst/>
              <a:gdLst>
                <a:gd name="connsiteX0" fmla="*/ 6096000 w 6113046"/>
                <a:gd name="connsiteY0" fmla="*/ 386457 h 399157"/>
                <a:gd name="connsiteX1" fmla="*/ 5321300 w 6113046"/>
                <a:gd name="connsiteY1" fmla="*/ 94357 h 399157"/>
                <a:gd name="connsiteX2" fmla="*/ 965200 w 6113046"/>
                <a:gd name="connsiteY2" fmla="*/ 18157 h 399157"/>
                <a:gd name="connsiteX3" fmla="*/ 0 w 6113046"/>
                <a:gd name="connsiteY3" fmla="*/ 399157 h 399157"/>
                <a:gd name="connsiteX4" fmla="*/ 0 w 6113046"/>
                <a:gd name="connsiteY4" fmla="*/ 399157 h 39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3046" h="399157">
                  <a:moveTo>
                    <a:pt x="6096000" y="386457"/>
                  </a:moveTo>
                  <a:cubicBezTo>
                    <a:pt x="6136216" y="271098"/>
                    <a:pt x="6176433" y="155740"/>
                    <a:pt x="5321300" y="94357"/>
                  </a:cubicBezTo>
                  <a:cubicBezTo>
                    <a:pt x="4466167" y="32974"/>
                    <a:pt x="1852083" y="-32643"/>
                    <a:pt x="965200" y="18157"/>
                  </a:cubicBezTo>
                  <a:cubicBezTo>
                    <a:pt x="78317" y="68957"/>
                    <a:pt x="0" y="399157"/>
                    <a:pt x="0" y="399157"/>
                  </a:cubicBezTo>
                  <a:lnTo>
                    <a:pt x="0" y="399157"/>
                  </a:ln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0" name="TextBox 39">
            <a:extLst>
              <a:ext uri="{FF2B5EF4-FFF2-40B4-BE49-F238E27FC236}">
                <a16:creationId xmlns:a16="http://schemas.microsoft.com/office/drawing/2014/main" id="{69E37606-3828-9F4F-8CAC-A4D1A54245C5}"/>
              </a:ext>
            </a:extLst>
          </p:cNvPr>
          <p:cNvSpPr txBox="1"/>
          <p:nvPr/>
        </p:nvSpPr>
        <p:spPr>
          <a:xfrm>
            <a:off x="-112201" y="3046720"/>
            <a:ext cx="779036" cy="646331"/>
          </a:xfrm>
          <a:prstGeom prst="rect">
            <a:avLst/>
          </a:prstGeom>
          <a:noFill/>
          <a:ln>
            <a:solidFill>
              <a:srgbClr val="FF0000"/>
            </a:solidFill>
          </a:ln>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Disk block</a:t>
            </a:r>
          </a:p>
        </p:txBody>
      </p:sp>
      <p:cxnSp>
        <p:nvCxnSpPr>
          <p:cNvPr id="44" name="Straight Arrow Connector 43">
            <a:extLst>
              <a:ext uri="{FF2B5EF4-FFF2-40B4-BE49-F238E27FC236}">
                <a16:creationId xmlns:a16="http://schemas.microsoft.com/office/drawing/2014/main" id="{7A200667-C90A-C04F-B08B-1325864187B6}"/>
              </a:ext>
            </a:extLst>
          </p:cNvPr>
          <p:cNvCxnSpPr/>
          <p:nvPr/>
        </p:nvCxnSpPr>
        <p:spPr bwMode="auto">
          <a:xfrm>
            <a:off x="277317" y="3798857"/>
            <a:ext cx="510083" cy="402779"/>
          </a:xfrm>
          <a:prstGeom prst="straightConnector1">
            <a:avLst/>
          </a:prstGeom>
          <a:noFill/>
          <a:ln w="38100" cap="flat" cmpd="sng" algn="ctr">
            <a:solidFill>
              <a:srgbClr val="FF0000"/>
            </a:solidFill>
            <a:prstDash val="solid"/>
            <a:round/>
            <a:headEnd type="none" w="med" len="med"/>
            <a:tailEnd type="triangle"/>
          </a:ln>
          <a:effectLst/>
        </p:spPr>
      </p:cxnSp>
      <p:sp>
        <p:nvSpPr>
          <p:cNvPr id="47" name="TextBox 46">
            <a:extLst>
              <a:ext uri="{FF2B5EF4-FFF2-40B4-BE49-F238E27FC236}">
                <a16:creationId xmlns:a16="http://schemas.microsoft.com/office/drawing/2014/main" id="{9C9FB3B1-644D-0E49-B094-08181F942212}"/>
              </a:ext>
            </a:extLst>
          </p:cNvPr>
          <p:cNvSpPr txBox="1"/>
          <p:nvPr/>
        </p:nvSpPr>
        <p:spPr>
          <a:xfrm>
            <a:off x="1559808" y="6279634"/>
            <a:ext cx="3621792" cy="369332"/>
          </a:xfrm>
          <a:prstGeom prst="rect">
            <a:avLst/>
          </a:prstGeom>
          <a:noFill/>
          <a:ln>
            <a:solidFill>
              <a:srgbClr val="FF0000"/>
            </a:solidFill>
          </a:ln>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Some extra space for new tuples</a:t>
            </a:r>
          </a:p>
        </p:txBody>
      </p:sp>
      <p:cxnSp>
        <p:nvCxnSpPr>
          <p:cNvPr id="48" name="Straight Arrow Connector 47">
            <a:extLst>
              <a:ext uri="{FF2B5EF4-FFF2-40B4-BE49-F238E27FC236}">
                <a16:creationId xmlns:a16="http://schemas.microsoft.com/office/drawing/2014/main" id="{36B100EB-62EA-6947-985D-F1F74D4B601D}"/>
              </a:ext>
            </a:extLst>
          </p:cNvPr>
          <p:cNvCxnSpPr>
            <a:cxnSpLocks/>
          </p:cNvCxnSpPr>
          <p:nvPr/>
        </p:nvCxnSpPr>
        <p:spPr bwMode="auto">
          <a:xfrm flipH="1" flipV="1">
            <a:off x="3048001" y="4490229"/>
            <a:ext cx="109715" cy="1650700"/>
          </a:xfrm>
          <a:prstGeom prst="straightConnector1">
            <a:avLst/>
          </a:prstGeom>
          <a:no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9871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r>
              <a:rPr lang="en-US" sz="3200" dirty="0"/>
              <a:t>Within block: Fixed Length Records</a:t>
            </a:r>
          </a:p>
        </p:txBody>
      </p:sp>
      <p:sp>
        <p:nvSpPr>
          <p:cNvPr id="1361923" name="Rectangle 3"/>
          <p:cNvSpPr>
            <a:spLocks noGrp="1" noChangeArrowheads="1"/>
          </p:cNvSpPr>
          <p:nvPr>
            <p:ph type="body" idx="1"/>
          </p:nvPr>
        </p:nvSpPr>
        <p:spPr>
          <a:xfrm>
            <a:off x="228600" y="1600200"/>
            <a:ext cx="4876800" cy="4876800"/>
          </a:xfrm>
        </p:spPr>
        <p:txBody>
          <a:bodyPr/>
          <a:lstStyle/>
          <a:p>
            <a:pPr>
              <a:lnSpc>
                <a:spcPct val="90000"/>
              </a:lnSpc>
            </a:pPr>
            <a:r>
              <a:rPr lang="en-US" sz="2000"/>
              <a:t>n = number of bytes per record</a:t>
            </a:r>
          </a:p>
          <a:p>
            <a:pPr>
              <a:lnSpc>
                <a:spcPct val="90000"/>
              </a:lnSpc>
            </a:pPr>
            <a:r>
              <a:rPr lang="en-US" sz="2000"/>
              <a:t>Store record </a:t>
            </a:r>
            <a:r>
              <a:rPr lang="en-US" sz="2000" i="1"/>
              <a:t>i </a:t>
            </a:r>
            <a:r>
              <a:rPr lang="en-US" sz="2000"/>
              <a:t>at position:</a:t>
            </a:r>
          </a:p>
          <a:p>
            <a:pPr lvl="1">
              <a:lnSpc>
                <a:spcPct val="90000"/>
              </a:lnSpc>
            </a:pPr>
            <a:r>
              <a:rPr lang="en-US" sz="1800"/>
              <a:t>n * (i – 1)</a:t>
            </a:r>
          </a:p>
          <a:p>
            <a:pPr>
              <a:lnSpc>
                <a:spcPct val="90000"/>
              </a:lnSpc>
            </a:pPr>
            <a:r>
              <a:rPr lang="en-US" sz="2000"/>
              <a:t>Records may cross blocks</a:t>
            </a:r>
          </a:p>
          <a:p>
            <a:pPr lvl="1">
              <a:lnSpc>
                <a:spcPct val="90000"/>
              </a:lnSpc>
            </a:pPr>
            <a:r>
              <a:rPr lang="en-US" sz="1800"/>
              <a:t>Not desirable</a:t>
            </a:r>
          </a:p>
          <a:p>
            <a:pPr lvl="1">
              <a:lnSpc>
                <a:spcPct val="90000"/>
              </a:lnSpc>
            </a:pPr>
            <a:r>
              <a:rPr lang="en-US" sz="1800"/>
              <a:t>Stagger so that that doesn’t happen</a:t>
            </a:r>
          </a:p>
          <a:p>
            <a:pPr>
              <a:lnSpc>
                <a:spcPct val="90000"/>
              </a:lnSpc>
            </a:pPr>
            <a:r>
              <a:rPr lang="en-US" sz="2000"/>
              <a:t>Inserting a tuple ?</a:t>
            </a:r>
          </a:p>
          <a:p>
            <a:pPr lvl="1">
              <a:lnSpc>
                <a:spcPct val="90000"/>
              </a:lnSpc>
            </a:pPr>
            <a:r>
              <a:rPr lang="en-US" sz="1800"/>
              <a:t>Depends on the policy used</a:t>
            </a:r>
          </a:p>
          <a:p>
            <a:pPr lvl="1">
              <a:lnSpc>
                <a:spcPct val="90000"/>
              </a:lnSpc>
            </a:pPr>
            <a:r>
              <a:rPr lang="en-US" sz="1800"/>
              <a:t>One option: Simply append at the end of the record</a:t>
            </a:r>
          </a:p>
          <a:p>
            <a:pPr lvl="1">
              <a:lnSpc>
                <a:spcPct val="90000"/>
              </a:lnSpc>
            </a:pPr>
            <a:endParaRPr lang="en-US" sz="1800"/>
          </a:p>
          <a:p>
            <a:pPr>
              <a:lnSpc>
                <a:spcPct val="90000"/>
              </a:lnSpc>
            </a:pPr>
            <a:r>
              <a:rPr lang="en-US" sz="2000"/>
              <a:t>Deletions ?</a:t>
            </a:r>
          </a:p>
          <a:p>
            <a:pPr lvl="1">
              <a:lnSpc>
                <a:spcPct val="90000"/>
              </a:lnSpc>
            </a:pPr>
            <a:r>
              <a:rPr lang="en-US" sz="1800"/>
              <a:t>Option 1: Rearrange</a:t>
            </a:r>
          </a:p>
          <a:p>
            <a:pPr lvl="1">
              <a:lnSpc>
                <a:spcPct val="90000"/>
              </a:lnSpc>
            </a:pPr>
            <a:r>
              <a:rPr lang="en-US" sz="1800"/>
              <a:t>Option 2: Keep a </a:t>
            </a:r>
            <a:r>
              <a:rPr lang="en-US" sz="1800" i="1"/>
              <a:t>free list </a:t>
            </a:r>
            <a:r>
              <a:rPr lang="en-US" sz="1800"/>
              <a:t>and use for next insert</a:t>
            </a:r>
          </a:p>
          <a:p>
            <a:pPr>
              <a:lnSpc>
                <a:spcPct val="90000"/>
              </a:lnSpc>
            </a:pPr>
            <a:endParaRPr lang="en-US" sz="2000"/>
          </a:p>
        </p:txBody>
      </p:sp>
      <p:pic>
        <p:nvPicPr>
          <p:cNvPr id="1361924" name="Picture 4"/>
          <p:cNvPicPr>
            <a:picLocks noChangeAspect="1" noChangeArrowheads="1"/>
          </p:cNvPicPr>
          <p:nvPr/>
        </p:nvPicPr>
        <p:blipFill>
          <a:blip r:embed="rId2"/>
          <a:srcRect l="1605" t="607" r="2061" b="926"/>
          <a:stretch>
            <a:fillRect/>
          </a:stretch>
        </p:blipFill>
        <p:spPr bwMode="auto">
          <a:xfrm>
            <a:off x="5410200" y="2438400"/>
            <a:ext cx="3484563" cy="2670175"/>
          </a:xfrm>
          <a:prstGeom prst="rect">
            <a:avLst/>
          </a:prstGeom>
          <a:noFill/>
          <a:ln w="38100" cmpd="dbl">
            <a:solidFill>
              <a:schemeClr val="tx2"/>
            </a:solidFill>
            <a:miter lim="800000"/>
            <a:headEnd/>
            <a:tailEnd/>
          </a:ln>
          <a:effectLst/>
        </p:spPr>
      </p:pic>
    </p:spTree>
    <p:extLst>
      <p:ext uri="{BB962C8B-B14F-4D97-AF65-F5344CB8AC3E}">
        <p14:creationId xmlns:p14="http://schemas.microsoft.com/office/powerpoint/2010/main" val="30026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19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192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19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619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192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192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192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192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r>
              <a:rPr lang="en-US" sz="3200" dirty="0"/>
              <a:t>Within block: Fixed Length Records</a:t>
            </a:r>
          </a:p>
        </p:txBody>
      </p:sp>
      <p:sp>
        <p:nvSpPr>
          <p:cNvPr id="5" name="Content Placeholder 4"/>
          <p:cNvSpPr>
            <a:spLocks noGrp="1"/>
          </p:cNvSpPr>
          <p:nvPr>
            <p:ph idx="1"/>
          </p:nvPr>
        </p:nvSpPr>
        <p:spPr>
          <a:xfrm>
            <a:off x="457200" y="1524000"/>
            <a:ext cx="6781800" cy="838200"/>
          </a:xfrm>
        </p:spPr>
        <p:txBody>
          <a:bodyPr/>
          <a:lstStyle/>
          <a:p>
            <a:r>
              <a:rPr lang="en-US" dirty="0"/>
              <a:t>Deleting: using “free lists”</a:t>
            </a:r>
          </a:p>
        </p:txBody>
      </p:sp>
      <p:pic>
        <p:nvPicPr>
          <p:cNvPr id="6" name="Picture 11"/>
          <p:cNvPicPr>
            <a:picLocks noChangeAspect="1" noChangeArrowheads="1"/>
          </p:cNvPicPr>
          <p:nvPr/>
        </p:nvPicPr>
        <p:blipFill>
          <a:blip r:embed="rId2"/>
          <a:srcRect/>
          <a:stretch>
            <a:fillRect/>
          </a:stretch>
        </p:blipFill>
        <p:spPr bwMode="auto">
          <a:xfrm>
            <a:off x="1439654" y="2209800"/>
            <a:ext cx="6553726" cy="4114800"/>
          </a:xfrm>
          <a:prstGeom prst="rect">
            <a:avLst/>
          </a:prstGeom>
          <a:noFill/>
          <a:ln w="9525">
            <a:noFill/>
            <a:miter lim="800000"/>
            <a:headEnd/>
            <a:tailEnd/>
          </a:ln>
        </p:spPr>
      </p:pic>
    </p:spTree>
    <p:extLst>
      <p:ext uri="{BB962C8B-B14F-4D97-AF65-F5344CB8AC3E}">
        <p14:creationId xmlns:p14="http://schemas.microsoft.com/office/powerpoint/2010/main" val="2662046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en-US" sz="2800" dirty="0"/>
              <a:t>Within block: Variable-length Records</a:t>
            </a:r>
          </a:p>
        </p:txBody>
      </p:sp>
      <p:sp>
        <p:nvSpPr>
          <p:cNvPr id="1362947" name="Rectangle 3"/>
          <p:cNvSpPr>
            <a:spLocks noGrp="1" noChangeArrowheads="1"/>
          </p:cNvSpPr>
          <p:nvPr>
            <p:ph type="body" idx="1"/>
          </p:nvPr>
        </p:nvSpPr>
        <p:spPr>
          <a:xfrm>
            <a:off x="457200" y="4419600"/>
            <a:ext cx="8534400" cy="1905000"/>
          </a:xfrm>
        </p:spPr>
        <p:txBody>
          <a:bodyPr/>
          <a:lstStyle/>
          <a:p>
            <a:pPr>
              <a:lnSpc>
                <a:spcPct val="110000"/>
              </a:lnSpc>
            </a:pPr>
            <a:r>
              <a:rPr lang="en-US" sz="1900" i="1"/>
              <a:t>Indirection:</a:t>
            </a:r>
          </a:p>
          <a:p>
            <a:pPr lvl="1">
              <a:lnSpc>
                <a:spcPct val="110000"/>
              </a:lnSpc>
            </a:pPr>
            <a:r>
              <a:rPr lang="en-US" sz="1700"/>
              <a:t>The records may move inside the page, but the outside world is oblivious to it</a:t>
            </a:r>
          </a:p>
          <a:p>
            <a:pPr lvl="1">
              <a:lnSpc>
                <a:spcPct val="110000"/>
              </a:lnSpc>
            </a:pPr>
            <a:r>
              <a:rPr lang="en-US" sz="1700"/>
              <a:t>Why ?</a:t>
            </a:r>
          </a:p>
          <a:p>
            <a:pPr lvl="2">
              <a:lnSpc>
                <a:spcPct val="110000"/>
              </a:lnSpc>
            </a:pPr>
            <a:r>
              <a:rPr lang="en-US" sz="1600"/>
              <a:t>The headers are used as a indirection mechanism</a:t>
            </a:r>
          </a:p>
          <a:p>
            <a:pPr lvl="2">
              <a:lnSpc>
                <a:spcPct val="110000"/>
              </a:lnSpc>
            </a:pPr>
            <a:r>
              <a:rPr lang="en-US" sz="1600" i="1"/>
              <a:t>Record ID 1000 is the 5th entry in the page number X</a:t>
            </a:r>
          </a:p>
        </p:txBody>
      </p:sp>
      <p:pic>
        <p:nvPicPr>
          <p:cNvPr id="1362948" name="Picture 4"/>
          <p:cNvPicPr>
            <a:picLocks noChangeAspect="1" noChangeArrowheads="1"/>
          </p:cNvPicPr>
          <p:nvPr/>
        </p:nvPicPr>
        <p:blipFill>
          <a:blip r:embed="rId2"/>
          <a:srcRect l="330" t="31580" r="822" b="31798"/>
          <a:stretch>
            <a:fillRect/>
          </a:stretch>
        </p:blipFill>
        <p:spPr bwMode="auto">
          <a:xfrm>
            <a:off x="1981200" y="2514600"/>
            <a:ext cx="5673725" cy="1576388"/>
          </a:xfrm>
          <a:prstGeom prst="rect">
            <a:avLst/>
          </a:prstGeom>
          <a:noFill/>
          <a:ln w="38100" cmpd="dbl">
            <a:solidFill>
              <a:schemeClr val="tx2"/>
            </a:solidFill>
            <a:miter lim="800000"/>
            <a:headEnd/>
            <a:tailEnd/>
          </a:ln>
          <a:effectLst/>
        </p:spPr>
      </p:pic>
      <p:sp>
        <p:nvSpPr>
          <p:cNvPr id="1362950" name="Rectangle 6"/>
          <p:cNvSpPr>
            <a:spLocks noChangeArrowheads="1"/>
          </p:cNvSpPr>
          <p:nvPr/>
        </p:nvSpPr>
        <p:spPr bwMode="auto">
          <a:xfrm>
            <a:off x="1740950" y="1524000"/>
            <a:ext cx="4947188" cy="553998"/>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1" fontAlgn="base" latinLnBrk="0" hangingPunct="1">
              <a:lnSpc>
                <a:spcPct val="100000"/>
              </a:lnSpc>
              <a:spcBef>
                <a:spcPct val="20000"/>
              </a:spcBef>
              <a:spcAft>
                <a:spcPct val="0"/>
              </a:spcAft>
              <a:buClr>
                <a:srgbClr val="330066"/>
              </a:buClr>
              <a:buSzPct val="70000"/>
              <a:buFont typeface="Wingdings" charset="2"/>
              <a:buNone/>
              <a:tabLst/>
              <a:defRPr/>
            </a:pPr>
            <a:r>
              <a:rPr kumimoji="0" lang="en-US" sz="3000" b="0" i="0" u="none" strike="noStrike" kern="1200" cap="none" spc="0" normalizeH="0" baseline="0" noProof="0" dirty="0">
                <a:ln>
                  <a:noFill/>
                </a:ln>
                <a:solidFill>
                  <a:srgbClr val="000000"/>
                </a:solidFill>
                <a:effectLst/>
                <a:uLnTx/>
                <a:uFillTx/>
                <a:latin typeface="Arial" charset="0"/>
                <a:ea typeface="+mn-ea"/>
                <a:cs typeface="+mn-cs"/>
              </a:rPr>
              <a:t>Slotted page/block structure</a:t>
            </a:r>
          </a:p>
        </p:txBody>
      </p:sp>
    </p:spTree>
    <p:extLst>
      <p:ext uri="{BB962C8B-B14F-4D97-AF65-F5344CB8AC3E}">
        <p14:creationId xmlns:p14="http://schemas.microsoft.com/office/powerpoint/2010/main" val="40696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29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29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294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294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294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29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2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947" grpId="0" build="p"/>
      <p:bldP spid="13629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en-US" sz="2800" dirty="0"/>
              <a:t>Within block: Cache-optimized Structure</a:t>
            </a:r>
          </a:p>
        </p:txBody>
      </p:sp>
      <p:pic>
        <p:nvPicPr>
          <p:cNvPr id="4" name="Picture 3">
            <a:extLst>
              <a:ext uri="{FF2B5EF4-FFF2-40B4-BE49-F238E27FC236}">
                <a16:creationId xmlns:a16="http://schemas.microsoft.com/office/drawing/2014/main" id="{FB266F24-F079-81B1-7049-69089A60800A}"/>
              </a:ext>
            </a:extLst>
          </p:cNvPr>
          <p:cNvPicPr>
            <a:picLocks noChangeAspect="1"/>
          </p:cNvPicPr>
          <p:nvPr/>
        </p:nvPicPr>
        <p:blipFill>
          <a:blip r:embed="rId2"/>
          <a:stretch>
            <a:fillRect/>
          </a:stretch>
        </p:blipFill>
        <p:spPr>
          <a:xfrm>
            <a:off x="4282986" y="2667000"/>
            <a:ext cx="4480014" cy="4043402"/>
          </a:xfrm>
          <a:prstGeom prst="rect">
            <a:avLst/>
          </a:prstGeom>
        </p:spPr>
      </p:pic>
      <p:pic>
        <p:nvPicPr>
          <p:cNvPr id="5" name="Picture 4">
            <a:extLst>
              <a:ext uri="{FF2B5EF4-FFF2-40B4-BE49-F238E27FC236}">
                <a16:creationId xmlns:a16="http://schemas.microsoft.com/office/drawing/2014/main" id="{F21B39D6-11C6-F267-D0CD-29EB9E484D33}"/>
              </a:ext>
            </a:extLst>
          </p:cNvPr>
          <p:cNvPicPr>
            <a:picLocks noChangeAspect="1"/>
          </p:cNvPicPr>
          <p:nvPr/>
        </p:nvPicPr>
        <p:blipFill>
          <a:blip r:embed="rId3"/>
          <a:stretch>
            <a:fillRect/>
          </a:stretch>
        </p:blipFill>
        <p:spPr>
          <a:xfrm>
            <a:off x="228600" y="3733800"/>
            <a:ext cx="2746466" cy="1104900"/>
          </a:xfrm>
          <a:prstGeom prst="rect">
            <a:avLst/>
          </a:prstGeom>
        </p:spPr>
      </p:pic>
      <p:sp>
        <p:nvSpPr>
          <p:cNvPr id="6" name="TextBox 5">
            <a:extLst>
              <a:ext uri="{FF2B5EF4-FFF2-40B4-BE49-F238E27FC236}">
                <a16:creationId xmlns:a16="http://schemas.microsoft.com/office/drawing/2014/main" id="{1162E6C4-0CDE-B271-6D58-368834B295F2}"/>
              </a:ext>
            </a:extLst>
          </p:cNvPr>
          <p:cNvSpPr txBox="1"/>
          <p:nvPr/>
        </p:nvSpPr>
        <p:spPr>
          <a:xfrm>
            <a:off x="397444" y="1752600"/>
            <a:ext cx="7277954" cy="400110"/>
          </a:xfrm>
          <a:prstGeom prst="rect">
            <a:avLst/>
          </a:prstGeom>
          <a:noFill/>
        </p:spPr>
        <p:txBody>
          <a:bodyPr wrap="none" rtlCol="0">
            <a:spAutoFit/>
          </a:bodyPr>
          <a:lstStyle/>
          <a:p>
            <a:pPr algn="l"/>
            <a:r>
              <a:rPr lang="en-US" sz="2000" dirty="0"/>
              <a:t>Row-wise storage (called NSM here) not optimized for caches </a:t>
            </a:r>
          </a:p>
        </p:txBody>
      </p:sp>
      <p:sp>
        <p:nvSpPr>
          <p:cNvPr id="7" name="TextBox 6">
            <a:extLst>
              <a:ext uri="{FF2B5EF4-FFF2-40B4-BE49-F238E27FC236}">
                <a16:creationId xmlns:a16="http://schemas.microsoft.com/office/drawing/2014/main" id="{D5AF23D9-590A-20DC-D5D2-C4F756D2631A}"/>
              </a:ext>
            </a:extLst>
          </p:cNvPr>
          <p:cNvSpPr txBox="1"/>
          <p:nvPr/>
        </p:nvSpPr>
        <p:spPr>
          <a:xfrm>
            <a:off x="344510" y="5638800"/>
            <a:ext cx="3835892" cy="923330"/>
          </a:xfrm>
          <a:prstGeom prst="rect">
            <a:avLst/>
          </a:prstGeom>
          <a:noFill/>
        </p:spPr>
        <p:txBody>
          <a:bodyPr wrap="square" rtlCol="0">
            <a:spAutoFit/>
          </a:bodyPr>
          <a:lstStyle/>
          <a:p>
            <a:pPr algn="l"/>
            <a:r>
              <a:rPr lang="en-US" i="1" dirty="0">
                <a:solidFill>
                  <a:srgbClr val="FF0000"/>
                </a:solidFill>
              </a:rPr>
              <a:t>Most of the data brought into cache not useful</a:t>
            </a:r>
          </a:p>
          <a:p>
            <a:pPr algn="l"/>
            <a:r>
              <a:rPr lang="en-US" i="1" dirty="0">
                <a:solidFill>
                  <a:srgbClr val="FF0000"/>
                </a:solidFill>
                <a:sym typeface="Wingdings" pitchFamily="2" charset="2"/>
              </a:rPr>
              <a:t> Lot of “cache misses”</a:t>
            </a:r>
            <a:endParaRPr lang="en-US" i="1" dirty="0">
              <a:solidFill>
                <a:srgbClr val="FF0000"/>
              </a:solidFill>
            </a:endParaRPr>
          </a:p>
        </p:txBody>
      </p:sp>
    </p:spTree>
    <p:extLst>
      <p:ext uri="{BB962C8B-B14F-4D97-AF65-F5344CB8AC3E}">
        <p14:creationId xmlns:p14="http://schemas.microsoft.com/office/powerpoint/2010/main" val="2660788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en-US" sz="2800" dirty="0"/>
              <a:t>Within block: Cache-optimized Structure</a:t>
            </a:r>
          </a:p>
        </p:txBody>
      </p:sp>
      <p:sp>
        <p:nvSpPr>
          <p:cNvPr id="6" name="TextBox 5">
            <a:extLst>
              <a:ext uri="{FF2B5EF4-FFF2-40B4-BE49-F238E27FC236}">
                <a16:creationId xmlns:a16="http://schemas.microsoft.com/office/drawing/2014/main" id="{1162E6C4-0CDE-B271-6D58-368834B295F2}"/>
              </a:ext>
            </a:extLst>
          </p:cNvPr>
          <p:cNvSpPr txBox="1"/>
          <p:nvPr/>
        </p:nvSpPr>
        <p:spPr>
          <a:xfrm>
            <a:off x="164286" y="1786944"/>
            <a:ext cx="8815427" cy="400110"/>
          </a:xfrm>
          <a:prstGeom prst="rect">
            <a:avLst/>
          </a:prstGeom>
          <a:noFill/>
        </p:spPr>
        <p:txBody>
          <a:bodyPr wrap="none" rtlCol="0">
            <a:spAutoFit/>
          </a:bodyPr>
          <a:lstStyle/>
          <a:p>
            <a:pPr algn="l"/>
            <a:r>
              <a:rPr lang="en-US" sz="2000" dirty="0"/>
              <a:t>Instead, lay out the data column-wise inside a block/page (called PAX below)</a:t>
            </a:r>
          </a:p>
        </p:txBody>
      </p:sp>
      <p:pic>
        <p:nvPicPr>
          <p:cNvPr id="2" name="Picture 1">
            <a:extLst>
              <a:ext uri="{FF2B5EF4-FFF2-40B4-BE49-F238E27FC236}">
                <a16:creationId xmlns:a16="http://schemas.microsoft.com/office/drawing/2014/main" id="{AF8FC9FD-D670-3943-290E-A9F5C028EC49}"/>
              </a:ext>
            </a:extLst>
          </p:cNvPr>
          <p:cNvPicPr>
            <a:picLocks noChangeAspect="1"/>
          </p:cNvPicPr>
          <p:nvPr/>
        </p:nvPicPr>
        <p:blipFill>
          <a:blip r:embed="rId2"/>
          <a:stretch>
            <a:fillRect/>
          </a:stretch>
        </p:blipFill>
        <p:spPr>
          <a:xfrm>
            <a:off x="261689" y="2762310"/>
            <a:ext cx="8620622" cy="4095690"/>
          </a:xfrm>
          <a:prstGeom prst="rect">
            <a:avLst/>
          </a:prstGeom>
        </p:spPr>
      </p:pic>
    </p:spTree>
    <p:extLst>
      <p:ext uri="{BB962C8B-B14F-4D97-AF65-F5344CB8AC3E}">
        <p14:creationId xmlns:p14="http://schemas.microsoft.com/office/powerpoint/2010/main" val="409410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dirty="0"/>
              <a:t>Across Blocks of a Relation</a:t>
            </a:r>
          </a:p>
        </p:txBody>
      </p:sp>
      <p:sp>
        <p:nvSpPr>
          <p:cNvPr id="1363971" name="Rectangle 3"/>
          <p:cNvSpPr>
            <a:spLocks noGrp="1" noChangeArrowheads="1"/>
          </p:cNvSpPr>
          <p:nvPr>
            <p:ph type="body" idx="1"/>
          </p:nvPr>
        </p:nvSpPr>
        <p:spPr>
          <a:xfrm>
            <a:off x="457200" y="1524000"/>
            <a:ext cx="8229600" cy="4876800"/>
          </a:xfrm>
        </p:spPr>
        <p:txBody>
          <a:bodyPr/>
          <a:lstStyle/>
          <a:p>
            <a:pPr>
              <a:lnSpc>
                <a:spcPct val="110000"/>
              </a:lnSpc>
            </a:pPr>
            <a:r>
              <a:rPr lang="en-US" sz="2100" dirty="0"/>
              <a:t>Which block should a record go to ?</a:t>
            </a:r>
          </a:p>
          <a:p>
            <a:pPr lvl="1">
              <a:lnSpc>
                <a:spcPct val="110000"/>
              </a:lnSpc>
            </a:pPr>
            <a:r>
              <a:rPr lang="en-US" sz="2000" dirty="0"/>
              <a:t>Anywhere ?</a:t>
            </a:r>
          </a:p>
          <a:p>
            <a:pPr lvl="2">
              <a:lnSpc>
                <a:spcPct val="110000"/>
              </a:lnSpc>
            </a:pPr>
            <a:r>
              <a:rPr lang="en-US" sz="1800" dirty="0"/>
              <a:t>How to search for “SSN = 123” ?</a:t>
            </a:r>
          </a:p>
          <a:p>
            <a:pPr lvl="2">
              <a:lnSpc>
                <a:spcPct val="110000"/>
              </a:lnSpc>
            </a:pPr>
            <a:r>
              <a:rPr lang="en-US" sz="1800" dirty="0"/>
              <a:t>Called “heap” organization</a:t>
            </a:r>
          </a:p>
          <a:p>
            <a:pPr lvl="1">
              <a:lnSpc>
                <a:spcPct val="110000"/>
              </a:lnSpc>
            </a:pPr>
            <a:r>
              <a:rPr lang="en-US" sz="2000" dirty="0"/>
              <a:t>Sorted by SSN ?</a:t>
            </a:r>
          </a:p>
          <a:p>
            <a:pPr lvl="2">
              <a:lnSpc>
                <a:spcPct val="110000"/>
              </a:lnSpc>
            </a:pPr>
            <a:r>
              <a:rPr lang="en-US" sz="1800" dirty="0"/>
              <a:t>Called “sequential” organization</a:t>
            </a:r>
          </a:p>
          <a:p>
            <a:pPr lvl="2">
              <a:lnSpc>
                <a:spcPct val="110000"/>
              </a:lnSpc>
            </a:pPr>
            <a:r>
              <a:rPr lang="en-US" sz="1800" dirty="0"/>
              <a:t>Keeping it sorted would be painful</a:t>
            </a:r>
          </a:p>
          <a:p>
            <a:pPr lvl="2">
              <a:lnSpc>
                <a:spcPct val="110000"/>
              </a:lnSpc>
            </a:pPr>
            <a:r>
              <a:rPr lang="en-US" sz="1800" dirty="0"/>
              <a:t>How would you search ?</a:t>
            </a:r>
          </a:p>
          <a:p>
            <a:pPr lvl="1">
              <a:lnSpc>
                <a:spcPct val="110000"/>
              </a:lnSpc>
            </a:pPr>
            <a:r>
              <a:rPr lang="en-US" sz="2000" dirty="0"/>
              <a:t>Based on a “hash” key</a:t>
            </a:r>
          </a:p>
          <a:p>
            <a:pPr lvl="2">
              <a:lnSpc>
                <a:spcPct val="110000"/>
              </a:lnSpc>
            </a:pPr>
            <a:r>
              <a:rPr lang="en-US" sz="1800" dirty="0"/>
              <a:t>Called “hashing” organization</a:t>
            </a:r>
          </a:p>
          <a:p>
            <a:pPr lvl="2">
              <a:lnSpc>
                <a:spcPct val="110000"/>
              </a:lnSpc>
            </a:pPr>
            <a:r>
              <a:rPr lang="en-US" sz="1800" dirty="0"/>
              <a:t>Store the record with SSN = x in the block number x%1000</a:t>
            </a:r>
          </a:p>
          <a:p>
            <a:pPr lvl="2">
              <a:lnSpc>
                <a:spcPct val="110000"/>
              </a:lnSpc>
            </a:pPr>
            <a:r>
              <a:rPr lang="en-US" sz="1800" dirty="0"/>
              <a:t>Why ? </a:t>
            </a:r>
          </a:p>
          <a:p>
            <a:pPr lvl="2">
              <a:lnSpc>
                <a:spcPct val="110000"/>
              </a:lnSpc>
            </a:pPr>
            <a:endParaRPr lang="en-US" sz="1800" dirty="0"/>
          </a:p>
        </p:txBody>
      </p:sp>
    </p:spTree>
    <p:extLst>
      <p:ext uri="{BB962C8B-B14F-4D97-AF65-F5344CB8AC3E}">
        <p14:creationId xmlns:p14="http://schemas.microsoft.com/office/powerpoint/2010/main" val="329641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39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39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39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639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39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397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39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6397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3971">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63971">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39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971"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Rectangle 2"/>
          <p:cNvSpPr>
            <a:spLocks noGrp="1" noChangeArrowheads="1"/>
          </p:cNvSpPr>
          <p:nvPr>
            <p:ph type="title"/>
          </p:nvPr>
        </p:nvSpPr>
        <p:spPr/>
        <p:txBody>
          <a:bodyPr/>
          <a:lstStyle/>
          <a:p>
            <a:r>
              <a:rPr lang="en-US" sz="2800" dirty="0"/>
              <a:t>Across Blocks: Sequential File Organization</a:t>
            </a:r>
          </a:p>
        </p:txBody>
      </p:sp>
      <p:sp>
        <p:nvSpPr>
          <p:cNvPr id="1364995" name="Rectangle 3"/>
          <p:cNvSpPr>
            <a:spLocks noGrp="1" noChangeArrowheads="1"/>
          </p:cNvSpPr>
          <p:nvPr>
            <p:ph type="body" idx="1"/>
          </p:nvPr>
        </p:nvSpPr>
        <p:spPr>
          <a:xfrm>
            <a:off x="457200" y="1524000"/>
            <a:ext cx="7772400" cy="4800600"/>
          </a:xfrm>
        </p:spPr>
        <p:txBody>
          <a:bodyPr/>
          <a:lstStyle/>
          <a:p>
            <a:pPr>
              <a:lnSpc>
                <a:spcPct val="120000"/>
              </a:lnSpc>
            </a:pPr>
            <a:r>
              <a:rPr lang="en-US" sz="2100"/>
              <a:t>Keep sorted by some search key</a:t>
            </a:r>
          </a:p>
          <a:p>
            <a:pPr>
              <a:lnSpc>
                <a:spcPct val="120000"/>
              </a:lnSpc>
            </a:pPr>
            <a:r>
              <a:rPr lang="en-US" sz="2100"/>
              <a:t>Insertion</a:t>
            </a:r>
          </a:p>
          <a:p>
            <a:pPr lvl="1">
              <a:lnSpc>
                <a:spcPct val="120000"/>
              </a:lnSpc>
            </a:pPr>
            <a:r>
              <a:rPr lang="en-US" sz="2000"/>
              <a:t>Find the block in which the tuple should be</a:t>
            </a:r>
          </a:p>
          <a:p>
            <a:pPr lvl="1">
              <a:lnSpc>
                <a:spcPct val="120000"/>
              </a:lnSpc>
            </a:pPr>
            <a:r>
              <a:rPr lang="en-US" sz="2000"/>
              <a:t>If there is free space, insert it</a:t>
            </a:r>
          </a:p>
          <a:p>
            <a:pPr lvl="1">
              <a:lnSpc>
                <a:spcPct val="120000"/>
              </a:lnSpc>
            </a:pPr>
            <a:r>
              <a:rPr lang="en-US" sz="2000"/>
              <a:t>Otherwise, must create overflow pages</a:t>
            </a:r>
          </a:p>
          <a:p>
            <a:pPr>
              <a:lnSpc>
                <a:spcPct val="120000"/>
              </a:lnSpc>
            </a:pPr>
            <a:r>
              <a:rPr lang="en-US" sz="2100"/>
              <a:t>Deletions</a:t>
            </a:r>
          </a:p>
          <a:p>
            <a:pPr lvl="1">
              <a:lnSpc>
                <a:spcPct val="120000"/>
              </a:lnSpc>
            </a:pPr>
            <a:r>
              <a:rPr lang="en-US" sz="2000"/>
              <a:t>Delete and keep the free space</a:t>
            </a:r>
          </a:p>
          <a:p>
            <a:pPr lvl="1">
              <a:lnSpc>
                <a:spcPct val="120000"/>
              </a:lnSpc>
            </a:pPr>
            <a:r>
              <a:rPr lang="en-US" sz="2000"/>
              <a:t>Databases tend to be insert heavy, so free space gets used fast</a:t>
            </a:r>
          </a:p>
          <a:p>
            <a:pPr>
              <a:lnSpc>
                <a:spcPct val="120000"/>
              </a:lnSpc>
            </a:pPr>
            <a:r>
              <a:rPr lang="en-US" sz="2100"/>
              <a:t>Can become </a:t>
            </a:r>
            <a:r>
              <a:rPr lang="en-US" sz="2100" i="1"/>
              <a:t>fragmented</a:t>
            </a:r>
          </a:p>
          <a:p>
            <a:pPr lvl="1">
              <a:lnSpc>
                <a:spcPct val="120000"/>
              </a:lnSpc>
            </a:pPr>
            <a:r>
              <a:rPr lang="en-US" sz="2000"/>
              <a:t>Must reorganize once in a while</a:t>
            </a:r>
          </a:p>
        </p:txBody>
      </p:sp>
    </p:spTree>
    <p:extLst>
      <p:ext uri="{BB962C8B-B14F-4D97-AF65-F5344CB8AC3E}">
        <p14:creationId xmlns:p14="http://schemas.microsoft.com/office/powerpoint/2010/main" val="4093476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Grp="1" noChangeArrowheads="1"/>
          </p:cNvSpPr>
          <p:nvPr>
            <p:ph type="title"/>
          </p:nvPr>
        </p:nvSpPr>
        <p:spPr/>
        <p:txBody>
          <a:bodyPr/>
          <a:lstStyle/>
          <a:p>
            <a:r>
              <a:rPr lang="en-US" sz="2800" dirty="0">
                <a:solidFill>
                  <a:srgbClr val="330066"/>
                </a:solidFill>
              </a:rPr>
              <a:t>Across Blocks: Sequential File Organization</a:t>
            </a:r>
            <a:endParaRPr lang="en-US" dirty="0"/>
          </a:p>
        </p:txBody>
      </p:sp>
      <p:sp>
        <p:nvSpPr>
          <p:cNvPr id="1367043" name="Rectangle 3"/>
          <p:cNvSpPr>
            <a:spLocks noGrp="1" noChangeArrowheads="1"/>
          </p:cNvSpPr>
          <p:nvPr>
            <p:ph type="body" idx="1"/>
          </p:nvPr>
        </p:nvSpPr>
        <p:spPr>
          <a:xfrm>
            <a:off x="457200" y="1524000"/>
            <a:ext cx="8229600" cy="4495800"/>
          </a:xfrm>
        </p:spPr>
        <p:txBody>
          <a:bodyPr/>
          <a:lstStyle/>
          <a:p>
            <a:pPr>
              <a:lnSpc>
                <a:spcPct val="130000"/>
              </a:lnSpc>
            </a:pPr>
            <a:r>
              <a:rPr lang="en-US" sz="2100"/>
              <a:t>What if I want to find a particular record by value ?</a:t>
            </a:r>
          </a:p>
          <a:p>
            <a:pPr lvl="1">
              <a:lnSpc>
                <a:spcPct val="130000"/>
              </a:lnSpc>
            </a:pPr>
            <a:r>
              <a:rPr lang="en-US" sz="2000" i="1"/>
              <a:t>Account info for SSN = 123</a:t>
            </a:r>
          </a:p>
          <a:p>
            <a:pPr>
              <a:lnSpc>
                <a:spcPct val="130000"/>
              </a:lnSpc>
            </a:pPr>
            <a:r>
              <a:rPr lang="en-US" sz="2100"/>
              <a:t>Binary search</a:t>
            </a:r>
          </a:p>
          <a:p>
            <a:pPr lvl="1">
              <a:lnSpc>
                <a:spcPct val="130000"/>
              </a:lnSpc>
            </a:pPr>
            <a:r>
              <a:rPr lang="en-US" sz="2000"/>
              <a:t>Takes </a:t>
            </a:r>
            <a:r>
              <a:rPr lang="en-US" sz="2000" i="1"/>
              <a:t>log(n) </a:t>
            </a:r>
            <a:r>
              <a:rPr lang="en-US" sz="2000"/>
              <a:t>number of disk accesses</a:t>
            </a:r>
          </a:p>
          <a:p>
            <a:pPr lvl="2">
              <a:lnSpc>
                <a:spcPct val="130000"/>
              </a:lnSpc>
            </a:pPr>
            <a:r>
              <a:rPr lang="en-US" sz="1800"/>
              <a:t>Random accesses</a:t>
            </a:r>
          </a:p>
          <a:p>
            <a:pPr lvl="1">
              <a:lnSpc>
                <a:spcPct val="130000"/>
              </a:lnSpc>
            </a:pPr>
            <a:r>
              <a:rPr lang="en-US" sz="2000"/>
              <a:t>Too much</a:t>
            </a:r>
          </a:p>
          <a:p>
            <a:pPr lvl="2">
              <a:lnSpc>
                <a:spcPct val="130000"/>
              </a:lnSpc>
            </a:pPr>
            <a:r>
              <a:rPr lang="en-US" sz="1800"/>
              <a:t>n = 1,000,000,000 -- log(n) = 30</a:t>
            </a:r>
          </a:p>
          <a:p>
            <a:pPr lvl="2">
              <a:lnSpc>
                <a:spcPct val="130000"/>
              </a:lnSpc>
            </a:pPr>
            <a:r>
              <a:rPr lang="en-US" sz="1800"/>
              <a:t>Recall each random access approx 10 ms</a:t>
            </a:r>
          </a:p>
          <a:p>
            <a:pPr lvl="2">
              <a:lnSpc>
                <a:spcPct val="130000"/>
              </a:lnSpc>
            </a:pPr>
            <a:r>
              <a:rPr lang="en-US" sz="1800"/>
              <a:t>300 ms to find just one account information</a:t>
            </a:r>
          </a:p>
          <a:p>
            <a:pPr lvl="2">
              <a:lnSpc>
                <a:spcPct val="130000"/>
              </a:lnSpc>
            </a:pPr>
            <a:r>
              <a:rPr lang="en-US" sz="1800"/>
              <a:t>&lt; 4 requests satisfied per second</a:t>
            </a:r>
          </a:p>
        </p:txBody>
      </p:sp>
      <p:sp>
        <p:nvSpPr>
          <p:cNvPr id="2" name="TextBox 1">
            <a:extLst>
              <a:ext uri="{FF2B5EF4-FFF2-40B4-BE49-F238E27FC236}">
                <a16:creationId xmlns:a16="http://schemas.microsoft.com/office/drawing/2014/main" id="{CDB492FC-5B5C-4144-B460-B790BF764E65}"/>
              </a:ext>
            </a:extLst>
          </p:cNvPr>
          <p:cNvSpPr txBox="1"/>
          <p:nvPr/>
        </p:nvSpPr>
        <p:spPr>
          <a:xfrm>
            <a:off x="1131320" y="6172200"/>
            <a:ext cx="1864614" cy="400110"/>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charset="0"/>
                <a:ea typeface="+mn-ea"/>
                <a:cs typeface="+mn-cs"/>
              </a:rPr>
              <a:t>Indexes – later</a:t>
            </a:r>
          </a:p>
        </p:txBody>
      </p:sp>
    </p:spTree>
    <p:extLst>
      <p:ext uri="{BB962C8B-B14F-4D97-AF65-F5344CB8AC3E}">
        <p14:creationId xmlns:p14="http://schemas.microsoft.com/office/powerpoint/2010/main" val="88719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70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70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70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70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6704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70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6704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704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a:xfrm>
            <a:off x="-7513" y="-15025"/>
            <a:ext cx="7543800" cy="1020762"/>
          </a:xfrm>
        </p:spPr>
        <p:txBody>
          <a:bodyPr/>
          <a:lstStyle/>
          <a:p>
            <a:r>
              <a:rPr lang="en-US" dirty="0"/>
              <a:t>Column-oriented Storage</a:t>
            </a:r>
          </a:p>
        </p:txBody>
      </p:sp>
      <p:pic>
        <p:nvPicPr>
          <p:cNvPr id="1026" name="Picture 2">
            <a:extLst>
              <a:ext uri="{FF2B5EF4-FFF2-40B4-BE49-F238E27FC236}">
                <a16:creationId xmlns:a16="http://schemas.microsoft.com/office/drawing/2014/main" id="{6AE552C2-EB0F-104F-80F9-467FE4089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12181"/>
            <a:ext cx="5334000" cy="554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4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lstStyle/>
          <a:p>
            <a:r>
              <a:rPr lang="en-US" dirty="0"/>
              <a:t>Storage Options</a:t>
            </a:r>
          </a:p>
        </p:txBody>
      </p:sp>
      <p:sp>
        <p:nvSpPr>
          <p:cNvPr id="1332227" name="Rectangle 3"/>
          <p:cNvSpPr>
            <a:spLocks noGrp="1" noChangeArrowheads="1"/>
          </p:cNvSpPr>
          <p:nvPr>
            <p:ph type="body" idx="1"/>
          </p:nvPr>
        </p:nvSpPr>
        <p:spPr>
          <a:xfrm>
            <a:off x="457200" y="1295400"/>
            <a:ext cx="8229600" cy="3733800"/>
          </a:xfrm>
        </p:spPr>
        <p:txBody>
          <a:bodyPr/>
          <a:lstStyle/>
          <a:p>
            <a:r>
              <a:rPr lang="en-US" sz="2400" dirty="0"/>
              <a:t>At various points, data stored in different storage hardware</a:t>
            </a:r>
          </a:p>
          <a:p>
            <a:pPr lvl="1"/>
            <a:r>
              <a:rPr lang="en-US" sz="2000" dirty="0"/>
              <a:t>Memory, Disks, SSDs, Tapes, Cache</a:t>
            </a:r>
          </a:p>
          <a:p>
            <a:pPr lvl="1"/>
            <a:r>
              <a:rPr lang="en-US" sz="2000" dirty="0"/>
              <a:t>Tradeoffs between speed and cost of access</a:t>
            </a:r>
          </a:p>
          <a:p>
            <a:pPr lvl="1"/>
            <a:r>
              <a:rPr lang="en-US" sz="2000" dirty="0"/>
              <a:t>CPU needs the data in memory and cache to operate on it </a:t>
            </a:r>
          </a:p>
          <a:p>
            <a:pPr lvl="2"/>
            <a:endParaRPr lang="en-US" sz="2100" dirty="0"/>
          </a:p>
          <a:p>
            <a:pPr>
              <a:lnSpc>
                <a:spcPct val="90000"/>
              </a:lnSpc>
            </a:pPr>
            <a:r>
              <a:rPr lang="en-US" sz="2600" dirty="0"/>
              <a:t>Volatile vs nonvolatile</a:t>
            </a:r>
          </a:p>
          <a:p>
            <a:pPr lvl="1">
              <a:lnSpc>
                <a:spcPct val="90000"/>
              </a:lnSpc>
            </a:pPr>
            <a:r>
              <a:rPr lang="en-US" sz="2200" dirty="0"/>
              <a:t>Volatile: Loses contents when power switched off</a:t>
            </a:r>
          </a:p>
          <a:p>
            <a:pPr lvl="3">
              <a:lnSpc>
                <a:spcPct val="90000"/>
              </a:lnSpc>
            </a:pPr>
            <a:endParaRPr lang="en-US" sz="1600" dirty="0"/>
          </a:p>
          <a:p>
            <a:pPr>
              <a:lnSpc>
                <a:spcPct val="90000"/>
              </a:lnSpc>
            </a:pPr>
            <a:r>
              <a:rPr lang="en-US" sz="2600" dirty="0"/>
              <a:t>Sequential vs random access</a:t>
            </a:r>
          </a:p>
          <a:p>
            <a:pPr lvl="1">
              <a:lnSpc>
                <a:spcPct val="90000"/>
              </a:lnSpc>
            </a:pPr>
            <a:r>
              <a:rPr lang="en-US" sz="2200" dirty="0"/>
              <a:t>Sequential: read the data contiguously</a:t>
            </a:r>
          </a:p>
          <a:p>
            <a:pPr lvl="2">
              <a:lnSpc>
                <a:spcPct val="90000"/>
              </a:lnSpc>
            </a:pPr>
            <a:r>
              <a:rPr lang="en-US" sz="1900" dirty="0"/>
              <a:t>select * from employee</a:t>
            </a:r>
          </a:p>
          <a:p>
            <a:pPr lvl="1">
              <a:lnSpc>
                <a:spcPct val="90000"/>
              </a:lnSpc>
            </a:pPr>
            <a:r>
              <a:rPr lang="en-US" sz="2200" dirty="0"/>
              <a:t>Random: read the data from anywhere at any time</a:t>
            </a:r>
          </a:p>
          <a:p>
            <a:pPr lvl="2">
              <a:lnSpc>
                <a:spcPct val="90000"/>
              </a:lnSpc>
            </a:pPr>
            <a:r>
              <a:rPr lang="en-US" sz="1900" dirty="0"/>
              <a:t>select * from employee where name like ‘__</a:t>
            </a:r>
            <a:r>
              <a:rPr lang="en-US" sz="1900" dirty="0" err="1"/>
              <a:t>a__b</a:t>
            </a:r>
            <a:r>
              <a:rPr lang="en-US" sz="19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2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22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22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22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22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2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222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22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222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222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22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2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EE1683-95D6-1D9D-3419-90DD9F78F790}"/>
              </a:ext>
            </a:extLst>
          </p:cNvPr>
          <p:cNvSpPr>
            <a:spLocks noGrp="1"/>
          </p:cNvSpPr>
          <p:nvPr>
            <p:ph idx="1"/>
          </p:nvPr>
        </p:nvSpPr>
        <p:spPr>
          <a:xfrm>
            <a:off x="304800" y="1371600"/>
            <a:ext cx="8458200" cy="5257800"/>
          </a:xfrm>
        </p:spPr>
        <p:txBody>
          <a:bodyPr/>
          <a:lstStyle/>
          <a:p>
            <a:r>
              <a:rPr lang="en-US" dirty="0"/>
              <a:t>Benefits</a:t>
            </a:r>
          </a:p>
          <a:p>
            <a:pPr lvl="1"/>
            <a:r>
              <a:rPr lang="en-US" dirty="0"/>
              <a:t>Reduced I/O -- only fetch the relevant queries</a:t>
            </a:r>
          </a:p>
          <a:p>
            <a:pPr lvl="2"/>
            <a:r>
              <a:rPr lang="en-US" dirty="0"/>
              <a:t>Especially useful when a table has say 50 columns and the query only wants 2-3 of those</a:t>
            </a:r>
          </a:p>
          <a:p>
            <a:pPr lvl="1"/>
            <a:r>
              <a:rPr lang="en-US" dirty="0"/>
              <a:t>Improved CPU Cache Performance </a:t>
            </a:r>
          </a:p>
          <a:p>
            <a:pPr lvl="1"/>
            <a:r>
              <a:rPr lang="en-US" dirty="0"/>
              <a:t>Improved compression </a:t>
            </a:r>
          </a:p>
          <a:p>
            <a:pPr lvl="2"/>
            <a:r>
              <a:rPr lang="en-US" dirty="0"/>
              <a:t>Each block contains similar data -- so more easily compressed</a:t>
            </a:r>
          </a:p>
          <a:p>
            <a:pPr lvl="1"/>
            <a:r>
              <a:rPr lang="en-US" dirty="0"/>
              <a:t>Vector processing</a:t>
            </a:r>
          </a:p>
          <a:p>
            <a:pPr lvl="2"/>
            <a:r>
              <a:rPr lang="en-US" dirty="0"/>
              <a:t>Can better utilize modern CPUs</a:t>
            </a:r>
          </a:p>
        </p:txBody>
      </p:sp>
      <p:sp>
        <p:nvSpPr>
          <p:cNvPr id="5" name="Rectangle 2">
            <a:extLst>
              <a:ext uri="{FF2B5EF4-FFF2-40B4-BE49-F238E27FC236}">
                <a16:creationId xmlns:a16="http://schemas.microsoft.com/office/drawing/2014/main" id="{3AD4D609-3238-5ED6-9D8F-2CEF3B81A460}"/>
              </a:ext>
            </a:extLst>
          </p:cNvPr>
          <p:cNvSpPr>
            <a:spLocks noGrp="1" noChangeArrowheads="1"/>
          </p:cNvSpPr>
          <p:nvPr>
            <p:ph type="title"/>
          </p:nvPr>
        </p:nvSpPr>
        <p:spPr>
          <a:xfrm>
            <a:off x="-7513" y="-15025"/>
            <a:ext cx="7543800" cy="1020762"/>
          </a:xfrm>
        </p:spPr>
        <p:txBody>
          <a:bodyPr/>
          <a:lstStyle/>
          <a:p>
            <a:r>
              <a:rPr lang="en-US" dirty="0"/>
              <a:t>Column-oriented Storage</a:t>
            </a:r>
          </a:p>
        </p:txBody>
      </p:sp>
    </p:spTree>
    <p:extLst>
      <p:ext uri="{BB962C8B-B14F-4D97-AF65-F5344CB8AC3E}">
        <p14:creationId xmlns:p14="http://schemas.microsoft.com/office/powerpoint/2010/main" val="12374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EE1683-95D6-1D9D-3419-90DD9F78F790}"/>
              </a:ext>
            </a:extLst>
          </p:cNvPr>
          <p:cNvSpPr>
            <a:spLocks noGrp="1"/>
          </p:cNvSpPr>
          <p:nvPr>
            <p:ph idx="1"/>
          </p:nvPr>
        </p:nvSpPr>
        <p:spPr>
          <a:xfrm>
            <a:off x="304800" y="1371600"/>
            <a:ext cx="8458200" cy="5257800"/>
          </a:xfrm>
        </p:spPr>
        <p:txBody>
          <a:bodyPr/>
          <a:lstStyle/>
          <a:p>
            <a:r>
              <a:rPr lang="en-US" dirty="0"/>
              <a:t>Drawbacks</a:t>
            </a:r>
          </a:p>
          <a:p>
            <a:pPr lvl="1"/>
            <a:r>
              <a:rPr lang="en-US" dirty="0"/>
              <a:t>Extra cost to reconstruct full tuples</a:t>
            </a:r>
          </a:p>
          <a:p>
            <a:pPr lvl="2"/>
            <a:r>
              <a:rPr lang="en-US" dirty="0"/>
              <a:t>To support queries like: “select * from R”</a:t>
            </a:r>
          </a:p>
          <a:p>
            <a:pPr lvl="2"/>
            <a:r>
              <a:rPr lang="en-US" dirty="0"/>
              <a:t>A single tuple is spread out across many blocks</a:t>
            </a:r>
          </a:p>
          <a:p>
            <a:pPr lvl="1"/>
            <a:r>
              <a:rPr lang="en-US" dirty="0"/>
              <a:t>Tuple deletions/updates much harder</a:t>
            </a:r>
          </a:p>
          <a:p>
            <a:pPr lvl="1"/>
            <a:r>
              <a:rPr lang="en-US" dirty="0"/>
              <a:t>Cost of decompression (if compression being used)</a:t>
            </a:r>
          </a:p>
          <a:p>
            <a:pPr lvl="1"/>
            <a:endParaRPr lang="en-US" dirty="0"/>
          </a:p>
          <a:p>
            <a:r>
              <a:rPr lang="en-US" dirty="0"/>
              <a:t>Widely used today in data warehouses</a:t>
            </a:r>
          </a:p>
          <a:p>
            <a:pPr lvl="1"/>
            <a:r>
              <a:rPr lang="en-US" dirty="0"/>
              <a:t>Ideal use case -- fewer/batched updates, and very large and wide tables</a:t>
            </a:r>
          </a:p>
          <a:p>
            <a:pPr lvl="1"/>
            <a:r>
              <a:rPr lang="en-US" dirty="0"/>
              <a:t>Similar ideas also used in systems like pandas</a:t>
            </a:r>
          </a:p>
        </p:txBody>
      </p:sp>
      <p:sp>
        <p:nvSpPr>
          <p:cNvPr id="5" name="Rectangle 2">
            <a:extLst>
              <a:ext uri="{FF2B5EF4-FFF2-40B4-BE49-F238E27FC236}">
                <a16:creationId xmlns:a16="http://schemas.microsoft.com/office/drawing/2014/main" id="{3AD4D609-3238-5ED6-9D8F-2CEF3B81A460}"/>
              </a:ext>
            </a:extLst>
          </p:cNvPr>
          <p:cNvSpPr>
            <a:spLocks noGrp="1" noChangeArrowheads="1"/>
          </p:cNvSpPr>
          <p:nvPr>
            <p:ph type="title"/>
          </p:nvPr>
        </p:nvSpPr>
        <p:spPr>
          <a:xfrm>
            <a:off x="-7513" y="-15025"/>
            <a:ext cx="7543800" cy="1020762"/>
          </a:xfrm>
        </p:spPr>
        <p:txBody>
          <a:bodyPr/>
          <a:lstStyle/>
          <a:p>
            <a:r>
              <a:rPr lang="en-US" dirty="0"/>
              <a:t>Column-oriented Storage</a:t>
            </a:r>
          </a:p>
        </p:txBody>
      </p:sp>
    </p:spTree>
    <p:extLst>
      <p:ext uri="{BB962C8B-B14F-4D97-AF65-F5344CB8AC3E}">
        <p14:creationId xmlns:p14="http://schemas.microsoft.com/office/powerpoint/2010/main" val="3608849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EE1683-95D6-1D9D-3419-90DD9F78F790}"/>
              </a:ext>
            </a:extLst>
          </p:cNvPr>
          <p:cNvSpPr>
            <a:spLocks noGrp="1"/>
          </p:cNvSpPr>
          <p:nvPr>
            <p:ph idx="1"/>
          </p:nvPr>
        </p:nvSpPr>
        <p:spPr>
          <a:xfrm>
            <a:off x="304800" y="1371600"/>
            <a:ext cx="8458200" cy="5257800"/>
          </a:xfrm>
        </p:spPr>
        <p:txBody>
          <a:bodyPr/>
          <a:lstStyle/>
          <a:p>
            <a:r>
              <a:rPr lang="en-US" sz="2400" dirty="0"/>
              <a:t>Scenario: “CSV”-like files stored in data lakes or file-systems</a:t>
            </a:r>
          </a:p>
          <a:p>
            <a:pPr lvl="1"/>
            <a:r>
              <a:rPr lang="en-US" sz="2000" dirty="0"/>
              <a:t>Also JSON collections (e.g., “</a:t>
            </a:r>
            <a:r>
              <a:rPr lang="en-US" sz="2000" dirty="0" err="1"/>
              <a:t>prize.json</a:t>
            </a:r>
            <a:r>
              <a:rPr lang="en-US" sz="2000" dirty="0"/>
              <a:t>” from Assignment 4) not being stored in a database like MongoDB</a:t>
            </a:r>
          </a:p>
          <a:p>
            <a:pPr lvl="1"/>
            <a:r>
              <a:rPr lang="en-US" sz="2000" dirty="0"/>
              <a:t>Modern data lakes have thousands to millions of such files, and want to support SQL over them (e.g., through Spark)</a:t>
            </a:r>
          </a:p>
          <a:p>
            <a:pPr lvl="1"/>
            <a:endParaRPr lang="en-US" sz="2000" dirty="0"/>
          </a:p>
          <a:p>
            <a:r>
              <a:rPr lang="en-US" sz="2400" dirty="0"/>
              <a:t>Keeping as “text” files not efficient</a:t>
            </a:r>
          </a:p>
          <a:p>
            <a:pPr lvl="1"/>
            <a:r>
              <a:rPr lang="en-US" sz="2000" dirty="0"/>
              <a:t>Storage overhead -- binary compressed representations much smaller</a:t>
            </a:r>
          </a:p>
          <a:p>
            <a:pPr lvl="1"/>
            <a:r>
              <a:rPr lang="en-US" sz="2000" dirty="0"/>
              <a:t>Parsing text is expensive</a:t>
            </a:r>
          </a:p>
          <a:p>
            <a:pPr lvl="1"/>
            <a:r>
              <a:rPr lang="en-US" sz="2000" dirty="0"/>
              <a:t>Same row-vs-column representation issues</a:t>
            </a:r>
          </a:p>
          <a:p>
            <a:pPr lvl="2"/>
            <a:r>
              <a:rPr lang="en-US" sz="1700" dirty="0"/>
              <a:t>Since these are basically relations, often only need to read a few columns</a:t>
            </a:r>
          </a:p>
          <a:p>
            <a:endParaRPr lang="en-US" sz="1900" dirty="0"/>
          </a:p>
          <a:p>
            <a:pPr marL="0" indent="0">
              <a:buNone/>
            </a:pPr>
            <a:endParaRPr lang="en-US" sz="1900" dirty="0"/>
          </a:p>
          <a:p>
            <a:endParaRPr lang="en-US" sz="2400" dirty="0"/>
          </a:p>
        </p:txBody>
      </p:sp>
      <p:sp>
        <p:nvSpPr>
          <p:cNvPr id="5" name="Rectangle 2">
            <a:extLst>
              <a:ext uri="{FF2B5EF4-FFF2-40B4-BE49-F238E27FC236}">
                <a16:creationId xmlns:a16="http://schemas.microsoft.com/office/drawing/2014/main" id="{3AD4D609-3238-5ED6-9D8F-2CEF3B81A460}"/>
              </a:ext>
            </a:extLst>
          </p:cNvPr>
          <p:cNvSpPr>
            <a:spLocks noGrp="1" noChangeArrowheads="1"/>
          </p:cNvSpPr>
          <p:nvPr>
            <p:ph type="title"/>
          </p:nvPr>
        </p:nvSpPr>
        <p:spPr>
          <a:xfrm>
            <a:off x="-7514" y="-15025"/>
            <a:ext cx="7932313" cy="1020762"/>
          </a:xfrm>
        </p:spPr>
        <p:txBody>
          <a:bodyPr/>
          <a:lstStyle/>
          <a:p>
            <a:r>
              <a:rPr lang="en-US" sz="3600" dirty="0"/>
              <a:t>Columnar “file” representations</a:t>
            </a:r>
          </a:p>
        </p:txBody>
      </p:sp>
    </p:spTree>
    <p:extLst>
      <p:ext uri="{BB962C8B-B14F-4D97-AF65-F5344CB8AC3E}">
        <p14:creationId xmlns:p14="http://schemas.microsoft.com/office/powerpoint/2010/main" val="3750493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D4D609-3238-5ED6-9D8F-2CEF3B81A460}"/>
              </a:ext>
            </a:extLst>
          </p:cNvPr>
          <p:cNvSpPr>
            <a:spLocks noGrp="1" noChangeArrowheads="1"/>
          </p:cNvSpPr>
          <p:nvPr>
            <p:ph type="title"/>
          </p:nvPr>
        </p:nvSpPr>
        <p:spPr>
          <a:xfrm>
            <a:off x="-7514" y="-15025"/>
            <a:ext cx="7932313" cy="1020762"/>
          </a:xfrm>
        </p:spPr>
        <p:txBody>
          <a:bodyPr/>
          <a:lstStyle/>
          <a:p>
            <a:r>
              <a:rPr lang="en-US" sz="3600" dirty="0"/>
              <a:t>Columnar “file” representations</a:t>
            </a:r>
          </a:p>
        </p:txBody>
      </p:sp>
      <p:pic>
        <p:nvPicPr>
          <p:cNvPr id="6" name="Picture 5">
            <a:extLst>
              <a:ext uri="{FF2B5EF4-FFF2-40B4-BE49-F238E27FC236}">
                <a16:creationId xmlns:a16="http://schemas.microsoft.com/office/drawing/2014/main" id="{F90A05DB-A47D-8F26-96F8-5309AEB4F2FF}"/>
              </a:ext>
            </a:extLst>
          </p:cNvPr>
          <p:cNvPicPr>
            <a:picLocks noChangeAspect="1"/>
          </p:cNvPicPr>
          <p:nvPr/>
        </p:nvPicPr>
        <p:blipFill>
          <a:blip r:embed="rId3"/>
          <a:stretch>
            <a:fillRect/>
          </a:stretch>
        </p:blipFill>
        <p:spPr>
          <a:xfrm>
            <a:off x="3886200" y="1100360"/>
            <a:ext cx="5081154" cy="5762133"/>
          </a:xfrm>
          <a:prstGeom prst="rect">
            <a:avLst/>
          </a:prstGeom>
        </p:spPr>
      </p:pic>
      <p:sp>
        <p:nvSpPr>
          <p:cNvPr id="8" name="TextBox 7">
            <a:extLst>
              <a:ext uri="{FF2B5EF4-FFF2-40B4-BE49-F238E27FC236}">
                <a16:creationId xmlns:a16="http://schemas.microsoft.com/office/drawing/2014/main" id="{3EA95480-23FB-59BA-D424-5FE3D6C36352}"/>
              </a:ext>
            </a:extLst>
          </p:cNvPr>
          <p:cNvSpPr txBox="1"/>
          <p:nvPr/>
        </p:nvSpPr>
        <p:spPr>
          <a:xfrm>
            <a:off x="157328" y="1473047"/>
            <a:ext cx="4267200" cy="5016758"/>
          </a:xfrm>
          <a:prstGeom prst="rect">
            <a:avLst/>
          </a:prstGeom>
          <a:noFill/>
        </p:spPr>
        <p:txBody>
          <a:bodyPr wrap="square" rtlCol="0">
            <a:spAutoFit/>
          </a:bodyPr>
          <a:lstStyle/>
          <a:p>
            <a:pPr algn="l"/>
            <a:r>
              <a:rPr lang="en-US" sz="2000" dirty="0"/>
              <a:t>Several formats developed over the years</a:t>
            </a:r>
          </a:p>
          <a:p>
            <a:pPr marL="285750" indent="-285750" algn="l">
              <a:buFont typeface="Arial" panose="020B0604020202020204" pitchFamily="34" charset="0"/>
              <a:buChar char="•"/>
            </a:pPr>
            <a:r>
              <a:rPr lang="en-US" sz="2000" dirty="0"/>
              <a:t>Parquet probably most popular right now</a:t>
            </a:r>
          </a:p>
          <a:p>
            <a:pPr marL="285750" indent="-285750" algn="l">
              <a:buFont typeface="Arial" panose="020B0604020202020204" pitchFamily="34" charset="0"/>
              <a:buChar char="•"/>
            </a:pPr>
            <a:r>
              <a:rPr lang="en-US" sz="2000" dirty="0"/>
              <a:t>ORC another one</a:t>
            </a:r>
          </a:p>
          <a:p>
            <a:pPr marL="285750" indent="-285750" algn="l">
              <a:buFont typeface="Arial" panose="020B0604020202020204" pitchFamily="34" charset="0"/>
              <a:buChar char="•"/>
            </a:pPr>
            <a:endParaRPr lang="en-US" sz="2000" dirty="0"/>
          </a:p>
          <a:p>
            <a:pPr algn="l"/>
            <a:r>
              <a:rPr lang="en-US" sz="2000" dirty="0"/>
              <a:t>Mostly “columnar” and designed to be primarily read-only</a:t>
            </a:r>
          </a:p>
          <a:p>
            <a:pPr algn="l"/>
            <a:endParaRPr lang="en-US" sz="2000" dirty="0"/>
          </a:p>
          <a:p>
            <a:pPr algn="l"/>
            <a:r>
              <a:rPr lang="en-US" sz="2000" dirty="0"/>
              <a:t>Usually compressed formats</a:t>
            </a:r>
          </a:p>
          <a:p>
            <a:pPr marL="342900" indent="-342900" algn="l">
              <a:buFont typeface="Arial" panose="020B0604020202020204" pitchFamily="34" charset="0"/>
              <a:buChar char="•"/>
            </a:pPr>
            <a:r>
              <a:rPr lang="en-US" sz="2000" dirty="0"/>
              <a:t>Each ”chunk” of column data compressed</a:t>
            </a:r>
          </a:p>
          <a:p>
            <a:pPr marL="285750" indent="-285750" algn="l">
              <a:buFontTx/>
              <a:buChar char="-"/>
            </a:pPr>
            <a:endParaRPr lang="en-US" sz="2000" dirty="0"/>
          </a:p>
          <a:p>
            <a:pPr marL="285750" indent="-285750" algn="l">
              <a:buFontTx/>
              <a:buChar char="-"/>
            </a:pPr>
            <a:endParaRPr lang="en-US" sz="2000" dirty="0"/>
          </a:p>
          <a:p>
            <a:pPr algn="l"/>
            <a:endParaRPr lang="en-US" sz="2000" dirty="0"/>
          </a:p>
          <a:p>
            <a:pPr algn="l"/>
            <a:endParaRPr lang="en-US" sz="2000" dirty="0"/>
          </a:p>
        </p:txBody>
      </p:sp>
    </p:spTree>
    <p:extLst>
      <p:ext uri="{BB962C8B-B14F-4D97-AF65-F5344CB8AC3E}">
        <p14:creationId xmlns:p14="http://schemas.microsoft.com/office/powerpoint/2010/main" val="2070281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EE1683-95D6-1D9D-3419-90DD9F78F790}"/>
              </a:ext>
            </a:extLst>
          </p:cNvPr>
          <p:cNvSpPr>
            <a:spLocks noGrp="1"/>
          </p:cNvSpPr>
          <p:nvPr>
            <p:ph idx="1"/>
          </p:nvPr>
        </p:nvSpPr>
        <p:spPr>
          <a:xfrm>
            <a:off x="304800" y="1371600"/>
            <a:ext cx="8458200" cy="5257800"/>
          </a:xfrm>
        </p:spPr>
        <p:txBody>
          <a:bodyPr/>
          <a:lstStyle/>
          <a:p>
            <a:r>
              <a:rPr lang="en-US" sz="2400" dirty="0"/>
              <a:t>Storage layouts an important consideration</a:t>
            </a:r>
          </a:p>
          <a:p>
            <a:pPr lvl="1"/>
            <a:r>
              <a:rPr lang="en-US" sz="2000" dirty="0"/>
              <a:t>Given the data sizes we see in practice</a:t>
            </a:r>
          </a:p>
          <a:p>
            <a:r>
              <a:rPr lang="en-US" sz="2400" dirty="0"/>
              <a:t>Primary decision: row vs column representation</a:t>
            </a:r>
          </a:p>
          <a:p>
            <a:pPr lvl="1"/>
            <a:r>
              <a:rPr lang="en-US" sz="2000" dirty="0"/>
              <a:t>Row representations better for scenarios where updates more common</a:t>
            </a:r>
          </a:p>
          <a:p>
            <a:pPr lvl="1"/>
            <a:r>
              <a:rPr lang="en-US" sz="2000" dirty="0"/>
              <a:t>Column representations much better for data warehouses or data lakes (large data sizes + batched updates.+ complex queries)</a:t>
            </a:r>
          </a:p>
          <a:p>
            <a:pPr lvl="1"/>
            <a:r>
              <a:rPr lang="en-US" sz="2000" dirty="0"/>
              <a:t>Hybrid representations tried, but haven’t really worked out</a:t>
            </a:r>
          </a:p>
          <a:p>
            <a:r>
              <a:rPr lang="en-US" sz="2400" dirty="0"/>
              <a:t>Many other secondary considerations</a:t>
            </a:r>
          </a:p>
          <a:p>
            <a:pPr lvl="1"/>
            <a:r>
              <a:rPr lang="en-US" sz="2000" dirty="0" err="1"/>
              <a:t>E.g</a:t>
            </a:r>
            <a:r>
              <a:rPr lang="en-US" sz="2000" dirty="0"/>
              <a:t>, sort orders/assignment of tuples to blocks</a:t>
            </a:r>
          </a:p>
          <a:p>
            <a:pPr lvl="1"/>
            <a:r>
              <a:rPr lang="en-US" sz="2000" dirty="0"/>
              <a:t>How to handle inserts/deletions</a:t>
            </a:r>
          </a:p>
          <a:p>
            <a:pPr lvl="1"/>
            <a:r>
              <a:rPr lang="en-US" sz="2000" dirty="0"/>
              <a:t>Cache performance and vectorized execution</a:t>
            </a:r>
          </a:p>
          <a:p>
            <a:r>
              <a:rPr lang="en-US" sz="2400" dirty="0"/>
              <a:t>Similar issues for non-relational data (e.g., document stores)</a:t>
            </a:r>
          </a:p>
          <a:p>
            <a:pPr lvl="1"/>
            <a:endParaRPr lang="en-US" sz="2000" dirty="0"/>
          </a:p>
        </p:txBody>
      </p:sp>
      <p:sp>
        <p:nvSpPr>
          <p:cNvPr id="5" name="Rectangle 2">
            <a:extLst>
              <a:ext uri="{FF2B5EF4-FFF2-40B4-BE49-F238E27FC236}">
                <a16:creationId xmlns:a16="http://schemas.microsoft.com/office/drawing/2014/main" id="{3AD4D609-3238-5ED6-9D8F-2CEF3B81A460}"/>
              </a:ext>
            </a:extLst>
          </p:cNvPr>
          <p:cNvSpPr>
            <a:spLocks noGrp="1" noChangeArrowheads="1"/>
          </p:cNvSpPr>
          <p:nvPr>
            <p:ph type="title"/>
          </p:nvPr>
        </p:nvSpPr>
        <p:spPr>
          <a:xfrm>
            <a:off x="-7514" y="-15025"/>
            <a:ext cx="7932313" cy="1020762"/>
          </a:xfrm>
        </p:spPr>
        <p:txBody>
          <a:bodyPr/>
          <a:lstStyle/>
          <a:p>
            <a:r>
              <a:rPr lang="en-US" dirty="0"/>
              <a:t>Summary</a:t>
            </a:r>
          </a:p>
        </p:txBody>
      </p:sp>
    </p:spTree>
    <p:extLst>
      <p:ext uri="{BB962C8B-B14F-4D97-AF65-F5344CB8AC3E}">
        <p14:creationId xmlns:p14="http://schemas.microsoft.com/office/powerpoint/2010/main" val="10627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Indexes; B+-Trees </a:t>
            </a:r>
          </a:p>
        </p:txBody>
      </p:sp>
    </p:spTree>
    <p:extLst>
      <p:ext uri="{BB962C8B-B14F-4D97-AF65-F5344CB8AC3E}">
        <p14:creationId xmlns:p14="http://schemas.microsoft.com/office/powerpoint/2010/main" val="2790083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Book Chapters</a:t>
            </a:r>
          </a:p>
          <a:p>
            <a:pPr lvl="1"/>
            <a:r>
              <a:rPr lang="en-US" dirty="0">
                <a:latin typeface="Calibri" charset="0"/>
              </a:rPr>
              <a:t>11.1, 11.2, 11.3 (B+-tree)</a:t>
            </a:r>
          </a:p>
          <a:p>
            <a:endParaRPr lang="en-US" dirty="0">
              <a:latin typeface="Calibri" charset="0"/>
            </a:endParaRPr>
          </a:p>
          <a:p>
            <a:r>
              <a:rPr lang="en-US" dirty="0">
                <a:latin typeface="Calibri" charset="0"/>
              </a:rPr>
              <a:t>Key topics:</a:t>
            </a:r>
          </a:p>
          <a:p>
            <a:pPr lvl="1"/>
            <a:r>
              <a:rPr lang="en-US" dirty="0">
                <a:latin typeface="Calibri" charset="0"/>
              </a:rPr>
              <a:t>How an “index” helps efficiently find tuples that satisfy a condition?</a:t>
            </a:r>
          </a:p>
          <a:p>
            <a:pPr lvl="1"/>
            <a:r>
              <a:rPr lang="en-US" dirty="0">
                <a:latin typeface="Calibri" charset="0"/>
              </a:rPr>
              <a:t>What are key characteristics of indexes?</a:t>
            </a:r>
          </a:p>
          <a:p>
            <a:pPr lvl="1"/>
            <a:r>
              <a:rPr lang="en-US" dirty="0">
                <a:latin typeface="Calibri" charset="0"/>
              </a:rPr>
              <a:t>B+-Tree Indexes</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Indexes Overview</a:t>
            </a:r>
          </a:p>
        </p:txBody>
      </p:sp>
    </p:spTree>
    <p:extLst>
      <p:ext uri="{BB962C8B-B14F-4D97-AF65-F5344CB8AC3E}">
        <p14:creationId xmlns:p14="http://schemas.microsoft.com/office/powerpoint/2010/main" val="3942796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8" name="Rectangle 4"/>
          <p:cNvSpPr>
            <a:spLocks noGrp="1" noChangeArrowheads="1"/>
          </p:cNvSpPr>
          <p:nvPr>
            <p:ph type="title"/>
          </p:nvPr>
        </p:nvSpPr>
        <p:spPr/>
        <p:txBody>
          <a:bodyPr/>
          <a:lstStyle/>
          <a:p>
            <a:r>
              <a:rPr lang="en-US"/>
              <a:t>Index</a:t>
            </a:r>
          </a:p>
        </p:txBody>
      </p:sp>
      <p:sp>
        <p:nvSpPr>
          <p:cNvPr id="1368069" name="Rectangle 5"/>
          <p:cNvSpPr>
            <a:spLocks noGrp="1" noChangeArrowheads="1"/>
          </p:cNvSpPr>
          <p:nvPr>
            <p:ph type="body" idx="1"/>
          </p:nvPr>
        </p:nvSpPr>
        <p:spPr>
          <a:xfrm>
            <a:off x="457200" y="1403985"/>
            <a:ext cx="8229600" cy="5029200"/>
          </a:xfrm>
        </p:spPr>
        <p:txBody>
          <a:bodyPr/>
          <a:lstStyle/>
          <a:p>
            <a:pPr>
              <a:lnSpc>
                <a:spcPct val="110000"/>
              </a:lnSpc>
            </a:pPr>
            <a:r>
              <a:rPr lang="en-US" sz="2100" dirty="0"/>
              <a:t>A data structure for efficient search through large databases</a:t>
            </a:r>
          </a:p>
          <a:p>
            <a:pPr>
              <a:lnSpc>
                <a:spcPct val="110000"/>
              </a:lnSpc>
            </a:pPr>
            <a:r>
              <a:rPr lang="en-US" sz="2100" dirty="0"/>
              <a:t>Two key ideas:</a:t>
            </a:r>
          </a:p>
          <a:p>
            <a:pPr lvl="1">
              <a:lnSpc>
                <a:spcPct val="110000"/>
              </a:lnSpc>
            </a:pPr>
            <a:r>
              <a:rPr lang="en-US" sz="2000" dirty="0"/>
              <a:t>The records are mapped to the disk blocks in specific ways</a:t>
            </a:r>
          </a:p>
          <a:p>
            <a:pPr lvl="2">
              <a:lnSpc>
                <a:spcPct val="110000"/>
              </a:lnSpc>
            </a:pPr>
            <a:r>
              <a:rPr lang="en-US" sz="1800" dirty="0"/>
              <a:t>Sorted, or hash-based</a:t>
            </a:r>
          </a:p>
          <a:p>
            <a:pPr lvl="1">
              <a:lnSpc>
                <a:spcPct val="110000"/>
              </a:lnSpc>
            </a:pPr>
            <a:r>
              <a:rPr lang="en-US" sz="2000" dirty="0"/>
              <a:t>Auxiliary data structures are maintained that allow quick search</a:t>
            </a:r>
          </a:p>
          <a:p>
            <a:pPr>
              <a:lnSpc>
                <a:spcPct val="110000"/>
              </a:lnSpc>
            </a:pPr>
            <a:r>
              <a:rPr lang="en-US" sz="2100" dirty="0"/>
              <a:t>Search key:</a:t>
            </a:r>
          </a:p>
          <a:p>
            <a:pPr lvl="1">
              <a:lnSpc>
                <a:spcPct val="110000"/>
              </a:lnSpc>
            </a:pPr>
            <a:r>
              <a:rPr lang="en-US" sz="2000" dirty="0"/>
              <a:t>Attribute or set of attributes used to look up records</a:t>
            </a:r>
          </a:p>
          <a:p>
            <a:pPr lvl="1">
              <a:lnSpc>
                <a:spcPct val="110000"/>
              </a:lnSpc>
            </a:pPr>
            <a:r>
              <a:rPr lang="en-US" sz="2000" dirty="0"/>
              <a:t>E.g. SSN for a persons table</a:t>
            </a:r>
          </a:p>
          <a:p>
            <a:pPr>
              <a:lnSpc>
                <a:spcPct val="110000"/>
              </a:lnSpc>
            </a:pPr>
            <a:r>
              <a:rPr lang="en-US" sz="2100" dirty="0"/>
              <a:t>Two types of indexes</a:t>
            </a:r>
          </a:p>
          <a:p>
            <a:pPr lvl="1">
              <a:lnSpc>
                <a:spcPct val="110000"/>
              </a:lnSpc>
            </a:pPr>
            <a:r>
              <a:rPr lang="en-US" sz="2000" dirty="0"/>
              <a:t>Ordered indexes</a:t>
            </a:r>
          </a:p>
          <a:p>
            <a:pPr lvl="1">
              <a:lnSpc>
                <a:spcPct val="110000"/>
              </a:lnSpc>
            </a:pPr>
            <a:r>
              <a:rPr lang="en-US" sz="2000" dirty="0"/>
              <a:t>Hash-based indexes	</a:t>
            </a:r>
          </a:p>
          <a:p>
            <a:pPr>
              <a:lnSpc>
                <a:spcPct val="110000"/>
              </a:lnSpc>
            </a:pPr>
            <a:r>
              <a:rPr lang="en-US" sz="2000" dirty="0"/>
              <a:t>Think library index/catalogue</a:t>
            </a:r>
          </a:p>
          <a:p>
            <a:pPr>
              <a:lnSpc>
                <a:spcPct val="110000"/>
              </a:lnSpc>
            </a:pPr>
            <a:endParaRPr lang="en-US" sz="2400" dirty="0"/>
          </a:p>
        </p:txBody>
      </p:sp>
    </p:spTree>
    <p:extLst>
      <p:ext uri="{BB962C8B-B14F-4D97-AF65-F5344CB8AC3E}">
        <p14:creationId xmlns:p14="http://schemas.microsoft.com/office/powerpoint/2010/main" val="118934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806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806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806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806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6806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806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6806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BIG Library: Books About Basic Income - Basic Income - Medium">
            <a:extLst>
              <a:ext uri="{FF2B5EF4-FFF2-40B4-BE49-F238E27FC236}">
                <a16:creationId xmlns:a16="http://schemas.microsoft.com/office/drawing/2014/main" id="{E2073D7C-5457-0E4B-9621-57E852F1C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998"/>
            <a:ext cx="9144000" cy="640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15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a:lstStyle/>
          <a:p>
            <a:r>
              <a:rPr lang="en-US"/>
              <a:t>Ordered Indexes</a:t>
            </a:r>
          </a:p>
        </p:txBody>
      </p:sp>
      <p:sp>
        <p:nvSpPr>
          <p:cNvPr id="1370115" name="Rectangle 3"/>
          <p:cNvSpPr>
            <a:spLocks noGrp="1" noChangeArrowheads="1"/>
          </p:cNvSpPr>
          <p:nvPr>
            <p:ph type="body" idx="1"/>
          </p:nvPr>
        </p:nvSpPr>
        <p:spPr>
          <a:xfrm>
            <a:off x="457200" y="1270000"/>
            <a:ext cx="8229600" cy="3733800"/>
          </a:xfrm>
        </p:spPr>
        <p:txBody>
          <a:bodyPr/>
          <a:lstStyle/>
          <a:p>
            <a:r>
              <a:rPr lang="en-US" sz="2000" dirty="0"/>
              <a:t>Primary index</a:t>
            </a:r>
          </a:p>
          <a:p>
            <a:pPr lvl="1"/>
            <a:r>
              <a:rPr lang="en-US" sz="1800" dirty="0"/>
              <a:t>The relation is sorted on the search key of the index</a:t>
            </a:r>
          </a:p>
          <a:p>
            <a:r>
              <a:rPr lang="en-US" sz="2000" dirty="0"/>
              <a:t>Secondary index</a:t>
            </a:r>
          </a:p>
          <a:p>
            <a:pPr lvl="1"/>
            <a:r>
              <a:rPr lang="en-US" sz="1800" dirty="0"/>
              <a:t>It is not</a:t>
            </a:r>
          </a:p>
          <a:p>
            <a:r>
              <a:rPr lang="en-US" sz="2000" dirty="0"/>
              <a:t>Can have only one primary index on a relation</a:t>
            </a:r>
          </a:p>
        </p:txBody>
      </p:sp>
      <p:sp>
        <p:nvSpPr>
          <p:cNvPr id="1370117" name="Text Box 5"/>
          <p:cNvSpPr txBox="1">
            <a:spLocks noChangeArrowheads="1"/>
          </p:cNvSpPr>
          <p:nvPr/>
        </p:nvSpPr>
        <p:spPr bwMode="auto">
          <a:xfrm>
            <a:off x="5105400" y="6172200"/>
            <a:ext cx="1073150" cy="381000"/>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30000" noProof="0">
                <a:ln>
                  <a:noFill/>
                </a:ln>
                <a:solidFill>
                  <a:srgbClr val="000000"/>
                </a:solidFill>
                <a:effectLst/>
                <a:uLnTx/>
                <a:uFillTx/>
                <a:latin typeface="Arial" charset="0"/>
                <a:ea typeface="+mn-ea"/>
                <a:cs typeface="+mn-cs"/>
              </a:rPr>
              <a:t>Relation</a:t>
            </a:r>
          </a:p>
        </p:txBody>
      </p:sp>
      <p:sp>
        <p:nvSpPr>
          <p:cNvPr id="1370118" name="Text Box 6"/>
          <p:cNvSpPr txBox="1">
            <a:spLocks noChangeArrowheads="1"/>
          </p:cNvSpPr>
          <p:nvPr/>
        </p:nvSpPr>
        <p:spPr bwMode="auto">
          <a:xfrm>
            <a:off x="116787" y="4690110"/>
            <a:ext cx="776288" cy="381000"/>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30000" noProof="0" dirty="0">
                <a:ln>
                  <a:noFill/>
                </a:ln>
                <a:solidFill>
                  <a:srgbClr val="000000"/>
                </a:solidFill>
                <a:effectLst/>
                <a:uLnTx/>
                <a:uFillTx/>
                <a:latin typeface="Arial" charset="0"/>
                <a:ea typeface="+mn-ea"/>
                <a:cs typeface="+mn-cs"/>
              </a:rPr>
              <a:t>Index</a:t>
            </a:r>
          </a:p>
        </p:txBody>
      </p:sp>
      <p:sp>
        <p:nvSpPr>
          <p:cNvPr id="1370119" name="Line 7"/>
          <p:cNvSpPr>
            <a:spLocks noChangeShapeType="1"/>
          </p:cNvSpPr>
          <p:nvPr/>
        </p:nvSpPr>
        <p:spPr bwMode="auto">
          <a:xfrm flipV="1">
            <a:off x="802587" y="4156710"/>
            <a:ext cx="533400" cy="381000"/>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 name="Picture 1">
            <a:extLst>
              <a:ext uri="{FF2B5EF4-FFF2-40B4-BE49-F238E27FC236}">
                <a16:creationId xmlns:a16="http://schemas.microsoft.com/office/drawing/2014/main" id="{FCB5434E-98D2-3E42-BF45-529445FDD37C}"/>
              </a:ext>
            </a:extLst>
          </p:cNvPr>
          <p:cNvPicPr>
            <a:picLocks noChangeAspect="1"/>
          </p:cNvPicPr>
          <p:nvPr/>
        </p:nvPicPr>
        <p:blipFill>
          <a:blip r:embed="rId2"/>
          <a:stretch>
            <a:fillRect/>
          </a:stretch>
        </p:blipFill>
        <p:spPr>
          <a:xfrm>
            <a:off x="1335987" y="3210386"/>
            <a:ext cx="5786225" cy="2961814"/>
          </a:xfrm>
          <a:prstGeom prst="rect">
            <a:avLst/>
          </a:prstGeom>
        </p:spPr>
      </p:pic>
    </p:spTree>
    <p:extLst>
      <p:ext uri="{BB962C8B-B14F-4D97-AF65-F5344CB8AC3E}">
        <p14:creationId xmlns:p14="http://schemas.microsoft.com/office/powerpoint/2010/main" val="297543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01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01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701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0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011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en-US"/>
              <a:t>Storage Hierarchy</a:t>
            </a:r>
          </a:p>
        </p:txBody>
      </p:sp>
      <p:pic>
        <p:nvPicPr>
          <p:cNvPr id="2" name="Picture 1"/>
          <p:cNvPicPr>
            <a:picLocks noChangeAspect="1"/>
          </p:cNvPicPr>
          <p:nvPr/>
        </p:nvPicPr>
        <p:blipFill>
          <a:blip r:embed="rId2"/>
          <a:stretch>
            <a:fillRect/>
          </a:stretch>
        </p:blipFill>
        <p:spPr>
          <a:xfrm>
            <a:off x="0" y="-228600"/>
            <a:ext cx="8445500" cy="6629400"/>
          </a:xfrm>
          <a:prstGeom prst="rect">
            <a:avLst/>
          </a:prstGeom>
        </p:spPr>
      </p:pic>
      <p:sp>
        <p:nvSpPr>
          <p:cNvPr id="6" name="TextBox 5"/>
          <p:cNvSpPr txBox="1"/>
          <p:nvPr/>
        </p:nvSpPr>
        <p:spPr>
          <a:xfrm>
            <a:off x="4345165" y="6451476"/>
            <a:ext cx="4798835" cy="369332"/>
          </a:xfrm>
          <a:prstGeom prst="rect">
            <a:avLst/>
          </a:prstGeom>
          <a:noFill/>
        </p:spPr>
        <p:txBody>
          <a:bodyPr wrap="none" rtlCol="0">
            <a:spAutoFit/>
          </a:bodyPr>
          <a:lstStyle/>
          <a:p>
            <a:r>
              <a:rPr lang="en-US" dirty="0"/>
              <a:t>source: http://cse1.net/recaps/4-memory.html</a:t>
            </a:r>
          </a:p>
        </p:txBody>
      </p:sp>
    </p:spTree>
    <p:extLst>
      <p:ext uri="{BB962C8B-B14F-4D97-AF65-F5344CB8AC3E}">
        <p14:creationId xmlns:p14="http://schemas.microsoft.com/office/powerpoint/2010/main" val="1706339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en-US"/>
              <a:t>Primary </a:t>
            </a:r>
            <a:r>
              <a:rPr lang="en-US" i="1" u="sng"/>
              <a:t>Sparse</a:t>
            </a:r>
            <a:r>
              <a:rPr lang="en-US" i="1"/>
              <a:t> </a:t>
            </a:r>
            <a:r>
              <a:rPr lang="en-US"/>
              <a:t>Index</a:t>
            </a:r>
          </a:p>
        </p:txBody>
      </p:sp>
      <p:sp>
        <p:nvSpPr>
          <p:cNvPr id="1371139" name="Rectangle 3"/>
          <p:cNvSpPr>
            <a:spLocks noGrp="1" noChangeArrowheads="1"/>
          </p:cNvSpPr>
          <p:nvPr>
            <p:ph type="body" idx="1"/>
          </p:nvPr>
        </p:nvSpPr>
        <p:spPr>
          <a:xfrm>
            <a:off x="426720" y="1169670"/>
            <a:ext cx="8229600" cy="1878330"/>
          </a:xfrm>
        </p:spPr>
        <p:txBody>
          <a:bodyPr/>
          <a:lstStyle/>
          <a:p>
            <a:r>
              <a:rPr lang="en-US" sz="2200" dirty="0"/>
              <a:t>Every key doesn’t have to appear in the index</a:t>
            </a:r>
          </a:p>
          <a:p>
            <a:r>
              <a:rPr lang="en-US" sz="2200" dirty="0"/>
              <a:t>Allows for very small indexes</a:t>
            </a:r>
          </a:p>
          <a:p>
            <a:pPr lvl="1"/>
            <a:r>
              <a:rPr lang="en-US" sz="2000" dirty="0"/>
              <a:t>Better chance of fitting in memory</a:t>
            </a:r>
          </a:p>
          <a:p>
            <a:pPr lvl="1"/>
            <a:r>
              <a:rPr lang="en-US" sz="2000" dirty="0"/>
              <a:t>Tradeoff: Must access the relation file even if the record is not present</a:t>
            </a:r>
          </a:p>
        </p:txBody>
      </p:sp>
      <p:pic>
        <p:nvPicPr>
          <p:cNvPr id="5" name="Picture 4">
            <a:extLst>
              <a:ext uri="{FF2B5EF4-FFF2-40B4-BE49-F238E27FC236}">
                <a16:creationId xmlns:a16="http://schemas.microsoft.com/office/drawing/2014/main" id="{4B9B8069-8A68-E745-94B0-39F71348A5A5}"/>
              </a:ext>
            </a:extLst>
          </p:cNvPr>
          <p:cNvPicPr>
            <a:picLocks noChangeAspect="1"/>
          </p:cNvPicPr>
          <p:nvPr/>
        </p:nvPicPr>
        <p:blipFill>
          <a:blip r:embed="rId2"/>
          <a:stretch>
            <a:fillRect/>
          </a:stretch>
        </p:blipFill>
        <p:spPr>
          <a:xfrm>
            <a:off x="972793" y="3074670"/>
            <a:ext cx="7198413" cy="3684675"/>
          </a:xfrm>
          <a:prstGeom prst="rect">
            <a:avLst/>
          </a:prstGeom>
        </p:spPr>
      </p:pic>
    </p:spTree>
    <p:extLst>
      <p:ext uri="{BB962C8B-B14F-4D97-AF65-F5344CB8AC3E}">
        <p14:creationId xmlns:p14="http://schemas.microsoft.com/office/powerpoint/2010/main" val="46542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en-US" dirty="0"/>
              <a:t>Primary </a:t>
            </a:r>
            <a:r>
              <a:rPr lang="en-US" i="1" u="sng" dirty="0"/>
              <a:t>Dense</a:t>
            </a:r>
            <a:r>
              <a:rPr lang="en-US" i="1" dirty="0"/>
              <a:t> </a:t>
            </a:r>
            <a:r>
              <a:rPr lang="en-US" dirty="0"/>
              <a:t>Index</a:t>
            </a:r>
          </a:p>
        </p:txBody>
      </p:sp>
      <p:sp>
        <p:nvSpPr>
          <p:cNvPr id="1371139" name="Rectangle 3"/>
          <p:cNvSpPr>
            <a:spLocks noGrp="1" noChangeArrowheads="1"/>
          </p:cNvSpPr>
          <p:nvPr>
            <p:ph type="body" idx="1"/>
          </p:nvPr>
        </p:nvSpPr>
        <p:spPr>
          <a:xfrm>
            <a:off x="426720" y="1169670"/>
            <a:ext cx="8229600" cy="1878330"/>
          </a:xfrm>
        </p:spPr>
        <p:txBody>
          <a:bodyPr/>
          <a:lstStyle/>
          <a:p>
            <a:r>
              <a:rPr lang="en-US" sz="2200" dirty="0"/>
              <a:t>Every key must appear in the index</a:t>
            </a:r>
          </a:p>
          <a:p>
            <a:r>
              <a:rPr lang="en-US" sz="2200" dirty="0"/>
              <a:t>Index becomes pretty large, but can often avoid having to go to the relation</a:t>
            </a:r>
          </a:p>
          <a:p>
            <a:pPr lvl="1"/>
            <a:r>
              <a:rPr lang="en-US" sz="1800" dirty="0"/>
              <a:t>E.g., select * from instructor where ID = 10000</a:t>
            </a:r>
          </a:p>
          <a:p>
            <a:pPr lvl="2"/>
            <a:r>
              <a:rPr lang="en-US" sz="1500" dirty="0"/>
              <a:t>Not found in the index, so can return immediately</a:t>
            </a:r>
          </a:p>
        </p:txBody>
      </p:sp>
      <p:pic>
        <p:nvPicPr>
          <p:cNvPr id="2" name="Picture 1">
            <a:extLst>
              <a:ext uri="{FF2B5EF4-FFF2-40B4-BE49-F238E27FC236}">
                <a16:creationId xmlns:a16="http://schemas.microsoft.com/office/drawing/2014/main" id="{A59B361A-A66D-8A4A-BF4B-F53DB3549C70}"/>
              </a:ext>
            </a:extLst>
          </p:cNvPr>
          <p:cNvPicPr>
            <a:picLocks noChangeAspect="1"/>
          </p:cNvPicPr>
          <p:nvPr/>
        </p:nvPicPr>
        <p:blipFill>
          <a:blip r:embed="rId2"/>
          <a:stretch>
            <a:fillRect/>
          </a:stretch>
        </p:blipFill>
        <p:spPr>
          <a:xfrm>
            <a:off x="426720" y="3199130"/>
            <a:ext cx="7726680" cy="3824316"/>
          </a:xfrm>
          <a:prstGeom prst="rect">
            <a:avLst/>
          </a:prstGeom>
        </p:spPr>
      </p:pic>
    </p:spTree>
    <p:extLst>
      <p:ext uri="{BB962C8B-B14F-4D97-AF65-F5344CB8AC3E}">
        <p14:creationId xmlns:p14="http://schemas.microsoft.com/office/powerpoint/2010/main" val="2269015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r>
              <a:rPr lang="en-US"/>
              <a:t>Secondary Index</a:t>
            </a:r>
          </a:p>
        </p:txBody>
      </p:sp>
      <p:sp>
        <p:nvSpPr>
          <p:cNvPr id="1374211" name="Rectangle 3"/>
          <p:cNvSpPr>
            <a:spLocks noGrp="1" noChangeArrowheads="1"/>
          </p:cNvSpPr>
          <p:nvPr>
            <p:ph type="body" idx="1"/>
          </p:nvPr>
        </p:nvSpPr>
        <p:spPr>
          <a:xfrm>
            <a:off x="457200" y="1295400"/>
            <a:ext cx="8229600" cy="3962400"/>
          </a:xfrm>
        </p:spPr>
        <p:txBody>
          <a:bodyPr/>
          <a:lstStyle/>
          <a:p>
            <a:r>
              <a:rPr lang="en-US" sz="2600" dirty="0"/>
              <a:t>Relation sorted on</a:t>
            </a:r>
            <a:r>
              <a:rPr lang="en-US" sz="2600" i="1" dirty="0"/>
              <a:t> ID</a:t>
            </a:r>
          </a:p>
          <a:p>
            <a:r>
              <a:rPr lang="en-US" sz="2600" dirty="0"/>
              <a:t>But we want an index on </a:t>
            </a:r>
            <a:r>
              <a:rPr lang="en-US" sz="2600" i="1" dirty="0"/>
              <a:t>salary</a:t>
            </a:r>
          </a:p>
          <a:p>
            <a:r>
              <a:rPr lang="en-US" sz="2600" dirty="0"/>
              <a:t>Must be dense</a:t>
            </a:r>
          </a:p>
          <a:p>
            <a:pPr lvl="1"/>
            <a:r>
              <a:rPr lang="en-US" sz="2200" dirty="0"/>
              <a:t>Every search key must appear in the index</a:t>
            </a:r>
          </a:p>
        </p:txBody>
      </p:sp>
      <p:pic>
        <p:nvPicPr>
          <p:cNvPr id="2" name="Picture 1">
            <a:extLst>
              <a:ext uri="{FF2B5EF4-FFF2-40B4-BE49-F238E27FC236}">
                <a16:creationId xmlns:a16="http://schemas.microsoft.com/office/drawing/2014/main" id="{156BDE45-883E-B148-96E1-3936FEE9910B}"/>
              </a:ext>
            </a:extLst>
          </p:cNvPr>
          <p:cNvPicPr>
            <a:picLocks noChangeAspect="1"/>
          </p:cNvPicPr>
          <p:nvPr/>
        </p:nvPicPr>
        <p:blipFill>
          <a:blip r:embed="rId2"/>
          <a:stretch>
            <a:fillRect/>
          </a:stretch>
        </p:blipFill>
        <p:spPr>
          <a:xfrm>
            <a:off x="990600" y="3295649"/>
            <a:ext cx="7467600" cy="3678891"/>
          </a:xfrm>
          <a:prstGeom prst="rect">
            <a:avLst/>
          </a:prstGeom>
        </p:spPr>
      </p:pic>
    </p:spTree>
    <p:extLst>
      <p:ext uri="{BB962C8B-B14F-4D97-AF65-F5344CB8AC3E}">
        <p14:creationId xmlns:p14="http://schemas.microsoft.com/office/powerpoint/2010/main" val="154818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42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42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r>
              <a:rPr lang="en-US"/>
              <a:t>Multi-level Indexes</a:t>
            </a:r>
          </a:p>
        </p:txBody>
      </p:sp>
      <p:sp>
        <p:nvSpPr>
          <p:cNvPr id="1372163" name="Rectangle 3"/>
          <p:cNvSpPr>
            <a:spLocks noGrp="1" noChangeArrowheads="1"/>
          </p:cNvSpPr>
          <p:nvPr>
            <p:ph type="body" idx="1"/>
          </p:nvPr>
        </p:nvSpPr>
        <p:spPr>
          <a:xfrm>
            <a:off x="228600" y="1524000"/>
            <a:ext cx="4876800" cy="4648200"/>
          </a:xfrm>
        </p:spPr>
        <p:txBody>
          <a:bodyPr/>
          <a:lstStyle/>
          <a:p>
            <a:r>
              <a:rPr lang="en-US" sz="2000"/>
              <a:t>What if the index itself is too big for memory ?</a:t>
            </a:r>
          </a:p>
          <a:p>
            <a:r>
              <a:rPr lang="en-US" sz="2000"/>
              <a:t>Relation size = n = 1,000,000,000</a:t>
            </a:r>
          </a:p>
          <a:p>
            <a:r>
              <a:rPr lang="en-US" sz="2000"/>
              <a:t>Block size = 100 tuples per block</a:t>
            </a:r>
          </a:p>
          <a:p>
            <a:r>
              <a:rPr lang="en-US" sz="2000"/>
              <a:t>So, number of pages = 10,000,000</a:t>
            </a:r>
          </a:p>
          <a:p>
            <a:r>
              <a:rPr lang="en-US" sz="2000"/>
              <a:t>Keeping one entry per page takes too much space</a:t>
            </a:r>
          </a:p>
          <a:p>
            <a:r>
              <a:rPr lang="en-US" sz="2000"/>
              <a:t>Solution</a:t>
            </a:r>
          </a:p>
          <a:p>
            <a:pPr lvl="1"/>
            <a:r>
              <a:rPr lang="en-US" sz="1800"/>
              <a:t>Build an index on the index itself</a:t>
            </a:r>
          </a:p>
        </p:txBody>
      </p:sp>
      <p:pic>
        <p:nvPicPr>
          <p:cNvPr id="1372165" name="Picture 5"/>
          <p:cNvPicPr>
            <a:picLocks noChangeAspect="1" noChangeArrowheads="1"/>
          </p:cNvPicPr>
          <p:nvPr/>
        </p:nvPicPr>
        <p:blipFill>
          <a:blip r:embed="rId2"/>
          <a:srcRect l="17699" t="591" r="17699" b="885"/>
          <a:stretch>
            <a:fillRect/>
          </a:stretch>
        </p:blipFill>
        <p:spPr bwMode="auto">
          <a:xfrm>
            <a:off x="5392738" y="2057400"/>
            <a:ext cx="3597275" cy="4114800"/>
          </a:xfrm>
          <a:prstGeom prst="rect">
            <a:avLst/>
          </a:prstGeom>
          <a:noFill/>
          <a:ln w="38100" cmpd="dbl">
            <a:solidFill>
              <a:schemeClr val="tx2"/>
            </a:solidFill>
            <a:miter lim="800000"/>
            <a:headEnd/>
            <a:tailEnd/>
          </a:ln>
          <a:effectLst/>
        </p:spPr>
      </p:pic>
    </p:spTree>
    <p:extLst>
      <p:ext uri="{BB962C8B-B14F-4D97-AF65-F5344CB8AC3E}">
        <p14:creationId xmlns:p14="http://schemas.microsoft.com/office/powerpoint/2010/main" val="26462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1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216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21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2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21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21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r>
              <a:rPr lang="en-US" dirty="0"/>
              <a:t>B+-Tree Indexes</a:t>
            </a:r>
          </a:p>
        </p:txBody>
      </p:sp>
      <p:sp>
        <p:nvSpPr>
          <p:cNvPr id="1374211" name="Rectangle 3"/>
          <p:cNvSpPr>
            <a:spLocks noGrp="1" noChangeArrowheads="1"/>
          </p:cNvSpPr>
          <p:nvPr>
            <p:ph type="body" idx="1"/>
          </p:nvPr>
        </p:nvSpPr>
        <p:spPr>
          <a:xfrm>
            <a:off x="457200" y="1295400"/>
            <a:ext cx="8229600" cy="3962400"/>
          </a:xfrm>
        </p:spPr>
        <p:txBody>
          <a:bodyPr/>
          <a:lstStyle/>
          <a:p>
            <a:r>
              <a:rPr lang="en-US" sz="2600" dirty="0"/>
              <a:t>Very widely used in relational database systems</a:t>
            </a:r>
          </a:p>
          <a:p>
            <a:pPr lvl="1"/>
            <a:r>
              <a:rPr lang="en-US" sz="2000" dirty="0"/>
              <a:t>Optimized for hard disks</a:t>
            </a:r>
          </a:p>
          <a:p>
            <a:pPr lvl="1"/>
            <a:r>
              <a:rPr lang="en-US" sz="2000" dirty="0"/>
              <a:t>Not the first choice today</a:t>
            </a:r>
          </a:p>
          <a:p>
            <a:endParaRPr lang="en-US" sz="2200" dirty="0"/>
          </a:p>
          <a:p>
            <a:r>
              <a:rPr lang="en-US" sz="2200" dirty="0"/>
              <a:t>Ordered indexes</a:t>
            </a:r>
          </a:p>
          <a:p>
            <a:pPr lvl="1"/>
            <a:r>
              <a:rPr lang="en-US" sz="2000" dirty="0"/>
              <a:t>Allow efficient “range” searches</a:t>
            </a:r>
          </a:p>
          <a:p>
            <a:pPr lvl="1"/>
            <a:endParaRPr lang="en-US" sz="1800" dirty="0"/>
          </a:p>
          <a:p>
            <a:r>
              <a:rPr lang="en-US" sz="2200" dirty="0"/>
              <a:t>Balanced and small height</a:t>
            </a:r>
          </a:p>
          <a:p>
            <a:pPr marL="0" indent="0">
              <a:buNone/>
            </a:pPr>
            <a:endParaRPr lang="en-US" sz="2200" dirty="0"/>
          </a:p>
        </p:txBody>
      </p:sp>
    </p:spTree>
    <p:extLst>
      <p:ext uri="{BB962C8B-B14F-4D97-AF65-F5344CB8AC3E}">
        <p14:creationId xmlns:p14="http://schemas.microsoft.com/office/powerpoint/2010/main" val="932246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a:xfrm>
            <a:off x="0" y="-152400"/>
            <a:ext cx="7543800" cy="1020763"/>
          </a:xfrm>
        </p:spPr>
        <p:txBody>
          <a:bodyPr/>
          <a:lstStyle/>
          <a:p>
            <a:r>
              <a:rPr lang="en-US" dirty="0"/>
              <a:t>B+-Tree Index</a:t>
            </a:r>
          </a:p>
        </p:txBody>
      </p:sp>
      <p:pic>
        <p:nvPicPr>
          <p:cNvPr id="2" name="Picture 1">
            <a:extLst>
              <a:ext uri="{FF2B5EF4-FFF2-40B4-BE49-F238E27FC236}">
                <a16:creationId xmlns:a16="http://schemas.microsoft.com/office/drawing/2014/main" id="{757A066B-BDE5-8240-9142-BBFB84848163}"/>
              </a:ext>
            </a:extLst>
          </p:cNvPr>
          <p:cNvPicPr>
            <a:picLocks noChangeAspect="1"/>
          </p:cNvPicPr>
          <p:nvPr/>
        </p:nvPicPr>
        <p:blipFill>
          <a:blip r:embed="rId2"/>
          <a:stretch>
            <a:fillRect/>
          </a:stretch>
        </p:blipFill>
        <p:spPr>
          <a:xfrm>
            <a:off x="-914400" y="1447800"/>
            <a:ext cx="10058400" cy="5430162"/>
          </a:xfrm>
          <a:prstGeom prst="rect">
            <a:avLst/>
          </a:prstGeom>
        </p:spPr>
      </p:pic>
      <p:sp>
        <p:nvSpPr>
          <p:cNvPr id="3" name="TextBox 2">
            <a:extLst>
              <a:ext uri="{FF2B5EF4-FFF2-40B4-BE49-F238E27FC236}">
                <a16:creationId xmlns:a16="http://schemas.microsoft.com/office/drawing/2014/main" id="{5A0BD525-6025-024B-B934-6F3F6860021E}"/>
              </a:ext>
            </a:extLst>
          </p:cNvPr>
          <p:cNvSpPr txBox="1"/>
          <p:nvPr/>
        </p:nvSpPr>
        <p:spPr>
          <a:xfrm>
            <a:off x="0" y="1220232"/>
            <a:ext cx="2005678" cy="369332"/>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Index Disk Blocks</a:t>
            </a:r>
          </a:p>
        </p:txBody>
      </p:sp>
      <p:cxnSp>
        <p:nvCxnSpPr>
          <p:cNvPr id="5" name="Straight Arrow Connector 4">
            <a:extLst>
              <a:ext uri="{FF2B5EF4-FFF2-40B4-BE49-F238E27FC236}">
                <a16:creationId xmlns:a16="http://schemas.microsoft.com/office/drawing/2014/main" id="{4ADC2F02-5E87-0248-9748-3C2660A34C6E}"/>
              </a:ext>
            </a:extLst>
          </p:cNvPr>
          <p:cNvCxnSpPr/>
          <p:nvPr/>
        </p:nvCxnSpPr>
        <p:spPr bwMode="auto">
          <a:xfrm>
            <a:off x="1600200" y="1664732"/>
            <a:ext cx="1676400" cy="164068"/>
          </a:xfrm>
          <a:prstGeom prst="straightConnector1">
            <a:avLst/>
          </a:prstGeom>
          <a:noFill/>
          <a:ln w="3810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FCBD250-58CE-D34A-BB3C-51EBD486A90A}"/>
              </a:ext>
            </a:extLst>
          </p:cNvPr>
          <p:cNvCxnSpPr>
            <a:cxnSpLocks/>
          </p:cNvCxnSpPr>
          <p:nvPr/>
        </p:nvCxnSpPr>
        <p:spPr bwMode="auto">
          <a:xfrm>
            <a:off x="1600200" y="1664732"/>
            <a:ext cx="152400" cy="621268"/>
          </a:xfrm>
          <a:prstGeom prst="straightConnector1">
            <a:avLst/>
          </a:prstGeom>
          <a:noFill/>
          <a:ln w="38100" cap="flat" cmpd="sng" algn="ctr">
            <a:solidFill>
              <a:srgbClr val="FF0000"/>
            </a:solidFill>
            <a:prstDash val="solid"/>
            <a:round/>
            <a:headEnd type="none" w="med" len="med"/>
            <a:tailEnd type="triangle"/>
          </a:ln>
          <a:effectLst/>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p:txBody>
          <a:bodyPr/>
          <a:lstStyle/>
          <a:p>
            <a:r>
              <a:rPr lang="en-US"/>
              <a:t>B</a:t>
            </a:r>
            <a:r>
              <a:rPr lang="en-US" baseline="30000"/>
              <a:t>+</a:t>
            </a:r>
            <a:r>
              <a:rPr lang="en-US"/>
              <a:t>-Tree Node Structure</a:t>
            </a:r>
          </a:p>
        </p:txBody>
      </p:sp>
      <p:sp>
        <p:nvSpPr>
          <p:cNvPr id="1384451" name="Rectangle 3"/>
          <p:cNvSpPr>
            <a:spLocks noGrp="1" noChangeArrowheads="1"/>
          </p:cNvSpPr>
          <p:nvPr>
            <p:ph type="body" idx="1"/>
          </p:nvPr>
        </p:nvSpPr>
        <p:spPr>
          <a:xfrm>
            <a:off x="457200" y="1524000"/>
            <a:ext cx="8382000" cy="5334000"/>
          </a:xfrm>
        </p:spPr>
        <p:txBody>
          <a:bodyPr/>
          <a:lstStyle/>
          <a:p>
            <a:pPr>
              <a:lnSpc>
                <a:spcPct val="120000"/>
              </a:lnSpc>
              <a:tabLst>
                <a:tab pos="1655763" algn="l"/>
              </a:tabLst>
            </a:pPr>
            <a:r>
              <a:rPr lang="en-US" sz="2600"/>
              <a:t>Typical node</a:t>
            </a:r>
            <a:br>
              <a:rPr lang="en-US" sz="2600"/>
            </a:br>
            <a:br>
              <a:rPr lang="en-US" sz="2600"/>
            </a:br>
            <a:br>
              <a:rPr lang="en-US" sz="2600"/>
            </a:br>
            <a:endParaRPr lang="en-US" sz="2600"/>
          </a:p>
          <a:p>
            <a:pPr marL="742950" lvl="1" indent="-285750">
              <a:lnSpc>
                <a:spcPct val="120000"/>
              </a:lnSpc>
              <a:tabLst>
                <a:tab pos="1655763" algn="l"/>
              </a:tabLst>
            </a:pPr>
            <a:r>
              <a:rPr lang="en-US" sz="2200"/>
              <a:t>K</a:t>
            </a:r>
            <a:r>
              <a:rPr lang="en-US" sz="2200" baseline="-25000"/>
              <a:t>i</a:t>
            </a:r>
            <a:r>
              <a:rPr lang="en-US" sz="2200"/>
              <a:t> are the search-key values </a:t>
            </a:r>
          </a:p>
          <a:p>
            <a:pPr marL="742950" lvl="1" indent="-285750">
              <a:lnSpc>
                <a:spcPct val="120000"/>
              </a:lnSpc>
              <a:tabLst>
                <a:tab pos="1655763" algn="l"/>
              </a:tabLst>
            </a:pPr>
            <a:r>
              <a:rPr lang="en-US" sz="2200"/>
              <a:t>P</a:t>
            </a:r>
            <a:r>
              <a:rPr lang="en-US" sz="2200" baseline="-25000"/>
              <a:t>i</a:t>
            </a:r>
            <a:r>
              <a:rPr lang="en-US" sz="2200"/>
              <a:t> are pointers to children (for non-leaf nodes) or pointers to records or buckets of records (for leaf nodes).</a:t>
            </a:r>
          </a:p>
          <a:p>
            <a:pPr>
              <a:lnSpc>
                <a:spcPct val="120000"/>
              </a:lnSpc>
              <a:tabLst>
                <a:tab pos="1655763" algn="l"/>
              </a:tabLst>
            </a:pPr>
            <a:r>
              <a:rPr lang="en-US" sz="2600"/>
              <a:t>The search-keys in a node are ordered </a:t>
            </a:r>
          </a:p>
          <a:p>
            <a:pPr>
              <a:lnSpc>
                <a:spcPct val="120000"/>
              </a:lnSpc>
              <a:buFont typeface="Wingdings" charset="2"/>
              <a:buNone/>
              <a:tabLst>
                <a:tab pos="1655763" algn="l"/>
              </a:tabLst>
            </a:pPr>
            <a:r>
              <a:rPr lang="en-US" sz="2600"/>
              <a:t>		 </a:t>
            </a:r>
            <a:r>
              <a:rPr lang="en-US" sz="2600" i="1"/>
              <a:t>K</a:t>
            </a:r>
            <a:r>
              <a:rPr lang="en-US" sz="2600" baseline="-25000"/>
              <a:t>1 </a:t>
            </a:r>
            <a:r>
              <a:rPr lang="en-US" sz="2600"/>
              <a:t>&lt; </a:t>
            </a:r>
            <a:r>
              <a:rPr lang="en-US" sz="2600" i="1"/>
              <a:t>K</a:t>
            </a:r>
            <a:r>
              <a:rPr lang="en-US" sz="2600" baseline="-25000"/>
              <a:t>2 </a:t>
            </a:r>
            <a:r>
              <a:rPr lang="en-US" sz="2600"/>
              <a:t>&lt; </a:t>
            </a:r>
            <a:r>
              <a:rPr lang="en-US" sz="2600" i="1"/>
              <a:t>K</a:t>
            </a:r>
            <a:r>
              <a:rPr lang="en-US" sz="2600" baseline="-25000"/>
              <a:t>3 </a:t>
            </a:r>
            <a:r>
              <a:rPr lang="en-US" sz="2600"/>
              <a:t>&lt; </a:t>
            </a:r>
            <a:r>
              <a:rPr lang="en-US" sz="2600" i="1"/>
              <a:t>. . .</a:t>
            </a:r>
            <a:r>
              <a:rPr lang="en-US" sz="2600" baseline="-25000"/>
              <a:t> </a:t>
            </a:r>
            <a:r>
              <a:rPr lang="en-US" sz="2600"/>
              <a:t>&lt; </a:t>
            </a:r>
            <a:r>
              <a:rPr lang="en-US" sz="2600" i="1"/>
              <a:t>K</a:t>
            </a:r>
            <a:r>
              <a:rPr lang="en-US" sz="2600" i="1" baseline="-25000"/>
              <a:t>n–</a:t>
            </a:r>
            <a:r>
              <a:rPr lang="en-US" sz="2600" baseline="-25000"/>
              <a:t>1</a:t>
            </a:r>
            <a:endParaRPr lang="en-US" sz="2600"/>
          </a:p>
          <a:p>
            <a:pPr>
              <a:lnSpc>
                <a:spcPct val="120000"/>
              </a:lnSpc>
              <a:buFont typeface="Wingdings" charset="2"/>
              <a:buNone/>
              <a:tabLst>
                <a:tab pos="1655763" algn="l"/>
              </a:tabLst>
            </a:pPr>
            <a:endParaRPr lang="en-US" sz="2600"/>
          </a:p>
          <a:p>
            <a:pPr>
              <a:lnSpc>
                <a:spcPct val="120000"/>
              </a:lnSpc>
              <a:buFont typeface="Wingdings" charset="2"/>
              <a:buNone/>
              <a:tabLst>
                <a:tab pos="1655763" algn="l"/>
              </a:tabLst>
            </a:pPr>
            <a:endParaRPr lang="en-US" sz="2600"/>
          </a:p>
          <a:p>
            <a:pPr>
              <a:lnSpc>
                <a:spcPct val="120000"/>
              </a:lnSpc>
              <a:buFont typeface="Wingdings" charset="2"/>
              <a:buNone/>
              <a:tabLst>
                <a:tab pos="1655763" algn="l"/>
              </a:tabLst>
            </a:pPr>
            <a:endParaRPr lang="en-US" sz="2600"/>
          </a:p>
        </p:txBody>
      </p:sp>
      <p:pic>
        <p:nvPicPr>
          <p:cNvPr id="1384452" name="Picture 4"/>
          <p:cNvPicPr>
            <a:picLocks noChangeAspect="1" noChangeArrowheads="1"/>
          </p:cNvPicPr>
          <p:nvPr/>
        </p:nvPicPr>
        <p:blipFill>
          <a:blip r:embed="rId3"/>
          <a:srcRect l="365" t="44904" r="546" b="45145"/>
          <a:stretch>
            <a:fillRect/>
          </a:stretch>
        </p:blipFill>
        <p:spPr bwMode="auto">
          <a:xfrm>
            <a:off x="1295400" y="2362200"/>
            <a:ext cx="7269163" cy="547688"/>
          </a:xfrm>
          <a:prstGeom prst="rect">
            <a:avLst/>
          </a:prstGeom>
          <a:noFill/>
          <a:ln w="38100" cmpd="dbl">
            <a:solidFill>
              <a:schemeClr val="tx2"/>
            </a:solid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p:txBody>
          <a:bodyPr/>
          <a:lstStyle/>
          <a:p>
            <a:r>
              <a:rPr lang="en-US"/>
              <a:t>Properties of B+-Trees</a:t>
            </a:r>
          </a:p>
        </p:txBody>
      </p:sp>
      <p:sp>
        <p:nvSpPr>
          <p:cNvPr id="1377283" name="Rectangle 3"/>
          <p:cNvSpPr>
            <a:spLocks noGrp="1" noChangeArrowheads="1"/>
          </p:cNvSpPr>
          <p:nvPr>
            <p:ph type="body" idx="1"/>
          </p:nvPr>
        </p:nvSpPr>
        <p:spPr>
          <a:xfrm>
            <a:off x="457200" y="1524000"/>
            <a:ext cx="8229600" cy="3352800"/>
          </a:xfrm>
        </p:spPr>
        <p:txBody>
          <a:bodyPr/>
          <a:lstStyle/>
          <a:p>
            <a:pPr>
              <a:lnSpc>
                <a:spcPct val="110000"/>
              </a:lnSpc>
            </a:pPr>
            <a:r>
              <a:rPr lang="en-US" sz="2100"/>
              <a:t>It is </a:t>
            </a:r>
            <a:r>
              <a:rPr lang="en-US" sz="2100">
                <a:solidFill>
                  <a:srgbClr val="FF0000"/>
                </a:solidFill>
              </a:rPr>
              <a:t>balanced</a:t>
            </a:r>
          </a:p>
          <a:p>
            <a:pPr lvl="1">
              <a:lnSpc>
                <a:spcPct val="110000"/>
              </a:lnSpc>
            </a:pPr>
            <a:r>
              <a:rPr lang="en-US" sz="2000"/>
              <a:t>Every path from the root to a leaf is same length</a:t>
            </a:r>
          </a:p>
          <a:p>
            <a:pPr>
              <a:lnSpc>
                <a:spcPct val="110000"/>
              </a:lnSpc>
            </a:pPr>
            <a:endParaRPr lang="en-US" sz="2100">
              <a:solidFill>
                <a:srgbClr val="FF0000"/>
              </a:solidFill>
            </a:endParaRPr>
          </a:p>
          <a:p>
            <a:pPr>
              <a:lnSpc>
                <a:spcPct val="110000"/>
              </a:lnSpc>
            </a:pPr>
            <a:r>
              <a:rPr lang="en-US" sz="2100">
                <a:solidFill>
                  <a:srgbClr val="FF0000"/>
                </a:solidFill>
              </a:rPr>
              <a:t>Leaf</a:t>
            </a:r>
            <a:r>
              <a:rPr lang="en-US" sz="2100"/>
              <a:t> nodes (at the bottom)</a:t>
            </a:r>
          </a:p>
          <a:p>
            <a:pPr lvl="1">
              <a:lnSpc>
                <a:spcPct val="110000"/>
              </a:lnSpc>
            </a:pPr>
            <a:r>
              <a:rPr lang="en-US" sz="2000" i="1"/>
              <a:t>P</a:t>
            </a:r>
            <a:r>
              <a:rPr lang="en-US" sz="1800" i="1"/>
              <a:t>1</a:t>
            </a:r>
            <a:r>
              <a:rPr lang="en-US" sz="2000" i="1"/>
              <a:t> </a:t>
            </a:r>
            <a:r>
              <a:rPr lang="en-US" sz="2000"/>
              <a:t>contains the pointers to tuple(s) with key </a:t>
            </a:r>
            <a:r>
              <a:rPr lang="en-US" sz="2000" i="1"/>
              <a:t>K</a:t>
            </a:r>
            <a:r>
              <a:rPr lang="en-US" sz="1800" i="1"/>
              <a:t>1</a:t>
            </a:r>
          </a:p>
          <a:p>
            <a:pPr lvl="1">
              <a:lnSpc>
                <a:spcPct val="110000"/>
              </a:lnSpc>
            </a:pPr>
            <a:r>
              <a:rPr lang="en-US" sz="2000" i="1"/>
              <a:t>…</a:t>
            </a:r>
          </a:p>
          <a:p>
            <a:pPr lvl="1">
              <a:lnSpc>
                <a:spcPct val="110000"/>
              </a:lnSpc>
            </a:pPr>
            <a:r>
              <a:rPr lang="en-US" sz="2000" i="1"/>
              <a:t>P</a:t>
            </a:r>
            <a:r>
              <a:rPr lang="en-US" sz="1800" i="1"/>
              <a:t>n</a:t>
            </a:r>
            <a:r>
              <a:rPr lang="en-US" sz="2000" i="1"/>
              <a:t> </a:t>
            </a:r>
            <a:r>
              <a:rPr lang="en-US" sz="2000"/>
              <a:t>is a pointer to the</a:t>
            </a:r>
            <a:r>
              <a:rPr lang="en-US" sz="2000" i="1"/>
              <a:t> next </a:t>
            </a:r>
            <a:r>
              <a:rPr lang="en-US" sz="2000"/>
              <a:t>leaf node</a:t>
            </a:r>
          </a:p>
          <a:p>
            <a:pPr lvl="1">
              <a:lnSpc>
                <a:spcPct val="110000"/>
              </a:lnSpc>
            </a:pPr>
            <a:r>
              <a:rPr lang="en-US" sz="2000"/>
              <a:t>Must contain at least n/2 entries</a:t>
            </a:r>
          </a:p>
        </p:txBody>
      </p:sp>
      <p:pic>
        <p:nvPicPr>
          <p:cNvPr id="1377284" name="Picture 4"/>
          <p:cNvPicPr>
            <a:picLocks noChangeAspect="1" noChangeArrowheads="1"/>
          </p:cNvPicPr>
          <p:nvPr/>
        </p:nvPicPr>
        <p:blipFill>
          <a:blip r:embed="rId2"/>
          <a:srcRect l="365" t="44904" r="546" b="45145"/>
          <a:stretch>
            <a:fillRect/>
          </a:stretch>
        </p:blipFill>
        <p:spPr bwMode="auto">
          <a:xfrm>
            <a:off x="914400" y="5638800"/>
            <a:ext cx="7269163" cy="547688"/>
          </a:xfrm>
          <a:prstGeom prst="rect">
            <a:avLst/>
          </a:prstGeom>
          <a:noFill/>
          <a:ln w="38100" cmpd="dbl">
            <a:solidFill>
              <a:schemeClr val="tx2"/>
            </a:solid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p:txBody>
          <a:bodyPr/>
          <a:lstStyle/>
          <a:p>
            <a:r>
              <a:rPr lang="en-US"/>
              <a:t>Properties</a:t>
            </a:r>
          </a:p>
        </p:txBody>
      </p:sp>
      <p:sp>
        <p:nvSpPr>
          <p:cNvPr id="1380355" name="Rectangle 3"/>
          <p:cNvSpPr>
            <a:spLocks noGrp="1" noChangeArrowheads="1"/>
          </p:cNvSpPr>
          <p:nvPr>
            <p:ph type="body" idx="1"/>
          </p:nvPr>
        </p:nvSpPr>
        <p:spPr>
          <a:xfrm>
            <a:off x="457200" y="1524000"/>
            <a:ext cx="8229600" cy="4953000"/>
          </a:xfrm>
        </p:spPr>
        <p:txBody>
          <a:bodyPr/>
          <a:lstStyle/>
          <a:p>
            <a:pPr>
              <a:lnSpc>
                <a:spcPct val="140000"/>
              </a:lnSpc>
            </a:pPr>
            <a:r>
              <a:rPr lang="en-US" sz="2100">
                <a:solidFill>
                  <a:srgbClr val="FF0000"/>
                </a:solidFill>
              </a:rPr>
              <a:t>Interior</a:t>
            </a:r>
            <a:r>
              <a:rPr lang="en-US" sz="2100"/>
              <a:t> nodes</a:t>
            </a:r>
          </a:p>
          <a:p>
            <a:pPr>
              <a:lnSpc>
                <a:spcPct val="140000"/>
              </a:lnSpc>
            </a:pPr>
            <a:endParaRPr lang="en-US" sz="2100"/>
          </a:p>
          <a:p>
            <a:pPr>
              <a:lnSpc>
                <a:spcPct val="140000"/>
              </a:lnSpc>
            </a:pPr>
            <a:endParaRPr lang="en-US" sz="2100"/>
          </a:p>
          <a:p>
            <a:pPr lvl="1">
              <a:lnSpc>
                <a:spcPct val="140000"/>
              </a:lnSpc>
            </a:pPr>
            <a:r>
              <a:rPr lang="en-US" sz="2000"/>
              <a:t>All tuples in the subtree pointed to by </a:t>
            </a:r>
            <a:r>
              <a:rPr lang="en-US" sz="2000" i="1"/>
              <a:t>P1, </a:t>
            </a:r>
            <a:r>
              <a:rPr lang="en-US" sz="2000"/>
              <a:t>have search key &lt; </a:t>
            </a:r>
            <a:r>
              <a:rPr lang="en-US" sz="2000" i="1"/>
              <a:t>K1</a:t>
            </a:r>
          </a:p>
          <a:p>
            <a:pPr lvl="1">
              <a:lnSpc>
                <a:spcPct val="140000"/>
              </a:lnSpc>
            </a:pPr>
            <a:r>
              <a:rPr lang="en-US" sz="2000"/>
              <a:t>To find a tuple with key </a:t>
            </a:r>
            <a:r>
              <a:rPr lang="en-US" sz="2000" i="1"/>
              <a:t>K1’ &lt; K1, </a:t>
            </a:r>
            <a:r>
              <a:rPr lang="en-US" sz="2000"/>
              <a:t>follow </a:t>
            </a:r>
            <a:r>
              <a:rPr lang="en-US" sz="2000" i="1"/>
              <a:t>P1</a:t>
            </a:r>
          </a:p>
          <a:p>
            <a:pPr lvl="1">
              <a:lnSpc>
                <a:spcPct val="140000"/>
              </a:lnSpc>
            </a:pPr>
            <a:r>
              <a:rPr lang="en-US" sz="2000" i="1"/>
              <a:t>…</a:t>
            </a:r>
          </a:p>
          <a:p>
            <a:pPr lvl="1">
              <a:lnSpc>
                <a:spcPct val="140000"/>
              </a:lnSpc>
            </a:pPr>
            <a:r>
              <a:rPr lang="en-US" sz="2000"/>
              <a:t>Finally, search keys in the tuples contained in the subtree pointed to by </a:t>
            </a:r>
            <a:r>
              <a:rPr lang="en-US" sz="2000" i="1"/>
              <a:t>P</a:t>
            </a:r>
            <a:r>
              <a:rPr lang="en-US" sz="1700" i="1"/>
              <a:t>n</a:t>
            </a:r>
            <a:r>
              <a:rPr lang="en-US" sz="2000" i="1"/>
              <a:t>, </a:t>
            </a:r>
            <a:r>
              <a:rPr lang="en-US" sz="2000"/>
              <a:t>are all larger than </a:t>
            </a:r>
            <a:r>
              <a:rPr lang="en-US" sz="2000" i="1"/>
              <a:t>K</a:t>
            </a:r>
            <a:r>
              <a:rPr lang="en-US" sz="1700" i="1"/>
              <a:t>n-1</a:t>
            </a:r>
          </a:p>
          <a:p>
            <a:pPr lvl="1">
              <a:lnSpc>
                <a:spcPct val="140000"/>
              </a:lnSpc>
            </a:pPr>
            <a:r>
              <a:rPr lang="en-US" sz="2100"/>
              <a:t>Must contain at least n/2 entries (unless root)</a:t>
            </a:r>
          </a:p>
        </p:txBody>
      </p:sp>
      <p:pic>
        <p:nvPicPr>
          <p:cNvPr id="1380356" name="Picture 4"/>
          <p:cNvPicPr>
            <a:picLocks noChangeAspect="1" noChangeArrowheads="1"/>
          </p:cNvPicPr>
          <p:nvPr/>
        </p:nvPicPr>
        <p:blipFill>
          <a:blip r:embed="rId2"/>
          <a:srcRect l="365" t="44904" r="546" b="45145"/>
          <a:stretch>
            <a:fillRect/>
          </a:stretch>
        </p:blipFill>
        <p:spPr bwMode="auto">
          <a:xfrm>
            <a:off x="1295400" y="2362200"/>
            <a:ext cx="7269163" cy="547688"/>
          </a:xfrm>
          <a:prstGeom prst="rect">
            <a:avLst/>
          </a:prstGeom>
          <a:noFill/>
          <a:ln w="38100" cmpd="dbl">
            <a:solidFill>
              <a:schemeClr val="tx2"/>
            </a:solid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Grp="1" noChangeArrowheads="1"/>
          </p:cNvSpPr>
          <p:nvPr>
            <p:ph type="title"/>
          </p:nvPr>
        </p:nvSpPr>
        <p:spPr/>
        <p:txBody>
          <a:bodyPr/>
          <a:lstStyle/>
          <a:p>
            <a:r>
              <a:rPr lang="en-US"/>
              <a:t>B+-Trees - Searching</a:t>
            </a:r>
          </a:p>
        </p:txBody>
      </p:sp>
      <p:sp>
        <p:nvSpPr>
          <p:cNvPr id="1383427" name="Rectangle 3"/>
          <p:cNvSpPr>
            <a:spLocks noGrp="1" noChangeArrowheads="1"/>
          </p:cNvSpPr>
          <p:nvPr>
            <p:ph type="body" idx="1"/>
          </p:nvPr>
        </p:nvSpPr>
        <p:spPr>
          <a:xfrm>
            <a:off x="457200" y="1524000"/>
            <a:ext cx="8229600" cy="4648200"/>
          </a:xfrm>
        </p:spPr>
        <p:txBody>
          <a:bodyPr/>
          <a:lstStyle/>
          <a:p>
            <a:r>
              <a:rPr lang="en-US" sz="2200"/>
              <a:t>How to search ?</a:t>
            </a:r>
          </a:p>
          <a:p>
            <a:pPr lvl="1"/>
            <a:r>
              <a:rPr lang="en-US" sz="2000"/>
              <a:t>Follow the pointers</a:t>
            </a:r>
          </a:p>
          <a:p>
            <a:pPr>
              <a:lnSpc>
                <a:spcPct val="140000"/>
              </a:lnSpc>
            </a:pPr>
            <a:r>
              <a:rPr lang="en-US" sz="2200"/>
              <a:t>Logarithmic</a:t>
            </a:r>
          </a:p>
          <a:p>
            <a:pPr lvl="1"/>
            <a:r>
              <a:rPr lang="en-US" sz="2000" i="1"/>
              <a:t>log</a:t>
            </a:r>
            <a:r>
              <a:rPr lang="en-US" sz="2000" i="1" baseline="-25000"/>
              <a:t>B/2</a:t>
            </a:r>
            <a:r>
              <a:rPr lang="en-US" sz="2000" i="1"/>
              <a:t>(N), </a:t>
            </a:r>
            <a:r>
              <a:rPr lang="en-US" sz="2000"/>
              <a:t>where </a:t>
            </a:r>
            <a:r>
              <a:rPr lang="en-US" sz="2000" i="1"/>
              <a:t>B = Number of entries per block</a:t>
            </a:r>
          </a:p>
          <a:p>
            <a:pPr lvl="1"/>
            <a:r>
              <a:rPr lang="en-US" sz="2000" i="1"/>
              <a:t>B </a:t>
            </a:r>
            <a:r>
              <a:rPr lang="en-US" sz="2000"/>
              <a:t>is also called the order of the B+-Tree Index</a:t>
            </a:r>
          </a:p>
          <a:p>
            <a:pPr lvl="2"/>
            <a:r>
              <a:rPr lang="en-US" sz="1900"/>
              <a:t>Typically 100 or so</a:t>
            </a:r>
          </a:p>
          <a:p>
            <a:pPr>
              <a:lnSpc>
                <a:spcPct val="140000"/>
              </a:lnSpc>
            </a:pPr>
            <a:r>
              <a:rPr lang="en-US" sz="2200"/>
              <a:t>If a relation contains1,000,000,000 entries, takes only 4 random accesses</a:t>
            </a:r>
          </a:p>
          <a:p>
            <a:pPr>
              <a:lnSpc>
                <a:spcPct val="140000"/>
              </a:lnSpc>
            </a:pPr>
            <a:r>
              <a:rPr lang="en-US" sz="2200"/>
              <a:t>The top levels are typically in memory</a:t>
            </a:r>
          </a:p>
          <a:p>
            <a:pPr lvl="1">
              <a:lnSpc>
                <a:spcPct val="140000"/>
              </a:lnSpc>
            </a:pPr>
            <a:r>
              <a:rPr lang="en-US" sz="2000"/>
              <a:t>So only requires 1 or 2 random accesses per request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834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34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342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3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en-US" dirty="0"/>
              <a:t>AMD Ryzen CPU Architecture</a:t>
            </a:r>
          </a:p>
        </p:txBody>
      </p:sp>
      <p:pic>
        <p:nvPicPr>
          <p:cNvPr id="1026" name="Picture 2" descr="AMD Ryzen 5 1600 3.2 GHz Review | TechPowerUp">
            <a:extLst>
              <a:ext uri="{FF2B5EF4-FFF2-40B4-BE49-F238E27FC236}">
                <a16:creationId xmlns:a16="http://schemas.microsoft.com/office/drawing/2014/main" id="{DA85C15C-8C61-904A-910D-D8AA7B28D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0813"/>
            <a:ext cx="9144000" cy="4014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739315-36A6-C840-9204-72A05F9FE142}"/>
              </a:ext>
            </a:extLst>
          </p:cNvPr>
          <p:cNvSpPr txBox="1"/>
          <p:nvPr/>
        </p:nvSpPr>
        <p:spPr>
          <a:xfrm>
            <a:off x="0" y="5634735"/>
            <a:ext cx="3980578" cy="369332"/>
          </a:xfrm>
          <a:prstGeom prst="rect">
            <a:avLst/>
          </a:prstGeom>
          <a:noFill/>
        </p:spPr>
        <p:txBody>
          <a:bodyPr wrap="none" rtlCol="0">
            <a:spAutoFit/>
          </a:bodyPr>
          <a:lstStyle/>
          <a:p>
            <a:r>
              <a:rPr lang="en-US" dirty="0"/>
              <a:t>Die shot overlaid with functional units</a:t>
            </a:r>
          </a:p>
        </p:txBody>
      </p:sp>
      <p:sp>
        <p:nvSpPr>
          <p:cNvPr id="4" name="Rectangle 3">
            <a:extLst>
              <a:ext uri="{FF2B5EF4-FFF2-40B4-BE49-F238E27FC236}">
                <a16:creationId xmlns:a16="http://schemas.microsoft.com/office/drawing/2014/main" id="{9FE7583D-6EC7-5340-80CD-5A2870DFA2DA}"/>
              </a:ext>
            </a:extLst>
          </p:cNvPr>
          <p:cNvSpPr/>
          <p:nvPr/>
        </p:nvSpPr>
        <p:spPr>
          <a:xfrm>
            <a:off x="4412378" y="6572534"/>
            <a:ext cx="4572000" cy="276999"/>
          </a:xfrm>
          <a:prstGeom prst="rect">
            <a:avLst/>
          </a:prstGeom>
        </p:spPr>
        <p:txBody>
          <a:bodyPr>
            <a:spAutoFit/>
          </a:bodyPr>
          <a:lstStyle/>
          <a:p>
            <a:r>
              <a:rPr lang="en-US" sz="1200" dirty="0"/>
              <a:t>https://</a:t>
            </a:r>
            <a:r>
              <a:rPr lang="en-US" sz="1200" dirty="0" err="1"/>
              <a:t>www.techpowerup.com</a:t>
            </a:r>
            <a:r>
              <a:rPr lang="en-US" sz="1200" dirty="0"/>
              <a:t>/review/amd-ryzen-5-1600/3.html</a:t>
            </a:r>
          </a:p>
        </p:txBody>
      </p:sp>
    </p:spTree>
    <p:extLst>
      <p:ext uri="{BB962C8B-B14F-4D97-AF65-F5344CB8AC3E}">
        <p14:creationId xmlns:p14="http://schemas.microsoft.com/office/powerpoint/2010/main" val="2476972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a:xfrm>
            <a:off x="0" y="-152400"/>
            <a:ext cx="7543800" cy="1020763"/>
          </a:xfrm>
        </p:spPr>
        <p:txBody>
          <a:bodyPr/>
          <a:lstStyle/>
          <a:p>
            <a:r>
              <a:rPr lang="en-US"/>
              <a:t>Example B+-Tree Index</a:t>
            </a:r>
          </a:p>
        </p:txBody>
      </p:sp>
      <p:pic>
        <p:nvPicPr>
          <p:cNvPr id="2" name="Picture 1">
            <a:extLst>
              <a:ext uri="{FF2B5EF4-FFF2-40B4-BE49-F238E27FC236}">
                <a16:creationId xmlns:a16="http://schemas.microsoft.com/office/drawing/2014/main" id="{757A066B-BDE5-8240-9142-BBFB84848163}"/>
              </a:ext>
            </a:extLst>
          </p:cNvPr>
          <p:cNvPicPr>
            <a:picLocks noChangeAspect="1"/>
          </p:cNvPicPr>
          <p:nvPr/>
        </p:nvPicPr>
        <p:blipFill>
          <a:blip r:embed="rId3"/>
          <a:stretch>
            <a:fillRect/>
          </a:stretch>
        </p:blipFill>
        <p:spPr>
          <a:xfrm>
            <a:off x="-914400" y="868363"/>
            <a:ext cx="10058400" cy="5430162"/>
          </a:xfrm>
          <a:prstGeom prst="rect">
            <a:avLst/>
          </a:prstGeom>
        </p:spPr>
      </p:pic>
    </p:spTree>
    <p:extLst>
      <p:ext uri="{BB962C8B-B14F-4D97-AF65-F5344CB8AC3E}">
        <p14:creationId xmlns:p14="http://schemas.microsoft.com/office/powerpoint/2010/main" val="1516613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a:xfrm>
            <a:off x="0" y="-152400"/>
            <a:ext cx="7543800" cy="1020763"/>
          </a:xfrm>
        </p:spPr>
        <p:txBody>
          <a:bodyPr/>
          <a:lstStyle/>
          <a:p>
            <a:r>
              <a:rPr lang="en-US"/>
              <a:t>Example B+-Tree Index</a:t>
            </a:r>
          </a:p>
        </p:txBody>
      </p:sp>
      <p:pic>
        <p:nvPicPr>
          <p:cNvPr id="2" name="Picture 1">
            <a:extLst>
              <a:ext uri="{FF2B5EF4-FFF2-40B4-BE49-F238E27FC236}">
                <a16:creationId xmlns:a16="http://schemas.microsoft.com/office/drawing/2014/main" id="{757A066B-BDE5-8240-9142-BBFB84848163}"/>
              </a:ext>
            </a:extLst>
          </p:cNvPr>
          <p:cNvPicPr>
            <a:picLocks noChangeAspect="1"/>
          </p:cNvPicPr>
          <p:nvPr/>
        </p:nvPicPr>
        <p:blipFill>
          <a:blip r:embed="rId3"/>
          <a:stretch>
            <a:fillRect/>
          </a:stretch>
        </p:blipFill>
        <p:spPr>
          <a:xfrm>
            <a:off x="-914400" y="868363"/>
            <a:ext cx="10058400" cy="5430162"/>
          </a:xfrm>
          <a:prstGeom prst="rect">
            <a:avLst/>
          </a:prstGeom>
        </p:spPr>
      </p:pic>
      <p:sp>
        <p:nvSpPr>
          <p:cNvPr id="4" name="TextBox 3">
            <a:extLst>
              <a:ext uri="{FF2B5EF4-FFF2-40B4-BE49-F238E27FC236}">
                <a16:creationId xmlns:a16="http://schemas.microsoft.com/office/drawing/2014/main" id="{BF686A2D-8747-B548-ACA4-731A7D97B662}"/>
              </a:ext>
            </a:extLst>
          </p:cNvPr>
          <p:cNvSpPr txBox="1"/>
          <p:nvPr/>
        </p:nvSpPr>
        <p:spPr>
          <a:xfrm>
            <a:off x="152400" y="6298525"/>
            <a:ext cx="8212506" cy="369332"/>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If this were a “primary” index, then not all ”keys” are present in the index</a:t>
            </a:r>
          </a:p>
        </p:txBody>
      </p:sp>
    </p:spTree>
    <p:extLst>
      <p:ext uri="{BB962C8B-B14F-4D97-AF65-F5344CB8AC3E}">
        <p14:creationId xmlns:p14="http://schemas.microsoft.com/office/powerpoint/2010/main" val="1240774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Grp="1" noChangeArrowheads="1"/>
          </p:cNvSpPr>
          <p:nvPr>
            <p:ph type="title"/>
          </p:nvPr>
        </p:nvSpPr>
        <p:spPr/>
        <p:txBody>
          <a:bodyPr/>
          <a:lstStyle/>
          <a:p>
            <a:r>
              <a:rPr lang="en-US" dirty="0"/>
              <a:t>B+-Trees - Updates</a:t>
            </a:r>
          </a:p>
        </p:txBody>
      </p:sp>
      <p:sp>
        <p:nvSpPr>
          <p:cNvPr id="1383427" name="Rectangle 3"/>
          <p:cNvSpPr>
            <a:spLocks noGrp="1" noChangeArrowheads="1"/>
          </p:cNvSpPr>
          <p:nvPr>
            <p:ph type="body" idx="1"/>
          </p:nvPr>
        </p:nvSpPr>
        <p:spPr>
          <a:xfrm>
            <a:off x="457200" y="1524000"/>
            <a:ext cx="8229600" cy="4648200"/>
          </a:xfrm>
        </p:spPr>
        <p:txBody>
          <a:bodyPr/>
          <a:lstStyle/>
          <a:p>
            <a:r>
              <a:rPr lang="en-US" sz="2400" dirty="0"/>
              <a:t>When inserting or deleting, two properties need to be maintained</a:t>
            </a:r>
          </a:p>
          <a:p>
            <a:pPr lvl="1"/>
            <a:r>
              <a:rPr lang="en-US" sz="2000" dirty="0"/>
              <a:t>Each block remains at least half-full (except the root which may be less than half-full)</a:t>
            </a:r>
          </a:p>
          <a:p>
            <a:pPr lvl="1"/>
            <a:r>
              <a:rPr lang="en-US" sz="2000" dirty="0"/>
              <a:t>The tree must remain balanced</a:t>
            </a:r>
          </a:p>
          <a:p>
            <a:pPr lvl="1"/>
            <a:endParaRPr lang="en-US" sz="2000" dirty="0"/>
          </a:p>
          <a:p>
            <a:r>
              <a:rPr lang="en-US" sz="2200" dirty="0"/>
              <a:t>When inserting, this may result in a new root being created</a:t>
            </a:r>
          </a:p>
          <a:p>
            <a:endParaRPr lang="en-US" sz="2200" dirty="0"/>
          </a:p>
          <a:p>
            <a:r>
              <a:rPr lang="en-US" sz="2200" dirty="0"/>
              <a:t>When deleting, this may result in reducing the height of the tree by one</a:t>
            </a:r>
          </a:p>
        </p:txBody>
      </p:sp>
    </p:spTree>
    <p:extLst>
      <p:ext uri="{BB962C8B-B14F-4D97-AF65-F5344CB8AC3E}">
        <p14:creationId xmlns:p14="http://schemas.microsoft.com/office/powerpoint/2010/main" val="356419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22" name="Rectangle 2"/>
          <p:cNvSpPr>
            <a:spLocks noGrp="1" noChangeArrowheads="1"/>
          </p:cNvSpPr>
          <p:nvPr>
            <p:ph type="title"/>
          </p:nvPr>
        </p:nvSpPr>
        <p:spPr>
          <a:xfrm>
            <a:off x="0" y="0"/>
            <a:ext cx="8077200" cy="609600"/>
          </a:xfrm>
        </p:spPr>
        <p:txBody>
          <a:bodyPr/>
          <a:lstStyle/>
          <a:p>
            <a:r>
              <a:rPr lang="en-US"/>
              <a:t>B</a:t>
            </a:r>
            <a:r>
              <a:rPr lang="en-US" baseline="30000"/>
              <a:t>+</a:t>
            </a:r>
            <a:r>
              <a:rPr lang="en-US"/>
              <a:t>-Trees:  Insertion</a:t>
            </a:r>
          </a:p>
        </p:txBody>
      </p:sp>
      <p:pic>
        <p:nvPicPr>
          <p:cNvPr id="2" name="Picture 1">
            <a:extLst>
              <a:ext uri="{FF2B5EF4-FFF2-40B4-BE49-F238E27FC236}">
                <a16:creationId xmlns:a16="http://schemas.microsoft.com/office/drawing/2014/main" id="{ED4FD693-F80A-0D4B-A9C5-8346E0246847}"/>
              </a:ext>
            </a:extLst>
          </p:cNvPr>
          <p:cNvPicPr>
            <a:picLocks noChangeAspect="1"/>
          </p:cNvPicPr>
          <p:nvPr/>
        </p:nvPicPr>
        <p:blipFill>
          <a:blip r:embed="rId3"/>
          <a:stretch>
            <a:fillRect/>
          </a:stretch>
        </p:blipFill>
        <p:spPr>
          <a:xfrm>
            <a:off x="-914400" y="609600"/>
            <a:ext cx="9911640" cy="2438399"/>
          </a:xfrm>
          <a:prstGeom prst="rect">
            <a:avLst/>
          </a:prstGeom>
        </p:spPr>
      </p:pic>
      <p:pic>
        <p:nvPicPr>
          <p:cNvPr id="3" name="Picture 2">
            <a:extLst>
              <a:ext uri="{FF2B5EF4-FFF2-40B4-BE49-F238E27FC236}">
                <a16:creationId xmlns:a16="http://schemas.microsoft.com/office/drawing/2014/main" id="{6C7B213C-4FDB-6E4E-A668-1B14B76B2310}"/>
              </a:ext>
            </a:extLst>
          </p:cNvPr>
          <p:cNvPicPr>
            <a:picLocks noChangeAspect="1"/>
          </p:cNvPicPr>
          <p:nvPr/>
        </p:nvPicPr>
        <p:blipFill>
          <a:blip r:embed="rId4"/>
          <a:stretch>
            <a:fillRect/>
          </a:stretch>
        </p:blipFill>
        <p:spPr>
          <a:xfrm>
            <a:off x="-381000" y="3682998"/>
            <a:ext cx="9661370" cy="3251201"/>
          </a:xfrm>
          <a:prstGeom prst="rect">
            <a:avLst/>
          </a:prstGeom>
        </p:spPr>
      </p:pic>
      <p:sp>
        <p:nvSpPr>
          <p:cNvPr id="4" name="Oval 3">
            <a:extLst>
              <a:ext uri="{FF2B5EF4-FFF2-40B4-BE49-F238E27FC236}">
                <a16:creationId xmlns:a16="http://schemas.microsoft.com/office/drawing/2014/main" id="{26C2B523-1F4B-7F43-9FA1-13409A369833}"/>
              </a:ext>
            </a:extLst>
          </p:cNvPr>
          <p:cNvSpPr/>
          <p:nvPr/>
        </p:nvSpPr>
        <p:spPr bwMode="auto">
          <a:xfrm>
            <a:off x="0" y="2133600"/>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Oval 5">
            <a:extLst>
              <a:ext uri="{FF2B5EF4-FFF2-40B4-BE49-F238E27FC236}">
                <a16:creationId xmlns:a16="http://schemas.microsoft.com/office/drawing/2014/main" id="{882E0E23-34BD-D84B-B13F-1BE743A851BB}"/>
              </a:ext>
            </a:extLst>
          </p:cNvPr>
          <p:cNvSpPr/>
          <p:nvPr/>
        </p:nvSpPr>
        <p:spPr bwMode="auto">
          <a:xfrm>
            <a:off x="0" y="5486400"/>
            <a:ext cx="34290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Oval 6">
            <a:extLst>
              <a:ext uri="{FF2B5EF4-FFF2-40B4-BE49-F238E27FC236}">
                <a16:creationId xmlns:a16="http://schemas.microsoft.com/office/drawing/2014/main" id="{CE839C65-CC9C-194B-8677-E013170F8E20}"/>
              </a:ext>
            </a:extLst>
          </p:cNvPr>
          <p:cNvSpPr/>
          <p:nvPr/>
        </p:nvSpPr>
        <p:spPr bwMode="auto">
          <a:xfrm>
            <a:off x="1752600" y="4495800"/>
            <a:ext cx="19812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87140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B25EE-D065-C240-A0C0-FD32338849B9}"/>
              </a:ext>
            </a:extLst>
          </p:cNvPr>
          <p:cNvPicPr>
            <a:picLocks noChangeAspect="1"/>
          </p:cNvPicPr>
          <p:nvPr/>
        </p:nvPicPr>
        <p:blipFill>
          <a:blip r:embed="rId3"/>
          <a:stretch>
            <a:fillRect/>
          </a:stretch>
        </p:blipFill>
        <p:spPr>
          <a:xfrm>
            <a:off x="-526939" y="3581400"/>
            <a:ext cx="9904224" cy="3086099"/>
          </a:xfrm>
          <a:prstGeom prst="rect">
            <a:avLst/>
          </a:prstGeom>
        </p:spPr>
      </p:pic>
      <p:sp>
        <p:nvSpPr>
          <p:cNvPr id="1387522" name="Rectangle 2"/>
          <p:cNvSpPr>
            <a:spLocks noGrp="1" noChangeArrowheads="1"/>
          </p:cNvSpPr>
          <p:nvPr>
            <p:ph type="title"/>
          </p:nvPr>
        </p:nvSpPr>
        <p:spPr>
          <a:xfrm>
            <a:off x="0" y="0"/>
            <a:ext cx="8077200" cy="609600"/>
          </a:xfrm>
        </p:spPr>
        <p:txBody>
          <a:bodyPr/>
          <a:lstStyle/>
          <a:p>
            <a:r>
              <a:rPr lang="en-US"/>
              <a:t>B</a:t>
            </a:r>
            <a:r>
              <a:rPr lang="en-US" baseline="30000"/>
              <a:t>+</a:t>
            </a:r>
            <a:r>
              <a:rPr lang="en-US"/>
              <a:t>-Trees:  Insertion</a:t>
            </a:r>
          </a:p>
        </p:txBody>
      </p:sp>
      <p:pic>
        <p:nvPicPr>
          <p:cNvPr id="3" name="Picture 2">
            <a:extLst>
              <a:ext uri="{FF2B5EF4-FFF2-40B4-BE49-F238E27FC236}">
                <a16:creationId xmlns:a16="http://schemas.microsoft.com/office/drawing/2014/main" id="{6C7B213C-4FDB-6E4E-A668-1B14B76B2310}"/>
              </a:ext>
            </a:extLst>
          </p:cNvPr>
          <p:cNvPicPr>
            <a:picLocks noChangeAspect="1"/>
          </p:cNvPicPr>
          <p:nvPr/>
        </p:nvPicPr>
        <p:blipFill rotWithShape="1">
          <a:blip r:embed="rId4"/>
          <a:srcRect b="17969"/>
          <a:stretch/>
        </p:blipFill>
        <p:spPr>
          <a:xfrm>
            <a:off x="-258685" y="304800"/>
            <a:ext cx="9661370" cy="2667000"/>
          </a:xfrm>
          <a:prstGeom prst="rect">
            <a:avLst/>
          </a:prstGeom>
        </p:spPr>
      </p:pic>
      <p:sp>
        <p:nvSpPr>
          <p:cNvPr id="10" name="Oval 9">
            <a:extLst>
              <a:ext uri="{FF2B5EF4-FFF2-40B4-BE49-F238E27FC236}">
                <a16:creationId xmlns:a16="http://schemas.microsoft.com/office/drawing/2014/main" id="{60A7FF14-FFB2-6141-9674-6AECB9C6A94F}"/>
              </a:ext>
            </a:extLst>
          </p:cNvPr>
          <p:cNvSpPr/>
          <p:nvPr/>
        </p:nvSpPr>
        <p:spPr bwMode="auto">
          <a:xfrm>
            <a:off x="4051300" y="2159001"/>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Oval 10">
            <a:extLst>
              <a:ext uri="{FF2B5EF4-FFF2-40B4-BE49-F238E27FC236}">
                <a16:creationId xmlns:a16="http://schemas.microsoft.com/office/drawing/2014/main" id="{DEC8A77F-50A5-354B-8027-9E554A265CE7}"/>
              </a:ext>
            </a:extLst>
          </p:cNvPr>
          <p:cNvSpPr/>
          <p:nvPr/>
        </p:nvSpPr>
        <p:spPr bwMode="auto">
          <a:xfrm>
            <a:off x="3657600" y="5410200"/>
            <a:ext cx="2971800" cy="7492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Oval 11">
            <a:extLst>
              <a:ext uri="{FF2B5EF4-FFF2-40B4-BE49-F238E27FC236}">
                <a16:creationId xmlns:a16="http://schemas.microsoft.com/office/drawing/2014/main" id="{85E3C2C3-411E-B347-861C-02EDF56683DB}"/>
              </a:ext>
            </a:extLst>
          </p:cNvPr>
          <p:cNvSpPr/>
          <p:nvPr/>
        </p:nvSpPr>
        <p:spPr bwMode="auto">
          <a:xfrm>
            <a:off x="1600200" y="4419600"/>
            <a:ext cx="4191000" cy="7492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2"/>
          <p:cNvSpPr>
            <a:spLocks noGrp="1" noChangeArrowheads="1"/>
          </p:cNvSpPr>
          <p:nvPr>
            <p:ph type="title"/>
          </p:nvPr>
        </p:nvSpPr>
        <p:spPr>
          <a:xfrm>
            <a:off x="0" y="-411163"/>
            <a:ext cx="7543800" cy="1020763"/>
          </a:xfrm>
        </p:spPr>
        <p:txBody>
          <a:bodyPr/>
          <a:lstStyle/>
          <a:p>
            <a:r>
              <a:rPr lang="en-US"/>
              <a:t>Examples of B</a:t>
            </a:r>
            <a:r>
              <a:rPr lang="en-US" baseline="30000"/>
              <a:t>+</a:t>
            </a:r>
            <a:r>
              <a:rPr lang="en-US"/>
              <a:t>-Tree Deletion</a:t>
            </a:r>
          </a:p>
        </p:txBody>
      </p:sp>
      <p:pic>
        <p:nvPicPr>
          <p:cNvPr id="10" name="Picture 9">
            <a:extLst>
              <a:ext uri="{FF2B5EF4-FFF2-40B4-BE49-F238E27FC236}">
                <a16:creationId xmlns:a16="http://schemas.microsoft.com/office/drawing/2014/main" id="{ECA521E5-0579-164F-B34B-1E5C790448D7}"/>
              </a:ext>
            </a:extLst>
          </p:cNvPr>
          <p:cNvPicPr>
            <a:picLocks noChangeAspect="1"/>
          </p:cNvPicPr>
          <p:nvPr/>
        </p:nvPicPr>
        <p:blipFill rotWithShape="1">
          <a:blip r:embed="rId3"/>
          <a:srcRect b="17969"/>
          <a:stretch/>
        </p:blipFill>
        <p:spPr>
          <a:xfrm>
            <a:off x="-685800" y="609600"/>
            <a:ext cx="10213448" cy="2819400"/>
          </a:xfrm>
          <a:prstGeom prst="rect">
            <a:avLst/>
          </a:prstGeom>
        </p:spPr>
      </p:pic>
      <p:sp>
        <p:nvSpPr>
          <p:cNvPr id="6" name="Oval 5">
            <a:extLst>
              <a:ext uri="{FF2B5EF4-FFF2-40B4-BE49-F238E27FC236}">
                <a16:creationId xmlns:a16="http://schemas.microsoft.com/office/drawing/2014/main" id="{2EC6DA6B-33D6-CE47-AB87-974409752C91}"/>
              </a:ext>
            </a:extLst>
          </p:cNvPr>
          <p:cNvSpPr/>
          <p:nvPr/>
        </p:nvSpPr>
        <p:spPr bwMode="auto">
          <a:xfrm>
            <a:off x="4343400" y="2514601"/>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 name="TextBox 1">
            <a:extLst>
              <a:ext uri="{FF2B5EF4-FFF2-40B4-BE49-F238E27FC236}">
                <a16:creationId xmlns:a16="http://schemas.microsoft.com/office/drawing/2014/main" id="{756694B8-BD60-6140-A605-44CE35AE158F}"/>
              </a:ext>
            </a:extLst>
          </p:cNvPr>
          <p:cNvSpPr txBox="1"/>
          <p:nvPr/>
        </p:nvSpPr>
        <p:spPr>
          <a:xfrm>
            <a:off x="71015" y="4038600"/>
            <a:ext cx="298030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Deleting “Katz” – No issues</a:t>
            </a:r>
          </a:p>
        </p:txBody>
      </p:sp>
      <p:sp>
        <p:nvSpPr>
          <p:cNvPr id="8" name="TextBox 7">
            <a:extLst>
              <a:ext uri="{FF2B5EF4-FFF2-40B4-BE49-F238E27FC236}">
                <a16:creationId xmlns:a16="http://schemas.microsoft.com/office/drawing/2014/main" id="{8A8BF921-B740-804A-8E4B-53DB1442BF91}"/>
              </a:ext>
            </a:extLst>
          </p:cNvPr>
          <p:cNvSpPr txBox="1"/>
          <p:nvPr/>
        </p:nvSpPr>
        <p:spPr>
          <a:xfrm>
            <a:off x="71015" y="4876800"/>
            <a:ext cx="8699818" cy="92333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Deleting “Gold” – Just delete from the leaf</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Gold can stay in the “interior” node – no need to delete 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The purpose of the search keys in the interior nodes is to “direct” searches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2"/>
          <p:cNvSpPr>
            <a:spLocks noGrp="1" noChangeArrowheads="1"/>
          </p:cNvSpPr>
          <p:nvPr>
            <p:ph type="title"/>
          </p:nvPr>
        </p:nvSpPr>
        <p:spPr>
          <a:xfrm>
            <a:off x="0" y="-411163"/>
            <a:ext cx="7543800" cy="1020763"/>
          </a:xfrm>
        </p:spPr>
        <p:txBody>
          <a:bodyPr/>
          <a:lstStyle/>
          <a:p>
            <a:r>
              <a:rPr lang="en-US"/>
              <a:t>Examples of B</a:t>
            </a:r>
            <a:r>
              <a:rPr lang="en-US" baseline="30000"/>
              <a:t>+</a:t>
            </a:r>
            <a:r>
              <a:rPr lang="en-US"/>
              <a:t>-Tree Deletion</a:t>
            </a:r>
          </a:p>
        </p:txBody>
      </p:sp>
      <p:pic>
        <p:nvPicPr>
          <p:cNvPr id="11" name="Picture 5">
            <a:extLst>
              <a:ext uri="{FF2B5EF4-FFF2-40B4-BE49-F238E27FC236}">
                <a16:creationId xmlns:a16="http://schemas.microsoft.com/office/drawing/2014/main" id="{98934063-6195-9C4A-90AF-2DA2443E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73113"/>
            <a:ext cx="7815174"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a:extLst>
              <a:ext uri="{FF2B5EF4-FFF2-40B4-BE49-F238E27FC236}">
                <a16:creationId xmlns:a16="http://schemas.microsoft.com/office/drawing/2014/main" id="{91CF7D1E-B744-0744-A595-8B60E1DDB9DC}"/>
              </a:ext>
            </a:extLst>
          </p:cNvPr>
          <p:cNvSpPr txBox="1">
            <a:spLocks noChangeArrowheads="1"/>
          </p:cNvSpPr>
          <p:nvPr/>
        </p:nvSpPr>
        <p:spPr bwMode="auto">
          <a:xfrm>
            <a:off x="-152400" y="3226728"/>
            <a:ext cx="5573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Before and after deleting </a:t>
            </a:r>
            <a:r>
              <a:rPr kumimoji="0" lang="ja-JP"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ja-JP"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Singh</a:t>
            </a:r>
            <a:r>
              <a:rPr kumimoji="0" lang="ja-JP"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ja-JP"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ja-JP"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ja-JP"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Wu</a:t>
            </a:r>
            <a:r>
              <a:rPr kumimoji="0" lang="ja-JP"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endParaRPr kumimoji="0" lang="en-US"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3" name="Picture 6">
            <a:extLst>
              <a:ext uri="{FF2B5EF4-FFF2-40B4-BE49-F238E27FC236}">
                <a16:creationId xmlns:a16="http://schemas.microsoft.com/office/drawing/2014/main" id="{6874D5F4-FF11-E744-BEB4-48495DAE8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093369"/>
            <a:ext cx="7751451"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F3DE8AAF-4973-0E4D-A571-8C37F9F36A44}"/>
              </a:ext>
            </a:extLst>
          </p:cNvPr>
          <p:cNvSpPr/>
          <p:nvPr/>
        </p:nvSpPr>
        <p:spPr bwMode="auto">
          <a:xfrm>
            <a:off x="5257800" y="5715000"/>
            <a:ext cx="3352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Oval 14">
            <a:extLst>
              <a:ext uri="{FF2B5EF4-FFF2-40B4-BE49-F238E27FC236}">
                <a16:creationId xmlns:a16="http://schemas.microsoft.com/office/drawing/2014/main" id="{C0FDB5FF-F3E6-4643-A887-10757913A0CB}"/>
              </a:ext>
            </a:extLst>
          </p:cNvPr>
          <p:cNvSpPr/>
          <p:nvPr/>
        </p:nvSpPr>
        <p:spPr bwMode="auto">
          <a:xfrm>
            <a:off x="4953000" y="4622261"/>
            <a:ext cx="1828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Oval 4">
            <a:extLst>
              <a:ext uri="{FF2B5EF4-FFF2-40B4-BE49-F238E27FC236}">
                <a16:creationId xmlns:a16="http://schemas.microsoft.com/office/drawing/2014/main" id="{A1FABD42-2E39-4348-AD0C-514383C5D6B7}"/>
              </a:ext>
            </a:extLst>
          </p:cNvPr>
          <p:cNvSpPr/>
          <p:nvPr/>
        </p:nvSpPr>
        <p:spPr bwMode="auto">
          <a:xfrm>
            <a:off x="6248400" y="2404001"/>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77376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2"/>
          <p:cNvSpPr>
            <a:spLocks noGrp="1" noChangeArrowheads="1"/>
          </p:cNvSpPr>
          <p:nvPr>
            <p:ph type="title"/>
          </p:nvPr>
        </p:nvSpPr>
        <p:spPr>
          <a:xfrm>
            <a:off x="0" y="-411163"/>
            <a:ext cx="7543800" cy="1020763"/>
          </a:xfrm>
        </p:spPr>
        <p:txBody>
          <a:bodyPr/>
          <a:lstStyle/>
          <a:p>
            <a:r>
              <a:rPr lang="en-US"/>
              <a:t>Examples of B</a:t>
            </a:r>
            <a:r>
              <a:rPr lang="en-US" baseline="30000"/>
              <a:t>+</a:t>
            </a:r>
            <a:r>
              <a:rPr lang="en-US"/>
              <a:t>-Tree Deletion</a:t>
            </a:r>
          </a:p>
        </p:txBody>
      </p:sp>
      <p:pic>
        <p:nvPicPr>
          <p:cNvPr id="11" name="Picture 6">
            <a:extLst>
              <a:ext uri="{FF2B5EF4-FFF2-40B4-BE49-F238E27FC236}">
                <a16:creationId xmlns:a16="http://schemas.microsoft.com/office/drawing/2014/main" id="{DE93543F-59DC-A84C-909D-AC453FFAA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888151"/>
            <a:ext cx="7832724" cy="217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A1FABD42-2E39-4348-AD0C-514383C5D6B7}"/>
              </a:ext>
            </a:extLst>
          </p:cNvPr>
          <p:cNvSpPr/>
          <p:nvPr/>
        </p:nvSpPr>
        <p:spPr bwMode="auto">
          <a:xfrm>
            <a:off x="4685071" y="2548223"/>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Content Placeholder 1">
            <a:extLst>
              <a:ext uri="{FF2B5EF4-FFF2-40B4-BE49-F238E27FC236}">
                <a16:creationId xmlns:a16="http://schemas.microsoft.com/office/drawing/2014/main" id="{E6C75DBE-D338-B442-8F68-851973F4BF6F}"/>
              </a:ext>
            </a:extLst>
          </p:cNvPr>
          <p:cNvSpPr>
            <a:spLocks noGrp="1"/>
          </p:cNvSpPr>
          <p:nvPr>
            <p:ph idx="1"/>
          </p:nvPr>
        </p:nvSpPr>
        <p:spPr>
          <a:xfrm>
            <a:off x="274638" y="3657600"/>
            <a:ext cx="8089900" cy="1525588"/>
          </a:xfrm>
        </p:spPr>
        <p:txBody>
          <a:bodyPr/>
          <a:lstStyle/>
          <a:p>
            <a:pPr>
              <a:lnSpc>
                <a:spcPct val="90000"/>
              </a:lnSpc>
              <a:buSzPct val="100000"/>
            </a:pPr>
            <a:r>
              <a:rPr lang="en-US" altLang="en-US" sz="1600" dirty="0"/>
              <a:t>Rightmost two leaves merged into a single one: (Katz, Kim, Mozart) </a:t>
            </a:r>
            <a:endParaRPr lang="en-IN" altLang="en-US" sz="1600" dirty="0"/>
          </a:p>
          <a:p>
            <a:pPr>
              <a:lnSpc>
                <a:spcPct val="90000"/>
              </a:lnSpc>
              <a:buSzPct val="100000"/>
            </a:pPr>
            <a:r>
              <a:rPr lang="en-IN" altLang="en-US" sz="1600" dirty="0"/>
              <a:t>Need to remove a pointer from parent node (Kim), which also becomes </a:t>
            </a:r>
            <a:r>
              <a:rPr lang="en-IN" altLang="en-US" sz="1600" dirty="0" err="1"/>
              <a:t>underful</a:t>
            </a:r>
            <a:r>
              <a:rPr lang="en-IN" altLang="en-US" sz="1600" dirty="0"/>
              <a:t> and merged with its sibling (</a:t>
            </a:r>
            <a:r>
              <a:rPr lang="en-IN" altLang="en-US" sz="1600" dirty="0" err="1"/>
              <a:t>Califieri</a:t>
            </a:r>
            <a:r>
              <a:rPr lang="en-IN" altLang="en-US" sz="1600" dirty="0"/>
              <a:t>, Einstein)</a:t>
            </a:r>
            <a:r>
              <a:rPr lang="en-US" altLang="en-US" sz="1600" dirty="0"/>
              <a:t> </a:t>
            </a:r>
            <a:r>
              <a:rPr lang="en-US" altLang="en-US" sz="1600" dirty="0">
                <a:sym typeface="Wingdings" pitchFamily="2" charset="2"/>
              </a:rPr>
              <a:t> New root</a:t>
            </a:r>
            <a:endParaRPr lang="en-IN" altLang="en-US" sz="1600" dirty="0"/>
          </a:p>
        </p:txBody>
      </p:sp>
      <p:sp>
        <p:nvSpPr>
          <p:cNvPr id="13" name="Text Box 5">
            <a:extLst>
              <a:ext uri="{FF2B5EF4-FFF2-40B4-BE49-F238E27FC236}">
                <a16:creationId xmlns:a16="http://schemas.microsoft.com/office/drawing/2014/main" id="{F29EB9D9-AA29-B24C-8DDB-0A1B1DC94190}"/>
              </a:ext>
            </a:extLst>
          </p:cNvPr>
          <p:cNvSpPr txBox="1">
            <a:spLocks noChangeArrowheads="1"/>
          </p:cNvSpPr>
          <p:nvPr/>
        </p:nvSpPr>
        <p:spPr bwMode="auto">
          <a:xfrm>
            <a:off x="-3048000" y="786581"/>
            <a:ext cx="525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Deletion of </a:t>
            </a:r>
            <a:r>
              <a:rPr kumimoji="0" lang="ja-JP"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ja-JP"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Gold</a:t>
            </a:r>
            <a:r>
              <a:rPr kumimoji="0" lang="ja-JP"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endParaRPr kumimoji="0" lang="en-US" altLang="en-US" sz="18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4" name="Picture 5">
            <a:extLst>
              <a:ext uri="{FF2B5EF4-FFF2-40B4-BE49-F238E27FC236}">
                <a16:creationId xmlns:a16="http://schemas.microsoft.com/office/drawing/2014/main" id="{5F66DAC0-552E-3248-A77C-8B1A0249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51" y="4703141"/>
            <a:ext cx="7386637" cy="135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4">
            <a:extLst>
              <a:ext uri="{FF2B5EF4-FFF2-40B4-BE49-F238E27FC236}">
                <a16:creationId xmlns:a16="http://schemas.microsoft.com/office/drawing/2014/main" id="{4415959C-C5B2-2242-A5A2-7F06DF2329B8}"/>
              </a:ext>
            </a:extLst>
          </p:cNvPr>
          <p:cNvSpPr/>
          <p:nvPr/>
        </p:nvSpPr>
        <p:spPr bwMode="auto">
          <a:xfrm>
            <a:off x="6258949" y="5595990"/>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Oval 15">
            <a:extLst>
              <a:ext uri="{FF2B5EF4-FFF2-40B4-BE49-F238E27FC236}">
                <a16:creationId xmlns:a16="http://schemas.microsoft.com/office/drawing/2014/main" id="{21B0B248-F8BA-9641-9F8A-577461418384}"/>
              </a:ext>
            </a:extLst>
          </p:cNvPr>
          <p:cNvSpPr/>
          <p:nvPr/>
        </p:nvSpPr>
        <p:spPr bwMode="auto">
          <a:xfrm>
            <a:off x="3580171" y="4436727"/>
            <a:ext cx="2209800" cy="91439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579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5"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Grp="1" noChangeArrowheads="1"/>
          </p:cNvSpPr>
          <p:nvPr>
            <p:ph type="title"/>
          </p:nvPr>
        </p:nvSpPr>
        <p:spPr/>
        <p:txBody>
          <a:bodyPr/>
          <a:lstStyle/>
          <a:p>
            <a:r>
              <a:rPr lang="en-US" dirty="0"/>
              <a:t>B+-Trees: Summary</a:t>
            </a:r>
          </a:p>
        </p:txBody>
      </p:sp>
      <p:sp>
        <p:nvSpPr>
          <p:cNvPr id="1383427" name="Rectangle 3"/>
          <p:cNvSpPr>
            <a:spLocks noGrp="1" noChangeArrowheads="1"/>
          </p:cNvSpPr>
          <p:nvPr>
            <p:ph type="body" idx="1"/>
          </p:nvPr>
        </p:nvSpPr>
        <p:spPr>
          <a:xfrm>
            <a:off x="457200" y="1524000"/>
            <a:ext cx="8229600" cy="4648200"/>
          </a:xfrm>
        </p:spPr>
        <p:txBody>
          <a:bodyPr/>
          <a:lstStyle/>
          <a:p>
            <a:r>
              <a:rPr lang="en-US" sz="2200" dirty="0"/>
              <a:t>Main benefit: reduce the number of “block” accesses on a disk when searching for one or few tuples</a:t>
            </a:r>
          </a:p>
          <a:p>
            <a:pPr lvl="1"/>
            <a:r>
              <a:rPr lang="en-US" sz="1800" dirty="0"/>
              <a:t>Consider a relation with 1,000,000 blocks (= 4GB assuming 4k blocks)</a:t>
            </a:r>
          </a:p>
          <a:p>
            <a:pPr lvl="1"/>
            <a:r>
              <a:rPr lang="en-US" sz="1800" dirty="0"/>
              <a:t>Sequential scan to find a tuple would take: 4GB/200MB/s = 20s</a:t>
            </a:r>
            <a:endParaRPr lang="en-US" sz="1400" dirty="0"/>
          </a:p>
          <a:p>
            <a:pPr lvl="2"/>
            <a:r>
              <a:rPr lang="en-US" sz="1400" dirty="0"/>
              <a:t>Assuming we are not doing any seeks</a:t>
            </a:r>
          </a:p>
          <a:p>
            <a:pPr lvl="1"/>
            <a:r>
              <a:rPr lang="en-US" sz="1800" dirty="0"/>
              <a:t>Using a B+-tree would take 4-5 random accesses = 40-50 </a:t>
            </a:r>
            <a:r>
              <a:rPr lang="en-US" sz="1800" dirty="0" err="1"/>
              <a:t>ms</a:t>
            </a:r>
            <a:endParaRPr lang="en-US" sz="1800" dirty="0"/>
          </a:p>
          <a:p>
            <a:endParaRPr lang="en-US" sz="2000" dirty="0"/>
          </a:p>
          <a:p>
            <a:r>
              <a:rPr lang="en-US" sz="2000" dirty="0"/>
              <a:t>Today, LSM Trees (Log-structured-merge trees) are considered a better idea in most use cases</a:t>
            </a:r>
          </a:p>
          <a:p>
            <a:pPr lvl="1"/>
            <a:r>
              <a:rPr lang="en-US" sz="1600" dirty="0"/>
              <a:t>More compact, and better write performance</a:t>
            </a:r>
          </a:p>
          <a:p>
            <a:pPr lvl="1"/>
            <a:endParaRPr lang="en-US" sz="1600" dirty="0"/>
          </a:p>
        </p:txBody>
      </p:sp>
    </p:spTree>
    <p:extLst>
      <p:ext uri="{BB962C8B-B14F-4D97-AF65-F5344CB8AC3E}">
        <p14:creationId xmlns:p14="http://schemas.microsoft.com/office/powerpoint/2010/main" val="3231103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89916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File Organization and Indexes</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
        <p:nvSpPr>
          <p:cNvPr id="5" name="Subtitle 2">
            <a:extLst>
              <a:ext uri="{FF2B5EF4-FFF2-40B4-BE49-F238E27FC236}">
                <a16:creationId xmlns:a16="http://schemas.microsoft.com/office/drawing/2014/main" id="{CE8B5310-7A08-8446-8C05-5E0096C91A19}"/>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Hash Indexes; Miscellaneous</a:t>
            </a:r>
          </a:p>
        </p:txBody>
      </p:sp>
    </p:spTree>
    <p:extLst>
      <p:ext uri="{BB962C8B-B14F-4D97-AF65-F5344CB8AC3E}">
        <p14:creationId xmlns:p14="http://schemas.microsoft.com/office/powerpoint/2010/main" val="380832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en-US"/>
              <a:t>Storage Hierarchy</a:t>
            </a:r>
          </a:p>
        </p:txBody>
      </p:sp>
      <p:pic>
        <p:nvPicPr>
          <p:cNvPr id="3" name="Picture 2"/>
          <p:cNvPicPr>
            <a:picLocks noChangeAspect="1"/>
          </p:cNvPicPr>
          <p:nvPr/>
        </p:nvPicPr>
        <p:blipFill rotWithShape="1">
          <a:blip r:embed="rId2"/>
          <a:srcRect l="1203" r="27215"/>
          <a:stretch/>
        </p:blipFill>
        <p:spPr>
          <a:xfrm>
            <a:off x="0" y="2133600"/>
            <a:ext cx="9067800" cy="3505200"/>
          </a:xfrm>
          <a:prstGeom prst="rect">
            <a:avLst/>
          </a:prstGeom>
        </p:spPr>
      </p:pic>
      <p:sp>
        <p:nvSpPr>
          <p:cNvPr id="4" name="TextBox 3"/>
          <p:cNvSpPr txBox="1"/>
          <p:nvPr/>
        </p:nvSpPr>
        <p:spPr>
          <a:xfrm>
            <a:off x="4345165" y="6451476"/>
            <a:ext cx="4798835" cy="369332"/>
          </a:xfrm>
          <a:prstGeom prst="rect">
            <a:avLst/>
          </a:prstGeom>
          <a:noFill/>
        </p:spPr>
        <p:txBody>
          <a:bodyPr wrap="none" rtlCol="0">
            <a:spAutoFit/>
          </a:bodyPr>
          <a:lstStyle/>
          <a:p>
            <a:r>
              <a:rPr lang="en-US" dirty="0"/>
              <a:t>source: http://cse1.net/recaps/4-memory.html</a:t>
            </a:r>
          </a:p>
        </p:txBody>
      </p:sp>
    </p:spTree>
    <p:extLst>
      <p:ext uri="{BB962C8B-B14F-4D97-AF65-F5344CB8AC3E}">
        <p14:creationId xmlns:p14="http://schemas.microsoft.com/office/powerpoint/2010/main" val="2698231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457200" y="1219200"/>
            <a:ext cx="8229600" cy="5105400"/>
          </a:xfrm>
        </p:spPr>
        <p:txBody>
          <a:bodyPr/>
          <a:lstStyle/>
          <a:p>
            <a:r>
              <a:rPr lang="en-US" dirty="0">
                <a:latin typeface="Calibri" charset="0"/>
              </a:rPr>
              <a:t>Book Chapters</a:t>
            </a:r>
          </a:p>
          <a:p>
            <a:pPr lvl="1"/>
            <a:r>
              <a:rPr lang="en-US" dirty="0">
                <a:latin typeface="Calibri" charset="0"/>
              </a:rPr>
              <a:t>11.6, 11.7 (at a high level), 11.4.1, 11.4.5, 11.5, 11.9 (briefly)</a:t>
            </a:r>
          </a:p>
          <a:p>
            <a:pPr marL="344487" lvl="1" indent="0">
              <a:buNone/>
            </a:pPr>
            <a:endParaRPr lang="en-US" dirty="0">
              <a:latin typeface="Calibri" charset="0"/>
            </a:endParaRPr>
          </a:p>
          <a:p>
            <a:r>
              <a:rPr lang="en-US" dirty="0">
                <a:latin typeface="Calibri" charset="0"/>
              </a:rPr>
              <a:t>Key topics:</a:t>
            </a:r>
          </a:p>
          <a:p>
            <a:pPr lvl="1"/>
            <a:r>
              <a:rPr lang="en-US" dirty="0">
                <a:latin typeface="Calibri" charset="0"/>
              </a:rPr>
              <a:t>Hash-based file organization</a:t>
            </a:r>
          </a:p>
          <a:p>
            <a:pPr lvl="1"/>
            <a:r>
              <a:rPr lang="en-US" dirty="0">
                <a:latin typeface="Calibri" charset="0"/>
              </a:rPr>
              <a:t>Static hashing-based indexes</a:t>
            </a:r>
          </a:p>
          <a:p>
            <a:pPr lvl="1"/>
            <a:r>
              <a:rPr lang="en-US" dirty="0">
                <a:latin typeface="Calibri" charset="0"/>
              </a:rPr>
              <a:t>Handling of bucket overflows</a:t>
            </a:r>
          </a:p>
          <a:p>
            <a:pPr lvl="1"/>
            <a:r>
              <a:rPr lang="en-US" dirty="0">
                <a:latin typeface="Calibri" charset="0"/>
              </a:rPr>
              <a:t>Log-structured Merge Trees</a:t>
            </a:r>
          </a:p>
          <a:p>
            <a:pPr lvl="1"/>
            <a:r>
              <a:rPr lang="en-US" dirty="0">
                <a:latin typeface="Calibri" charset="0"/>
              </a:rPr>
              <a:t>Multi-key indexes, Bitmap indexes, R-Trees</a:t>
            </a:r>
          </a:p>
          <a:p>
            <a:pPr lvl="1"/>
            <a:endParaRPr lang="en-US" dirty="0">
              <a:latin typeface="Calibri" charset="0"/>
            </a:endParaRP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Hash Indexes</a:t>
            </a:r>
          </a:p>
        </p:txBody>
      </p:sp>
    </p:spTree>
    <p:extLst>
      <p:ext uri="{BB962C8B-B14F-4D97-AF65-F5344CB8AC3E}">
        <p14:creationId xmlns:p14="http://schemas.microsoft.com/office/powerpoint/2010/main" val="3322279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a:xfrm>
            <a:off x="0" y="152400"/>
            <a:ext cx="7543800" cy="685800"/>
          </a:xfrm>
        </p:spPr>
        <p:txBody>
          <a:bodyPr/>
          <a:lstStyle/>
          <a:p>
            <a:r>
              <a:rPr lang="en-US"/>
              <a:t>Hash-based File Organization</a:t>
            </a:r>
          </a:p>
        </p:txBody>
      </p:sp>
      <p:sp>
        <p:nvSpPr>
          <p:cNvPr id="1415174" name="Text Box 6"/>
          <p:cNvSpPr txBox="1">
            <a:spLocks noChangeArrowheads="1"/>
          </p:cNvSpPr>
          <p:nvPr/>
        </p:nvSpPr>
        <p:spPr bwMode="auto">
          <a:xfrm>
            <a:off x="228600" y="1524000"/>
            <a:ext cx="4194418" cy="5078313"/>
          </a:xfrm>
          <a:prstGeom prst="rect">
            <a:avLst/>
          </a:prstGeom>
          <a:noFill/>
          <a:ln w="38100">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Store record with search key</a:t>
            </a:r>
            <a:r>
              <a:rPr kumimoji="0" lang="en-US" sz="1800" b="0" i="0" u="none" strike="noStrike" kern="1200" cap="none" spc="0" normalizeH="0" baseline="0" noProof="0" dirty="0">
                <a:ln>
                  <a:noFill/>
                </a:ln>
                <a:solidFill>
                  <a:srgbClr val="FF0000"/>
                </a:solidFill>
                <a:effectLst/>
                <a:uLnTx/>
                <a:uFillTx/>
                <a:latin typeface="Arial" charset="0"/>
                <a:ea typeface="+mn-ea"/>
                <a:cs typeface="+mn-cs"/>
              </a:rPr>
              <a:t> </a:t>
            </a:r>
            <a:r>
              <a:rPr kumimoji="0" lang="en-US" sz="1800" b="0" i="1" u="none" strike="noStrike" kern="1200" cap="none" spc="0" normalizeH="0" baseline="0" noProof="0" dirty="0">
                <a:ln>
                  <a:noFill/>
                </a:ln>
                <a:solidFill>
                  <a:srgbClr val="FF0000"/>
                </a:solidFill>
                <a:effectLst/>
                <a:uLnTx/>
                <a:uFillTx/>
                <a:latin typeface="Arial" charset="0"/>
                <a:ea typeface="+mn-ea"/>
                <a:cs typeface="+mn-cs"/>
              </a:rPr>
              <a:t>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in block number </a:t>
            </a:r>
            <a:r>
              <a:rPr kumimoji="0" lang="en-US" sz="1800" b="0" i="1" u="none" strike="noStrike" kern="1200" cap="none" spc="0" normalizeH="0" baseline="0" noProof="0" dirty="0">
                <a:ln>
                  <a:noFill/>
                </a:ln>
                <a:solidFill>
                  <a:srgbClr val="FF0000"/>
                </a:solidFill>
                <a:effectLst/>
                <a:uLnTx/>
                <a:uFillTx/>
                <a:latin typeface="Arial" charset="0"/>
                <a:ea typeface="+mn-ea"/>
                <a:cs typeface="+mn-cs"/>
              </a:rPr>
              <a:t>h(k)</a:t>
            </a:r>
            <a:r>
              <a:rPr kumimoji="0" lang="en-US" sz="1800" b="0" i="0" u="none" strike="noStrike" kern="1200" cap="none" spc="0" normalizeH="0" baseline="0" noProof="0" dirty="0">
                <a:ln>
                  <a:noFill/>
                </a:ln>
                <a:solidFill>
                  <a:srgbClr val="FF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e.g. for a person file,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800" b="0" i="1" u="none" strike="noStrike" kern="1200" cap="none" spc="0" normalizeH="0" baseline="0" noProof="0" dirty="0">
                <a:ln>
                  <a:noFill/>
                </a:ln>
                <a:solidFill>
                  <a:srgbClr val="000000"/>
                </a:solidFill>
                <a:effectLst/>
                <a:uLnTx/>
                <a:uFillTx/>
                <a:latin typeface="Arial" charset="0"/>
                <a:ea typeface="+mn-ea"/>
                <a:cs typeface="+mn-cs"/>
              </a:rPr>
              <a:t>h(SSN) = SSN % 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mn-ea"/>
                <a:cs typeface="+mn-cs"/>
              </a:rPr>
              <a:t>Blocks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called “</a:t>
            </a:r>
            <a:r>
              <a:rPr kumimoji="0" lang="en-US" sz="1800" b="0" i="1" u="none" strike="noStrike" kern="1200" cap="none" spc="0" normalizeH="0" baseline="0" noProof="0" dirty="0">
                <a:ln>
                  <a:noFill/>
                </a:ln>
                <a:solidFill>
                  <a:srgbClr val="000000"/>
                </a:solidFill>
                <a:effectLst/>
                <a:uLnTx/>
                <a:uFillTx/>
                <a:latin typeface="Arial" charset="0"/>
                <a:ea typeface="+mn-ea"/>
                <a:cs typeface="+mn-cs"/>
              </a:rPr>
              <a:t>buckets”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What if the block becomes full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mn-ea"/>
                <a:cs typeface="+mn-cs"/>
              </a:rPr>
              <a:t>      Overflow pages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Uniformity</a:t>
            </a:r>
            <a:r>
              <a:rPr kumimoji="0" lang="en-US" sz="1800" b="0" i="0" u="none" strike="noStrike" kern="1200" cap="none" spc="0" normalizeH="0" baseline="0" noProof="0" dirty="0">
                <a:ln>
                  <a:noFill/>
                </a:ln>
                <a:solidFill>
                  <a:srgbClr val="FF0000"/>
                </a:solidFill>
                <a:effectLst/>
                <a:uLnTx/>
                <a:uFillTx/>
                <a:latin typeface="Arial" charset="0"/>
                <a:ea typeface="+mn-ea"/>
                <a:cs typeface="+mn-cs"/>
              </a:rPr>
              <a:t> </a:t>
            </a:r>
            <a:r>
              <a:rPr kumimoji="0" lang="en-US" sz="1800" b="1" i="0" u="none" strike="noStrike" kern="1200" cap="none" spc="0" normalizeH="0" baseline="0" noProof="0" dirty="0">
                <a:ln>
                  <a:noFill/>
                </a:ln>
                <a:solidFill>
                  <a:srgbClr val="FF0000"/>
                </a:solidFill>
                <a:effectLst/>
                <a:uLnTx/>
                <a:uFillTx/>
                <a:latin typeface="Arial" charset="0"/>
                <a:ea typeface="+mn-ea"/>
                <a:cs typeface="+mn-cs"/>
              </a:rPr>
              <a:t>property</a:t>
            </a:r>
            <a:r>
              <a:rPr kumimoji="0" lang="en-US" sz="1800" b="0" i="0" u="none" strike="noStrike" kern="1200" cap="none" spc="0" normalizeH="0" baseline="0" noProof="0" dirty="0">
                <a:ln>
                  <a:noFill/>
                </a:ln>
                <a:solidFill>
                  <a:srgbClr val="FF0000"/>
                </a:solidFill>
                <a:effectLst/>
                <a:uLnTx/>
                <a:uFillTx/>
                <a:latin typeface="Arial"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Don’t want all tuples to map to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the same bucket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800" b="0" i="1" u="none" strike="noStrike" kern="1200" cap="none" spc="0" normalizeH="0" baseline="0" noProof="0" dirty="0">
                <a:ln>
                  <a:noFill/>
                </a:ln>
                <a:solidFill>
                  <a:srgbClr val="000000"/>
                </a:solidFill>
                <a:effectLst/>
                <a:uLnTx/>
                <a:uFillTx/>
                <a:latin typeface="Arial" charset="0"/>
                <a:ea typeface="+mn-ea"/>
                <a:cs typeface="+mn-cs"/>
              </a:rPr>
              <a:t>h(SSN) = SSN % 2 </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would be bad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Hash functions should also be</a:t>
            </a:r>
            <a:r>
              <a:rPr kumimoji="0" lang="en-US" sz="1800" b="1" i="0" u="none" strike="noStrike" kern="1200" cap="none" spc="0" normalizeH="0" baseline="0" noProof="0" dirty="0">
                <a:ln>
                  <a:noFill/>
                </a:ln>
                <a:solidFill>
                  <a:srgbClr val="FF0000"/>
                </a:solidFill>
                <a:effectLst/>
                <a:uLnTx/>
                <a:uFillTx/>
                <a:latin typeface="Arial" charset="0"/>
                <a:ea typeface="+mn-ea"/>
                <a:cs typeface="+mn-cs"/>
              </a:rPr>
              <a:t> random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    Should handle different real datasets</a:t>
            </a:r>
          </a:p>
        </p:txBody>
      </p:sp>
      <p:grpSp>
        <p:nvGrpSpPr>
          <p:cNvPr id="1415190" name="Group 22"/>
          <p:cNvGrpSpPr>
            <a:grpSpLocks/>
          </p:cNvGrpSpPr>
          <p:nvPr/>
        </p:nvGrpSpPr>
        <p:grpSpPr bwMode="auto">
          <a:xfrm>
            <a:off x="4876800" y="1447800"/>
            <a:ext cx="2686050" cy="4343400"/>
            <a:chOff x="3072" y="912"/>
            <a:chExt cx="1692" cy="2736"/>
          </a:xfrm>
        </p:grpSpPr>
        <p:sp>
          <p:nvSpPr>
            <p:cNvPr id="1415175" name="Rectangle 7"/>
            <p:cNvSpPr>
              <a:spLocks noChangeArrowheads="1"/>
            </p:cNvSpPr>
            <p:nvPr/>
          </p:nvSpPr>
          <p:spPr bwMode="auto">
            <a:xfrm>
              <a:off x="3072" y="960"/>
              <a:ext cx="1104" cy="672"/>
            </a:xfrm>
            <a:prstGeom prst="rect">
              <a:avLst/>
            </a:prstGeom>
            <a:noFill/>
            <a:ln w="3810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(1000,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(200, “B”,…)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(4044, “C”, …)</a:t>
              </a:r>
            </a:p>
          </p:txBody>
        </p:sp>
        <p:sp>
          <p:nvSpPr>
            <p:cNvPr id="1415176" name="Rectangle 8"/>
            <p:cNvSpPr>
              <a:spLocks noChangeArrowheads="1"/>
            </p:cNvSpPr>
            <p:nvPr/>
          </p:nvSpPr>
          <p:spPr bwMode="auto">
            <a:xfrm>
              <a:off x="3072" y="1632"/>
              <a:ext cx="1104" cy="672"/>
            </a:xfrm>
            <a:prstGeom prst="rect">
              <a:avLst/>
            </a:prstGeom>
            <a:noFill/>
            <a:ln w="3810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(401, “Ax”,…)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(21, “Bx”,…)</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5177" name="Rectangle 9"/>
            <p:cNvSpPr>
              <a:spLocks noChangeArrowheads="1"/>
            </p:cNvSpPr>
            <p:nvPr/>
          </p:nvSpPr>
          <p:spPr bwMode="auto">
            <a:xfrm>
              <a:off x="3072" y="2304"/>
              <a:ext cx="1104" cy="672"/>
            </a:xfrm>
            <a:prstGeom prst="rect">
              <a:avLst/>
            </a:prstGeom>
            <a:noFill/>
            <a:ln w="3810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(1002, “Ay”,…)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(10, “By”,…)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5178" name="Rectangle 10"/>
            <p:cNvSpPr>
              <a:spLocks noChangeArrowheads="1"/>
            </p:cNvSpPr>
            <p:nvPr/>
          </p:nvSpPr>
          <p:spPr bwMode="auto">
            <a:xfrm>
              <a:off x="3072" y="2976"/>
              <a:ext cx="1104" cy="672"/>
            </a:xfrm>
            <a:prstGeom prst="rect">
              <a:avLst/>
            </a:prstGeom>
            <a:noFill/>
            <a:ln w="3810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(1003, “Az”,…)</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(35, “Bz”,…)</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5181" name="Text Box 13"/>
            <p:cNvSpPr txBox="1">
              <a:spLocks noChangeArrowheads="1"/>
            </p:cNvSpPr>
            <p:nvPr/>
          </p:nvSpPr>
          <p:spPr bwMode="auto">
            <a:xfrm>
              <a:off x="4176" y="912"/>
              <a:ext cx="588"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Block 0</a:t>
              </a:r>
            </a:p>
          </p:txBody>
        </p:sp>
        <p:sp>
          <p:nvSpPr>
            <p:cNvPr id="1415182" name="Text Box 14"/>
            <p:cNvSpPr txBox="1">
              <a:spLocks noChangeArrowheads="1"/>
            </p:cNvSpPr>
            <p:nvPr/>
          </p:nvSpPr>
          <p:spPr bwMode="auto">
            <a:xfrm>
              <a:off x="4176" y="1584"/>
              <a:ext cx="588"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Block 1</a:t>
              </a:r>
            </a:p>
          </p:txBody>
        </p:sp>
        <p:sp>
          <p:nvSpPr>
            <p:cNvPr id="1415183" name="Text Box 15"/>
            <p:cNvSpPr txBox="1">
              <a:spLocks noChangeArrowheads="1"/>
            </p:cNvSpPr>
            <p:nvPr/>
          </p:nvSpPr>
          <p:spPr bwMode="auto">
            <a:xfrm>
              <a:off x="4176" y="2256"/>
              <a:ext cx="588"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Block 2</a:t>
              </a:r>
            </a:p>
          </p:txBody>
        </p:sp>
        <p:sp>
          <p:nvSpPr>
            <p:cNvPr id="1415184" name="Text Box 16"/>
            <p:cNvSpPr txBox="1">
              <a:spLocks noChangeArrowheads="1"/>
            </p:cNvSpPr>
            <p:nvPr/>
          </p:nvSpPr>
          <p:spPr bwMode="auto">
            <a:xfrm>
              <a:off x="4176" y="2928"/>
              <a:ext cx="588"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Block 3</a:t>
              </a:r>
            </a:p>
          </p:txBody>
        </p:sp>
      </p:grpSp>
      <p:grpSp>
        <p:nvGrpSpPr>
          <p:cNvPr id="1415189" name="Group 21"/>
          <p:cNvGrpSpPr>
            <a:grpSpLocks/>
          </p:cNvGrpSpPr>
          <p:nvPr/>
        </p:nvGrpSpPr>
        <p:grpSpPr bwMode="auto">
          <a:xfrm>
            <a:off x="6629400" y="2133600"/>
            <a:ext cx="2514600" cy="1828800"/>
            <a:chOff x="4176" y="1344"/>
            <a:chExt cx="1584" cy="1152"/>
          </a:xfrm>
        </p:grpSpPr>
        <p:sp>
          <p:nvSpPr>
            <p:cNvPr id="1415185" name="Text Box 17"/>
            <p:cNvSpPr txBox="1">
              <a:spLocks noChangeArrowheads="1"/>
            </p:cNvSpPr>
            <p:nvPr/>
          </p:nvSpPr>
          <p:spPr bwMode="auto">
            <a:xfrm>
              <a:off x="5132" y="2016"/>
              <a:ext cx="628" cy="231"/>
            </a:xfrm>
            <a:prstGeom prst="rect">
              <a:avLst/>
            </a:prstGeom>
            <a:noFill/>
            <a:ln w="38100">
              <a:noFill/>
              <a:miter lim="800000"/>
              <a:headEnd/>
              <a:tailEnd/>
            </a:ln>
            <a:effectLst/>
          </p:spPr>
          <p:txBody>
            <a:bodyPr wrap="none">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Buckets</a:t>
              </a:r>
            </a:p>
          </p:txBody>
        </p:sp>
        <p:sp>
          <p:nvSpPr>
            <p:cNvPr id="1415186" name="Line 18"/>
            <p:cNvSpPr>
              <a:spLocks noChangeShapeType="1"/>
            </p:cNvSpPr>
            <p:nvPr/>
          </p:nvSpPr>
          <p:spPr bwMode="auto">
            <a:xfrm flipH="1" flipV="1">
              <a:off x="4176" y="1344"/>
              <a:ext cx="960" cy="720"/>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5187" name="Line 19"/>
            <p:cNvSpPr>
              <a:spLocks noChangeShapeType="1"/>
            </p:cNvSpPr>
            <p:nvPr/>
          </p:nvSpPr>
          <p:spPr bwMode="auto">
            <a:xfrm flipH="1" flipV="1">
              <a:off x="4176" y="1920"/>
              <a:ext cx="960" cy="192"/>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5188" name="Line 20"/>
            <p:cNvSpPr>
              <a:spLocks noChangeShapeType="1"/>
            </p:cNvSpPr>
            <p:nvPr/>
          </p:nvSpPr>
          <p:spPr bwMode="auto">
            <a:xfrm flipH="1">
              <a:off x="4176" y="2160"/>
              <a:ext cx="960" cy="336"/>
            </a:xfrm>
            <a:prstGeom prst="line">
              <a:avLst/>
            </a:prstGeom>
            <a:noFill/>
            <a:ln w="38100">
              <a:solidFill>
                <a:srgbClr val="0000FF"/>
              </a:solidFill>
              <a:round/>
              <a:headEnd/>
              <a:tailEnd type="triangle" w="med" len="med"/>
            </a:ln>
            <a:effectLst/>
          </p:spPr>
          <p:txBody>
            <a:bodyPr>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90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5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5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517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517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1517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517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517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5174">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15174">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1517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a:xfrm>
            <a:off x="0" y="152400"/>
            <a:ext cx="7543800" cy="685800"/>
          </a:xfrm>
        </p:spPr>
        <p:txBody>
          <a:bodyPr/>
          <a:lstStyle/>
          <a:p>
            <a:r>
              <a:rPr lang="en-US" dirty="0"/>
              <a:t>Overflow Pages</a:t>
            </a:r>
          </a:p>
        </p:txBody>
      </p:sp>
      <p:pic>
        <p:nvPicPr>
          <p:cNvPr id="18" name="Picture 6">
            <a:extLst>
              <a:ext uri="{FF2B5EF4-FFF2-40B4-BE49-F238E27FC236}">
                <a16:creationId xmlns:a16="http://schemas.microsoft.com/office/drawing/2014/main" id="{30DC7C1E-C1BD-6C41-9E81-489F55D08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5303837"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AFDE0C3-F379-5D41-A216-CC4ABC43748F}"/>
              </a:ext>
            </a:extLst>
          </p:cNvPr>
          <p:cNvSpPr/>
          <p:nvPr/>
        </p:nvSpPr>
        <p:spPr>
          <a:xfrm>
            <a:off x="3505200" y="3782963"/>
            <a:ext cx="5486400" cy="20313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3366CC"/>
                </a:solidFill>
                <a:effectLst/>
                <a:uLnTx/>
                <a:uFillTx/>
                <a:latin typeface="Arial" charset="0"/>
                <a:ea typeface="+mn-ea"/>
                <a:cs typeface="+mn-cs"/>
              </a:rPr>
              <a:t>Overflow chaining</a:t>
            </a:r>
            <a:r>
              <a:rPr kumimoji="0" lang="en-US" altLang="en-US" sz="1800" b="0" i="0" u="none" strike="noStrike" kern="1200" cap="none" spc="0" normalizeH="0" baseline="0" noProof="0" dirty="0">
                <a:ln>
                  <a:noFill/>
                </a:ln>
                <a:solidFill>
                  <a:srgbClr val="000000"/>
                </a:solidFill>
                <a:effectLst/>
                <a:uLnTx/>
                <a:uFillTx/>
                <a:latin typeface="Arial" charset="0"/>
                <a:ea typeface="+mn-ea"/>
                <a:cs typeface="+mn-cs"/>
              </a:rPr>
              <a:t> – the overflow buckets of a given bucket are chained together in a linked list.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charset="0"/>
                <a:ea typeface="+mn-ea"/>
                <a:cs typeface="+mn-cs"/>
              </a:rPr>
              <a:t>Above scheme is called </a:t>
            </a:r>
            <a:r>
              <a:rPr kumimoji="0" lang="en-US" altLang="en-US" sz="1800" b="1" i="0" u="none" strike="noStrike" kern="1200" cap="none" spc="0" normalizeH="0" baseline="0" noProof="0" dirty="0">
                <a:ln>
                  <a:noFill/>
                </a:ln>
                <a:solidFill>
                  <a:srgbClr val="3366CC"/>
                </a:solidFill>
                <a:effectLst/>
                <a:uLnTx/>
                <a:uFillTx/>
                <a:latin typeface="Arial" charset="0"/>
                <a:ea typeface="+mn-ea"/>
                <a:cs typeface="+mn-cs"/>
              </a:rPr>
              <a:t>closed hashing</a:t>
            </a:r>
            <a:r>
              <a:rPr kumimoji="0" lang="en-US" altLang="en-US" sz="1800" b="1" i="0" u="none" strike="noStrike" kern="1200" cap="none" spc="0" normalizeH="0" baseline="0" noProof="0" dirty="0">
                <a:ln>
                  <a:noFill/>
                </a:ln>
                <a:solidFill>
                  <a:srgbClr val="000000"/>
                </a:solidFill>
                <a:effectLst/>
                <a:uLnTx/>
                <a:uFillTx/>
                <a:latin typeface="Arial" charset="0"/>
                <a:ea typeface="+mn-ea"/>
                <a:cs typeface="+mn-cs"/>
              </a:rPr>
              <a:t>.</a:t>
            </a:r>
            <a:r>
              <a:rPr kumimoji="0" lang="en-US" altLang="en-US" sz="1800" b="0" i="0" u="none" strike="noStrike" kern="1200" cap="none" spc="0" normalizeH="0" baseline="0" noProof="0" dirty="0">
                <a:ln>
                  <a:noFill/>
                </a:ln>
                <a:solidFill>
                  <a:srgbClr val="000000"/>
                </a:solidFill>
                <a:effectLst/>
                <a:uLnTx/>
                <a:uFillTx/>
                <a:latin typeface="Arial" charset="0"/>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charset="0"/>
                <a:ea typeface="ＭＳ Ｐゴシック" panose="020B0600070205080204" pitchFamily="34" charset="-128"/>
                <a:cs typeface="+mn-cs"/>
              </a:rPr>
              <a:t>An alternative, called </a:t>
            </a:r>
            <a:r>
              <a:rPr kumimoji="0" lang="en-US" altLang="en-US" sz="1800" b="1" i="0" u="none" strike="noStrike" kern="1200" cap="none" spc="0" normalizeH="0" baseline="0" noProof="0" dirty="0">
                <a:ln>
                  <a:noFill/>
                </a:ln>
                <a:solidFill>
                  <a:srgbClr val="3366CC"/>
                </a:solidFill>
                <a:effectLst/>
                <a:uLnTx/>
                <a:uFillTx/>
                <a:latin typeface="Arial" charset="0"/>
                <a:ea typeface="ＭＳ Ｐゴシック" panose="020B0600070205080204" pitchFamily="34" charset="-128"/>
                <a:cs typeface="+mn-cs"/>
              </a:rPr>
              <a:t>open hashing</a:t>
            </a:r>
            <a:r>
              <a:rPr kumimoji="0" lang="en-US" altLang="en-US" sz="1800" b="0" i="0" u="none" strike="noStrike" kern="1200" cap="none" spc="0" normalizeH="0" baseline="0" noProof="0" dirty="0">
                <a:ln>
                  <a:noFill/>
                </a:ln>
                <a:solidFill>
                  <a:srgbClr val="000000"/>
                </a:solidFill>
                <a:effectLst/>
                <a:uLnTx/>
                <a:uFillTx/>
                <a:latin typeface="Arial" charset="0"/>
                <a:ea typeface="ＭＳ Ｐゴシック" panose="020B0600070205080204" pitchFamily="34" charset="-128"/>
                <a:cs typeface="+mn-cs"/>
              </a:rPr>
              <a:t>, which does not use overflow buckets,  is not suitable for database applications.</a:t>
            </a:r>
          </a:p>
        </p:txBody>
      </p:sp>
    </p:spTree>
    <p:extLst>
      <p:ext uri="{BB962C8B-B14F-4D97-AF65-F5344CB8AC3E}">
        <p14:creationId xmlns:p14="http://schemas.microsoft.com/office/powerpoint/2010/main" val="507230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5" name="Rectangle 3"/>
          <p:cNvSpPr>
            <a:spLocks noGrp="1" noChangeArrowheads="1"/>
          </p:cNvSpPr>
          <p:nvPr>
            <p:ph type="body" idx="1"/>
          </p:nvPr>
        </p:nvSpPr>
        <p:spPr>
          <a:xfrm>
            <a:off x="152400" y="1524000"/>
            <a:ext cx="3581400" cy="3733800"/>
          </a:xfrm>
        </p:spPr>
        <p:txBody>
          <a:bodyPr/>
          <a:lstStyle/>
          <a:p>
            <a:pPr>
              <a:lnSpc>
                <a:spcPct val="90000"/>
              </a:lnSpc>
              <a:buFont typeface="Wingdings" charset="2"/>
              <a:buNone/>
            </a:pPr>
            <a:r>
              <a:rPr lang="en-US" sz="2200"/>
              <a:t>Hashed on “branch-name”</a:t>
            </a:r>
          </a:p>
          <a:p>
            <a:pPr>
              <a:lnSpc>
                <a:spcPct val="90000"/>
              </a:lnSpc>
              <a:buFont typeface="Wingdings" charset="2"/>
              <a:buNone/>
            </a:pPr>
            <a:endParaRPr lang="en-US" sz="2200"/>
          </a:p>
          <a:p>
            <a:pPr>
              <a:lnSpc>
                <a:spcPct val="90000"/>
              </a:lnSpc>
              <a:buFont typeface="Wingdings" charset="2"/>
              <a:buNone/>
            </a:pPr>
            <a:r>
              <a:rPr lang="en-US" sz="2200"/>
              <a:t>Hash function:</a:t>
            </a:r>
          </a:p>
          <a:p>
            <a:pPr>
              <a:lnSpc>
                <a:spcPct val="90000"/>
              </a:lnSpc>
              <a:buFont typeface="Wingdings" charset="2"/>
              <a:buNone/>
            </a:pPr>
            <a:r>
              <a:rPr lang="en-US" sz="2200"/>
              <a:t>     </a:t>
            </a:r>
            <a:r>
              <a:rPr lang="en-US" sz="2200" i="1"/>
              <a:t>a = 1, b = 2, .., z = 26</a:t>
            </a:r>
            <a:endParaRPr lang="en-US" sz="2200"/>
          </a:p>
          <a:p>
            <a:pPr>
              <a:lnSpc>
                <a:spcPct val="90000"/>
              </a:lnSpc>
              <a:buFont typeface="Wingdings" charset="2"/>
              <a:buNone/>
            </a:pPr>
            <a:r>
              <a:rPr lang="en-US" sz="2200"/>
              <a:t>     </a:t>
            </a:r>
            <a:r>
              <a:rPr lang="en-US" sz="2200" i="1"/>
              <a:t>h(abz) </a:t>
            </a:r>
          </a:p>
          <a:p>
            <a:pPr>
              <a:lnSpc>
                <a:spcPct val="90000"/>
              </a:lnSpc>
              <a:buFont typeface="Wingdings" charset="2"/>
              <a:buNone/>
            </a:pPr>
            <a:r>
              <a:rPr lang="en-US" sz="2200" i="1"/>
              <a:t>        = (1 + 2 + 26) % 10</a:t>
            </a:r>
          </a:p>
          <a:p>
            <a:pPr>
              <a:lnSpc>
                <a:spcPct val="90000"/>
              </a:lnSpc>
              <a:buFont typeface="Wingdings" charset="2"/>
              <a:buNone/>
            </a:pPr>
            <a:r>
              <a:rPr lang="en-US" sz="2200" i="1"/>
              <a:t>        = 9</a:t>
            </a:r>
            <a:endParaRPr lang="en-US" sz="2200"/>
          </a:p>
        </p:txBody>
      </p:sp>
      <p:sp>
        <p:nvSpPr>
          <p:cNvPr id="1416198" name="Rectangle 6"/>
          <p:cNvSpPr>
            <a:spLocks noChangeArrowheads="1"/>
          </p:cNvSpPr>
          <p:nvPr/>
        </p:nvSpPr>
        <p:spPr bwMode="auto">
          <a:xfrm>
            <a:off x="0" y="152400"/>
            <a:ext cx="7543800" cy="685800"/>
          </a:xfrm>
          <a:prstGeom prst="rect">
            <a:avLst/>
          </a:prstGeom>
          <a:noFill/>
          <a:ln w="9525">
            <a:noFill/>
            <a:miter lim="800000"/>
            <a:headEnd/>
            <a:tailEnd/>
          </a:ln>
          <a:effectLst/>
        </p:spPr>
        <p:txBody>
          <a:bodyPr anchor="b">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900" b="1" i="0" u="none" strike="noStrike" kern="1200" cap="none" spc="0" normalizeH="0" baseline="0" noProof="0">
                <a:ln>
                  <a:noFill/>
                </a:ln>
                <a:solidFill>
                  <a:srgbClr val="330066"/>
                </a:solidFill>
                <a:effectLst/>
                <a:uLnTx/>
                <a:uFillTx/>
                <a:latin typeface="Arial Rounded MT Bold" charset="0"/>
                <a:ea typeface="+mn-ea"/>
                <a:cs typeface="+mn-cs"/>
              </a:rPr>
              <a:t>Hash-based File Organization</a:t>
            </a:r>
          </a:p>
        </p:txBody>
      </p:sp>
      <p:pic>
        <p:nvPicPr>
          <p:cNvPr id="5" name="Picture 6">
            <a:extLst>
              <a:ext uri="{FF2B5EF4-FFF2-40B4-BE49-F238E27FC236}">
                <a16:creationId xmlns:a16="http://schemas.microsoft.com/office/drawing/2014/main" id="{11A806B4-4811-2D4A-B191-13C4D82EF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696" y="1828800"/>
            <a:ext cx="5332304"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64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p:nvPr>
        </p:nvSpPr>
        <p:spPr>
          <a:xfrm>
            <a:off x="38100" y="28575"/>
            <a:ext cx="7543800" cy="1020762"/>
          </a:xfrm>
        </p:spPr>
        <p:txBody>
          <a:bodyPr/>
          <a:lstStyle/>
          <a:p>
            <a:r>
              <a:rPr lang="en-US" dirty="0"/>
              <a:t>Hash Indexes</a:t>
            </a:r>
          </a:p>
        </p:txBody>
      </p:sp>
      <p:sp>
        <p:nvSpPr>
          <p:cNvPr id="1417219" name="Rectangle 3"/>
          <p:cNvSpPr>
            <a:spLocks noGrp="1" noChangeArrowheads="1"/>
          </p:cNvSpPr>
          <p:nvPr>
            <p:ph type="body" idx="1"/>
          </p:nvPr>
        </p:nvSpPr>
        <p:spPr>
          <a:xfrm>
            <a:off x="-25400" y="1562100"/>
            <a:ext cx="3429000" cy="3733800"/>
          </a:xfrm>
        </p:spPr>
        <p:txBody>
          <a:bodyPr/>
          <a:lstStyle/>
          <a:p>
            <a:pPr>
              <a:lnSpc>
                <a:spcPct val="90000"/>
              </a:lnSpc>
              <a:buFont typeface="Wingdings" charset="2"/>
              <a:buNone/>
            </a:pPr>
            <a:r>
              <a:rPr lang="en-US" sz="2100" dirty="0"/>
              <a:t>Extends the basic idea</a:t>
            </a:r>
          </a:p>
          <a:p>
            <a:pPr>
              <a:lnSpc>
                <a:spcPct val="90000"/>
              </a:lnSpc>
              <a:buFont typeface="Wingdings" charset="2"/>
              <a:buNone/>
            </a:pPr>
            <a:endParaRPr lang="en-US" sz="2100" dirty="0"/>
          </a:p>
          <a:p>
            <a:pPr>
              <a:lnSpc>
                <a:spcPct val="90000"/>
              </a:lnSpc>
              <a:buFont typeface="Wingdings" charset="2"/>
              <a:buNone/>
            </a:pPr>
            <a:r>
              <a:rPr lang="en-US" sz="2100" dirty="0"/>
              <a:t>Search:</a:t>
            </a:r>
          </a:p>
          <a:p>
            <a:pPr>
              <a:lnSpc>
                <a:spcPct val="90000"/>
              </a:lnSpc>
              <a:buFont typeface="Wingdings" charset="2"/>
              <a:buNone/>
            </a:pPr>
            <a:r>
              <a:rPr lang="en-US" sz="2100" dirty="0"/>
              <a:t>   Find the block with   </a:t>
            </a:r>
          </a:p>
          <a:p>
            <a:pPr>
              <a:lnSpc>
                <a:spcPct val="90000"/>
              </a:lnSpc>
              <a:buFont typeface="Wingdings" charset="2"/>
              <a:buNone/>
            </a:pPr>
            <a:r>
              <a:rPr lang="en-US" sz="2100" dirty="0"/>
              <a:t>               search key</a:t>
            </a:r>
          </a:p>
          <a:p>
            <a:pPr>
              <a:lnSpc>
                <a:spcPct val="90000"/>
              </a:lnSpc>
              <a:buFont typeface="Wingdings" charset="2"/>
              <a:buNone/>
            </a:pPr>
            <a:r>
              <a:rPr lang="en-US" sz="2100" dirty="0"/>
              <a:t>   Follow the pointer</a:t>
            </a:r>
          </a:p>
          <a:p>
            <a:pPr>
              <a:lnSpc>
                <a:spcPct val="90000"/>
              </a:lnSpc>
              <a:buFont typeface="Wingdings" charset="2"/>
              <a:buNone/>
            </a:pPr>
            <a:endParaRPr lang="en-US" sz="2100" dirty="0"/>
          </a:p>
          <a:p>
            <a:pPr>
              <a:lnSpc>
                <a:spcPct val="90000"/>
              </a:lnSpc>
              <a:buFont typeface="Wingdings" charset="2"/>
              <a:buNone/>
            </a:pPr>
            <a:r>
              <a:rPr lang="en-US" sz="2100" dirty="0"/>
              <a:t>Range search ?</a:t>
            </a:r>
          </a:p>
          <a:p>
            <a:pPr>
              <a:lnSpc>
                <a:spcPct val="90000"/>
              </a:lnSpc>
              <a:buFont typeface="Wingdings" charset="2"/>
              <a:buNone/>
            </a:pPr>
            <a:r>
              <a:rPr lang="en-US" sz="2100" dirty="0"/>
              <a:t>      a &lt; X &lt; b ?</a:t>
            </a:r>
          </a:p>
        </p:txBody>
      </p:sp>
      <p:pic>
        <p:nvPicPr>
          <p:cNvPr id="5" name="Picture 5">
            <a:extLst>
              <a:ext uri="{FF2B5EF4-FFF2-40B4-BE49-F238E27FC236}">
                <a16:creationId xmlns:a16="http://schemas.microsoft.com/office/drawing/2014/main" id="{D2854365-9335-5E49-B1FB-D72BF0D0B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7" y="1036637"/>
            <a:ext cx="5929313"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186DB886-736F-2E4E-8F07-E74342470753}"/>
              </a:ext>
            </a:extLst>
          </p:cNvPr>
          <p:cNvSpPr txBox="1">
            <a:spLocks noChangeArrowheads="1"/>
          </p:cNvSpPr>
          <p:nvPr/>
        </p:nvSpPr>
        <p:spPr bwMode="auto">
          <a:xfrm>
            <a:off x="4464050" y="6537324"/>
            <a:ext cx="467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mn-cs"/>
              </a:rPr>
              <a:t>hash index on </a:t>
            </a:r>
            <a:r>
              <a:rPr kumimoji="0" lang="en-US" altLang="en-US" sz="2000" b="0" i="1"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mn-cs"/>
              </a:rPr>
              <a:t>instructor, </a:t>
            </a:r>
            <a:r>
              <a:rPr kumimoji="0" lang="en-US" altLang="en-US" sz="20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mn-cs"/>
              </a:rPr>
              <a:t> on attribute </a:t>
            </a:r>
            <a:r>
              <a:rPr kumimoji="0" lang="en-US" altLang="en-US" sz="2000" b="0" i="1"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mn-cs"/>
              </a:rPr>
              <a:t>ID</a:t>
            </a:r>
            <a:endParaRPr kumimoji="0" lang="en-US" altLang="en-US" sz="2000" b="0" i="0" u="none" strike="noStrike" kern="1200" cap="none" spc="0" normalizeH="0" baseline="0" noProof="0" dirty="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601513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2"/>
          <p:cNvSpPr>
            <a:spLocks noGrp="1" noChangeArrowheads="1"/>
          </p:cNvSpPr>
          <p:nvPr>
            <p:ph type="title"/>
          </p:nvPr>
        </p:nvSpPr>
        <p:spPr/>
        <p:txBody>
          <a:bodyPr/>
          <a:lstStyle/>
          <a:p>
            <a:r>
              <a:rPr lang="en-US"/>
              <a:t>Hash Indexes</a:t>
            </a:r>
          </a:p>
        </p:txBody>
      </p:sp>
      <p:sp>
        <p:nvSpPr>
          <p:cNvPr id="1418245" name="Rectangle 5"/>
          <p:cNvSpPr>
            <a:spLocks noGrp="1" noChangeArrowheads="1"/>
          </p:cNvSpPr>
          <p:nvPr>
            <p:ph type="body" idx="1"/>
          </p:nvPr>
        </p:nvSpPr>
        <p:spPr>
          <a:xfrm>
            <a:off x="457200" y="1524000"/>
            <a:ext cx="8534400" cy="4572000"/>
          </a:xfrm>
        </p:spPr>
        <p:txBody>
          <a:bodyPr/>
          <a:lstStyle/>
          <a:p>
            <a:pPr>
              <a:lnSpc>
                <a:spcPct val="130000"/>
              </a:lnSpc>
            </a:pPr>
            <a:r>
              <a:rPr lang="en-US" sz="2600" dirty="0"/>
              <a:t>Very fast search on equality</a:t>
            </a:r>
          </a:p>
          <a:p>
            <a:pPr>
              <a:lnSpc>
                <a:spcPct val="130000"/>
              </a:lnSpc>
            </a:pPr>
            <a:r>
              <a:rPr lang="en-US" sz="2600" dirty="0"/>
              <a:t>Can’t search for “ranges” at all</a:t>
            </a:r>
          </a:p>
          <a:p>
            <a:pPr lvl="1">
              <a:lnSpc>
                <a:spcPct val="130000"/>
              </a:lnSpc>
            </a:pPr>
            <a:r>
              <a:rPr lang="en-US" sz="2200" dirty="0"/>
              <a:t>Must scan the file</a:t>
            </a:r>
          </a:p>
          <a:p>
            <a:pPr>
              <a:lnSpc>
                <a:spcPct val="130000"/>
              </a:lnSpc>
            </a:pPr>
            <a:r>
              <a:rPr lang="en-US" sz="2600" dirty="0"/>
              <a:t>Inserts/Deletes	</a:t>
            </a:r>
          </a:p>
          <a:p>
            <a:pPr lvl="1">
              <a:lnSpc>
                <a:spcPct val="130000"/>
              </a:lnSpc>
            </a:pPr>
            <a:r>
              <a:rPr lang="en-US" sz="2200" dirty="0"/>
              <a:t>Overflow pages can degrade the performance</a:t>
            </a:r>
          </a:p>
          <a:p>
            <a:pPr lvl="1">
              <a:lnSpc>
                <a:spcPct val="130000"/>
              </a:lnSpc>
            </a:pPr>
            <a:r>
              <a:rPr lang="en-US" sz="2200" dirty="0"/>
              <a:t>Can do periodic reorganization (by modifying hash functions)</a:t>
            </a:r>
          </a:p>
          <a:p>
            <a:pPr>
              <a:lnSpc>
                <a:spcPct val="130000"/>
              </a:lnSpc>
            </a:pPr>
            <a:r>
              <a:rPr lang="en-US" sz="2600" dirty="0"/>
              <a:t>A better approach is to use “dynamic hashing”</a:t>
            </a:r>
          </a:p>
          <a:p>
            <a:pPr lvl="1">
              <a:lnSpc>
                <a:spcPct val="130000"/>
              </a:lnSpc>
            </a:pPr>
            <a:r>
              <a:rPr lang="en-US" sz="2200" dirty="0"/>
              <a:t>Allow use of a hash function that can be modified</a:t>
            </a:r>
          </a:p>
          <a:p>
            <a:pPr lvl="1">
              <a:lnSpc>
                <a:spcPct val="130000"/>
              </a:lnSpc>
            </a:pPr>
            <a:r>
              <a:rPr lang="en-US" sz="2200" dirty="0"/>
              <a:t>e.g., Extendable Hashing, or Linear Hashing</a:t>
            </a:r>
          </a:p>
        </p:txBody>
      </p:sp>
    </p:spTree>
    <p:extLst>
      <p:ext uri="{BB962C8B-B14F-4D97-AF65-F5344CB8AC3E}">
        <p14:creationId xmlns:p14="http://schemas.microsoft.com/office/powerpoint/2010/main" val="185551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905FB1AB-E559-FC40-BD25-770B55E45076}"/>
              </a:ext>
            </a:extLst>
          </p:cNvPr>
          <p:cNvSpPr>
            <a:spLocks noGrp="1" noChangeArrowheads="1"/>
          </p:cNvSpPr>
          <p:nvPr>
            <p:ph type="title"/>
          </p:nvPr>
        </p:nvSpPr>
        <p:spPr>
          <a:xfrm>
            <a:off x="0" y="533400"/>
            <a:ext cx="7620000" cy="457200"/>
          </a:xfrm>
        </p:spPr>
        <p:txBody>
          <a:bodyPr/>
          <a:lstStyle/>
          <a:p>
            <a:pPr>
              <a:defRPr/>
            </a:pPr>
            <a:r>
              <a:rPr lang="en-US" sz="2800" dirty="0">
                <a:ea typeface="+mj-ea"/>
              </a:rPr>
              <a:t>Comparison of Ordered Indexing and Hashing</a:t>
            </a:r>
          </a:p>
        </p:txBody>
      </p:sp>
      <p:sp>
        <p:nvSpPr>
          <p:cNvPr id="79875" name="Rectangle 3">
            <a:extLst>
              <a:ext uri="{FF2B5EF4-FFF2-40B4-BE49-F238E27FC236}">
                <a16:creationId xmlns:a16="http://schemas.microsoft.com/office/drawing/2014/main" id="{1F6CAC0A-D016-D341-A50E-95638A5CE1E2}"/>
              </a:ext>
            </a:extLst>
          </p:cNvPr>
          <p:cNvSpPr>
            <a:spLocks noGrp="1" noChangeArrowheads="1"/>
          </p:cNvSpPr>
          <p:nvPr>
            <p:ph type="body" idx="1"/>
          </p:nvPr>
        </p:nvSpPr>
        <p:spPr>
          <a:xfrm>
            <a:off x="527843" y="1420813"/>
            <a:ext cx="8088313" cy="4903787"/>
          </a:xfrm>
        </p:spPr>
        <p:txBody>
          <a:bodyPr/>
          <a:lstStyle/>
          <a:p>
            <a:r>
              <a:rPr lang="en-US" altLang="en-US" sz="2000" dirty="0"/>
              <a:t>Cost of periodic re-organization</a:t>
            </a:r>
          </a:p>
          <a:p>
            <a:r>
              <a:rPr lang="en-US" altLang="en-US" sz="2000" dirty="0"/>
              <a:t>Relative frequency of insertions and deletions</a:t>
            </a:r>
          </a:p>
          <a:p>
            <a:r>
              <a:rPr lang="en-US" altLang="en-US" sz="2000" dirty="0"/>
              <a:t>Is it desirable to optimize average access time at the expense of worst-case access time?</a:t>
            </a:r>
          </a:p>
          <a:p>
            <a:r>
              <a:rPr lang="en-US" altLang="en-US" sz="2000" dirty="0"/>
              <a:t>Expected type of queries:</a:t>
            </a:r>
          </a:p>
          <a:p>
            <a:pPr lvl="1"/>
            <a:r>
              <a:rPr lang="en-US" altLang="en-US" sz="2000" dirty="0">
                <a:ea typeface="ＭＳ Ｐゴシック" panose="020B0600070205080204" pitchFamily="34" charset="-128"/>
              </a:rPr>
              <a:t>Hashing is generally better at retrieving records having a specified value of the key.</a:t>
            </a:r>
          </a:p>
          <a:p>
            <a:pPr lvl="1"/>
            <a:r>
              <a:rPr lang="en-US" altLang="en-US" sz="2000" dirty="0">
                <a:ea typeface="ＭＳ Ｐゴシック" panose="020B0600070205080204" pitchFamily="34" charset="-128"/>
              </a:rPr>
              <a:t>If range queries are common, ordered indices are to be preferred</a:t>
            </a:r>
          </a:p>
          <a:p>
            <a:endParaRPr lang="en-US" altLang="en-US" sz="2400" dirty="0">
              <a:solidFill>
                <a:srgbClr val="FF0000"/>
              </a:solidFill>
              <a:ea typeface="ＭＳ Ｐゴシック" panose="020B0600070205080204" pitchFamily="34" charset="-128"/>
            </a:endParaRPr>
          </a:p>
          <a:p>
            <a:endParaRPr lang="en-US" altLang="en-US" sz="2400" dirty="0">
              <a:solidFill>
                <a:srgbClr val="FF0000"/>
              </a:solidFill>
              <a:ea typeface="ＭＳ Ｐゴシック" panose="020B0600070205080204" pitchFamily="34" charset="-128"/>
            </a:endParaRPr>
          </a:p>
          <a:p>
            <a:r>
              <a:rPr lang="en-US" altLang="en-US" sz="2400" dirty="0">
                <a:solidFill>
                  <a:srgbClr val="FF0000"/>
                </a:solidFill>
                <a:ea typeface="ＭＳ Ｐゴシック" panose="020B0600070205080204" pitchFamily="34" charset="-128"/>
              </a:rPr>
              <a:t>Hashing very common in distributed settings (e.g., in key-value stores)</a:t>
            </a:r>
          </a:p>
        </p:txBody>
      </p:sp>
    </p:spTree>
    <p:extLst>
      <p:ext uri="{BB962C8B-B14F-4D97-AF65-F5344CB8AC3E}">
        <p14:creationId xmlns:p14="http://schemas.microsoft.com/office/powerpoint/2010/main" val="1466406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Log-structured Merge Trees</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480811" y="1295400"/>
            <a:ext cx="7732450" cy="5311375"/>
          </a:xfrm>
        </p:spPr>
        <p:txBody>
          <a:bodyPr/>
          <a:lstStyle/>
          <a:p>
            <a:pPr marL="381000" indent="-381000"/>
            <a:r>
              <a:rPr lang="en-US" altLang="en-US" sz="2000" dirty="0"/>
              <a:t>Very widely used today, in most modern systems</a:t>
            </a:r>
          </a:p>
          <a:p>
            <a:pPr marL="730250" lvl="1" indent="-381000"/>
            <a:r>
              <a:rPr lang="en-US" altLang="en-US" sz="1600" dirty="0" err="1"/>
              <a:t>RocksDB</a:t>
            </a:r>
            <a:r>
              <a:rPr lang="en-US" altLang="en-US" sz="1600" dirty="0"/>
              <a:t>, Cassandra, </a:t>
            </a:r>
            <a:r>
              <a:rPr lang="en-US" altLang="en-US" sz="1600" dirty="0" err="1"/>
              <a:t>LevelDB</a:t>
            </a:r>
            <a:r>
              <a:rPr lang="en-US" altLang="en-US" sz="1600" dirty="0"/>
              <a:t>, </a:t>
            </a:r>
            <a:r>
              <a:rPr lang="en-US" altLang="en-US" sz="1600" dirty="0" err="1"/>
              <a:t>InfluxDB</a:t>
            </a:r>
            <a:r>
              <a:rPr lang="en-US" altLang="en-US" sz="1600" dirty="0"/>
              <a:t>, Bigtable, …</a:t>
            </a:r>
          </a:p>
          <a:p>
            <a:pPr marL="381000" indent="-381000"/>
            <a:endParaRPr lang="en-US" altLang="en-US" sz="2000" dirty="0"/>
          </a:p>
          <a:p>
            <a:pPr marL="381000" indent="-381000"/>
            <a:r>
              <a:rPr lang="en-US" altLang="en-US" sz="2000" dirty="0"/>
              <a:t>Key insight:</a:t>
            </a:r>
          </a:p>
          <a:p>
            <a:pPr marL="730250" lvl="1" indent="-381000"/>
            <a:r>
              <a:rPr lang="en-US" altLang="en-US" sz="2000" dirty="0"/>
              <a:t>B+-trees/Hash index etc., require ”in-place” random updates</a:t>
            </a:r>
            <a:endParaRPr lang="en-US" altLang="en-US" sz="1600" dirty="0"/>
          </a:p>
          <a:p>
            <a:pPr marL="1025525" lvl="2" indent="-381000"/>
            <a:r>
              <a:rPr lang="en-US" altLang="en-US" sz="1600" dirty="0"/>
              <a:t>See the reorganizations that we had to do in the earlier examples</a:t>
            </a:r>
          </a:p>
          <a:p>
            <a:pPr marL="730250" lvl="1" indent="-381000"/>
            <a:r>
              <a:rPr lang="en-US" altLang="en-US" sz="2000" dirty="0"/>
              <a:t>Not a good idea as the gap between random and sequential increases</a:t>
            </a:r>
          </a:p>
          <a:p>
            <a:pPr marL="730250" lvl="1" indent="-381000"/>
            <a:r>
              <a:rPr lang="en-US" altLang="en-US" sz="2000" dirty="0"/>
              <a:t>Also, not a good idea for SSDs which don’t like small writes</a:t>
            </a:r>
          </a:p>
          <a:p>
            <a:pPr marL="730250" lvl="1" indent="-381000"/>
            <a:r>
              <a:rPr lang="en-US" altLang="en-US" sz="2000" dirty="0"/>
              <a:t>Instead</a:t>
            </a:r>
          </a:p>
          <a:p>
            <a:pPr marL="1025525" lvl="2" indent="-381000"/>
            <a:r>
              <a:rPr lang="en-US" altLang="en-US" sz="1600" dirty="0"/>
              <a:t>Keep all the data sorted in memory and build red/black tree or binary tree on it </a:t>
            </a:r>
          </a:p>
          <a:p>
            <a:pPr marL="1025525" lvl="2" indent="-381000"/>
            <a:r>
              <a:rPr lang="en-US" altLang="en-US" sz="1600" dirty="0"/>
              <a:t>As you run out of memory, write out the sorted “run” to disk and never modify it again (except see below)</a:t>
            </a:r>
          </a:p>
          <a:p>
            <a:pPr marL="1025525" lvl="2" indent="-381000"/>
            <a:r>
              <a:rPr lang="en-US" altLang="en-US" sz="1600" dirty="0"/>
              <a:t>When “searching”, you have to search all of ”runs” -- so periodically compact them to reduce the number of runs</a:t>
            </a:r>
          </a:p>
        </p:txBody>
      </p:sp>
    </p:spTree>
    <p:extLst>
      <p:ext uri="{BB962C8B-B14F-4D97-AF65-F5344CB8AC3E}">
        <p14:creationId xmlns:p14="http://schemas.microsoft.com/office/powerpoint/2010/main" val="280372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97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74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74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7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74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9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Log-structured Merge Trees</a:t>
            </a:r>
          </a:p>
        </p:txBody>
      </p:sp>
      <p:pic>
        <p:nvPicPr>
          <p:cNvPr id="1026" name="Picture 2">
            <a:extLst>
              <a:ext uri="{FF2B5EF4-FFF2-40B4-BE49-F238E27FC236}">
                <a16:creationId xmlns:a16="http://schemas.microsoft.com/office/drawing/2014/main" id="{DE19A9FC-72C6-7D32-AF59-D938BB8D3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2688"/>
            <a:ext cx="9144000" cy="4491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5388E-9AD2-A201-B237-46BE59A80C1E}"/>
              </a:ext>
            </a:extLst>
          </p:cNvPr>
          <p:cNvSpPr txBox="1"/>
          <p:nvPr/>
        </p:nvSpPr>
        <p:spPr>
          <a:xfrm>
            <a:off x="-399245" y="6551096"/>
            <a:ext cx="9525000" cy="338554"/>
          </a:xfrm>
          <a:prstGeom prst="rect">
            <a:avLst/>
          </a:prstGeom>
          <a:noFill/>
        </p:spPr>
        <p:txBody>
          <a:bodyPr wrap="square">
            <a:spAutoFit/>
          </a:bodyPr>
          <a:lstStyle/>
          <a:p>
            <a:r>
              <a:rPr lang="en-US" sz="1600" i="1" dirty="0">
                <a:solidFill>
                  <a:srgbClr val="FF0000"/>
                </a:solidFill>
              </a:rPr>
              <a:t>http://</a:t>
            </a:r>
            <a:r>
              <a:rPr lang="en-US" sz="1600" i="1" dirty="0" err="1">
                <a:solidFill>
                  <a:srgbClr val="FF0000"/>
                </a:solidFill>
              </a:rPr>
              <a:t>www.benstopford.com</a:t>
            </a:r>
            <a:r>
              <a:rPr lang="en-US" sz="1600" i="1" dirty="0">
                <a:solidFill>
                  <a:srgbClr val="FF0000"/>
                </a:solidFill>
              </a:rPr>
              <a:t>/2015/02/14/log-structured-merge-trees/</a:t>
            </a:r>
          </a:p>
        </p:txBody>
      </p:sp>
    </p:spTree>
    <p:extLst>
      <p:ext uri="{BB962C8B-B14F-4D97-AF65-F5344CB8AC3E}">
        <p14:creationId xmlns:p14="http://schemas.microsoft.com/office/powerpoint/2010/main" val="2086547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Log-structured Merge Trees</a:t>
            </a:r>
          </a:p>
        </p:txBody>
      </p:sp>
      <p:sp>
        <p:nvSpPr>
          <p:cNvPr id="5" name="TextBox 4">
            <a:extLst>
              <a:ext uri="{FF2B5EF4-FFF2-40B4-BE49-F238E27FC236}">
                <a16:creationId xmlns:a16="http://schemas.microsoft.com/office/drawing/2014/main" id="{2925C0CF-645F-0A4D-53AF-C62C2CC4878A}"/>
              </a:ext>
            </a:extLst>
          </p:cNvPr>
          <p:cNvSpPr txBox="1"/>
          <p:nvPr/>
        </p:nvSpPr>
        <p:spPr>
          <a:xfrm>
            <a:off x="-399245" y="6551096"/>
            <a:ext cx="9525000" cy="338554"/>
          </a:xfrm>
          <a:prstGeom prst="rect">
            <a:avLst/>
          </a:prstGeom>
          <a:noFill/>
        </p:spPr>
        <p:txBody>
          <a:bodyPr wrap="square">
            <a:spAutoFit/>
          </a:bodyPr>
          <a:lstStyle/>
          <a:p>
            <a:r>
              <a:rPr lang="en-US" sz="1600" i="1" dirty="0">
                <a:solidFill>
                  <a:srgbClr val="FF0000"/>
                </a:solidFill>
              </a:rPr>
              <a:t>http://</a:t>
            </a:r>
            <a:r>
              <a:rPr lang="en-US" sz="1600" i="1" dirty="0" err="1">
                <a:solidFill>
                  <a:srgbClr val="FF0000"/>
                </a:solidFill>
              </a:rPr>
              <a:t>www.benstopford.com</a:t>
            </a:r>
            <a:r>
              <a:rPr lang="en-US" sz="1600" i="1" dirty="0">
                <a:solidFill>
                  <a:srgbClr val="FF0000"/>
                </a:solidFill>
              </a:rPr>
              <a:t>/2015/02/14/log-structured-merge-trees/</a:t>
            </a:r>
          </a:p>
        </p:txBody>
      </p:sp>
      <p:pic>
        <p:nvPicPr>
          <p:cNvPr id="3074" name="Picture 2">
            <a:extLst>
              <a:ext uri="{FF2B5EF4-FFF2-40B4-BE49-F238E27FC236}">
                <a16:creationId xmlns:a16="http://schemas.microsoft.com/office/drawing/2014/main" id="{14D49F1B-29F4-8F76-87F4-EF7DB166B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5" y="1752600"/>
            <a:ext cx="9144000" cy="458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85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lstStyle/>
          <a:p>
            <a:r>
              <a:rPr lang="en-US" dirty="0"/>
              <a:t>Storage Options </a:t>
            </a:r>
          </a:p>
        </p:txBody>
      </p:sp>
      <p:sp>
        <p:nvSpPr>
          <p:cNvPr id="1332227" name="Rectangle 3"/>
          <p:cNvSpPr>
            <a:spLocks noGrp="1" noChangeArrowheads="1"/>
          </p:cNvSpPr>
          <p:nvPr>
            <p:ph type="body" idx="1"/>
          </p:nvPr>
        </p:nvSpPr>
        <p:spPr>
          <a:xfrm>
            <a:off x="457200" y="1295400"/>
            <a:ext cx="8229600" cy="3733800"/>
          </a:xfrm>
        </p:spPr>
        <p:txBody>
          <a:bodyPr/>
          <a:lstStyle/>
          <a:p>
            <a:r>
              <a:rPr lang="en-US" sz="2400" dirty="0"/>
              <a:t>Primary</a:t>
            </a:r>
          </a:p>
          <a:p>
            <a:pPr lvl="1"/>
            <a:r>
              <a:rPr lang="en-US" sz="2000" dirty="0"/>
              <a:t>e.g. Main memory, cache; typically volatile, fast</a:t>
            </a:r>
          </a:p>
          <a:p>
            <a:r>
              <a:rPr lang="en-US" sz="2400" dirty="0"/>
              <a:t>Secondary</a:t>
            </a:r>
          </a:p>
          <a:p>
            <a:pPr lvl="1"/>
            <a:r>
              <a:rPr lang="en-US" sz="2000" dirty="0"/>
              <a:t>e.g. Disks; Solid State Drives (SSD); non-volatile</a:t>
            </a:r>
          </a:p>
          <a:p>
            <a:r>
              <a:rPr lang="en-US" sz="2400" dirty="0"/>
              <a:t>Tertiary</a:t>
            </a:r>
          </a:p>
          <a:p>
            <a:pPr lvl="1"/>
            <a:r>
              <a:rPr lang="en-US" sz="2000" dirty="0"/>
              <a:t>e.g. Tapes; Non-volatile, super cheap, slow</a:t>
            </a:r>
          </a:p>
          <a:p>
            <a:pPr lvl="1"/>
            <a:endParaRPr lang="en-US" sz="2000" dirty="0"/>
          </a:p>
          <a:p>
            <a:pPr lvl="1"/>
            <a:endParaRPr lang="en-US" sz="2000" dirty="0"/>
          </a:p>
          <a:p>
            <a:r>
              <a:rPr lang="en-US" sz="2400" dirty="0"/>
              <a:t>Each storage media has different performance characteristics</a:t>
            </a:r>
          </a:p>
          <a:p>
            <a:pPr lvl="1"/>
            <a:r>
              <a:rPr lang="en-US" sz="2000" dirty="0"/>
              <a:t>Important to understand in order to write systems or optimize queries or tasks</a:t>
            </a:r>
          </a:p>
        </p:txBody>
      </p:sp>
    </p:spTree>
    <p:extLst>
      <p:ext uri="{BB962C8B-B14F-4D97-AF65-F5344CB8AC3E}">
        <p14:creationId xmlns:p14="http://schemas.microsoft.com/office/powerpoint/2010/main" val="231519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Log-structured Merge Trees</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480811" y="1295400"/>
            <a:ext cx="7732450" cy="5311375"/>
          </a:xfrm>
        </p:spPr>
        <p:txBody>
          <a:bodyPr/>
          <a:lstStyle/>
          <a:p>
            <a:pPr marL="381000" indent="-381000"/>
            <a:r>
              <a:rPr lang="en-US" altLang="en-US" sz="2400" dirty="0"/>
              <a:t>Benefits:</a:t>
            </a:r>
          </a:p>
          <a:p>
            <a:pPr marL="730250" lvl="1" indent="-381000"/>
            <a:r>
              <a:rPr lang="en-US" altLang="en-US" sz="2000" dirty="0"/>
              <a:t>Large sequential writes</a:t>
            </a:r>
          </a:p>
          <a:p>
            <a:pPr marL="730250" lvl="1" indent="-381000"/>
            <a:r>
              <a:rPr lang="en-US" altLang="en-US" sz="2000" dirty="0"/>
              <a:t>Compaction is done in a batched fashion and exploits the sorted nature </a:t>
            </a:r>
            <a:r>
              <a:rPr lang="en-US" altLang="en-US" sz="2000" dirty="0">
                <a:sym typeface="Wingdings" pitchFamily="2" charset="2"/>
              </a:rPr>
              <a:t> very fast and sequential writes as well</a:t>
            </a:r>
          </a:p>
          <a:p>
            <a:pPr marL="381000" indent="-381000"/>
            <a:endParaRPr lang="en-US" altLang="en-US" sz="2400" dirty="0">
              <a:sym typeface="Wingdings" pitchFamily="2" charset="2"/>
            </a:endParaRPr>
          </a:p>
          <a:p>
            <a:pPr marL="381000" indent="-381000"/>
            <a:r>
              <a:rPr lang="en-US" altLang="en-US" sz="2400" dirty="0">
                <a:sym typeface="Wingdings" pitchFamily="2" charset="2"/>
              </a:rPr>
              <a:t>Drawbacks:</a:t>
            </a:r>
          </a:p>
          <a:p>
            <a:pPr marL="730250" lvl="1" indent="-381000"/>
            <a:r>
              <a:rPr lang="en-US" altLang="en-US" sz="2000" dirty="0">
                <a:sym typeface="Wingdings" pitchFamily="2" charset="2"/>
              </a:rPr>
              <a:t>Searching is expensive</a:t>
            </a:r>
          </a:p>
          <a:p>
            <a:pPr marL="730250" lvl="1" indent="-381000"/>
            <a:r>
              <a:rPr lang="en-US" altLang="en-US" sz="2000" dirty="0">
                <a:sym typeface="Wingdings" pitchFamily="2" charset="2"/>
              </a:rPr>
              <a:t>Same “key” is present in many different files</a:t>
            </a:r>
          </a:p>
          <a:p>
            <a:pPr marL="730250" lvl="1" indent="-381000"/>
            <a:r>
              <a:rPr lang="en-US" altLang="en-US" sz="2000" dirty="0">
                <a:sym typeface="Wingdings" pitchFamily="2" charset="2"/>
              </a:rPr>
              <a:t>Can use “bloom filters” to reduce the number of files touched</a:t>
            </a:r>
          </a:p>
          <a:p>
            <a:pPr marL="1025525" lvl="2" indent="-381000"/>
            <a:r>
              <a:rPr lang="en-US" altLang="en-US" sz="1700" dirty="0">
                <a:sym typeface="Wingdings" pitchFamily="2" charset="2"/>
              </a:rPr>
              <a:t>Read up if interested</a:t>
            </a:r>
          </a:p>
          <a:p>
            <a:pPr marL="730250" lvl="1" indent="-381000"/>
            <a:endParaRPr lang="en-US" altLang="en-US" sz="2000" dirty="0"/>
          </a:p>
        </p:txBody>
      </p:sp>
    </p:spTree>
    <p:extLst>
      <p:ext uri="{BB962C8B-B14F-4D97-AF65-F5344CB8AC3E}">
        <p14:creationId xmlns:p14="http://schemas.microsoft.com/office/powerpoint/2010/main" val="71770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9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7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7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9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7154CFF4-F172-D34F-BDC0-645F7A2A6FF7}"/>
              </a:ext>
            </a:extLst>
          </p:cNvPr>
          <p:cNvSpPr>
            <a:spLocks noGrp="1" noChangeArrowheads="1"/>
          </p:cNvSpPr>
          <p:nvPr>
            <p:ph type="title"/>
          </p:nvPr>
        </p:nvSpPr>
        <p:spPr/>
        <p:txBody>
          <a:bodyPr/>
          <a:lstStyle/>
          <a:p>
            <a:pPr>
              <a:defRPr/>
            </a:pPr>
            <a:r>
              <a:rPr lang="en-US">
                <a:ea typeface="+mj-ea"/>
              </a:rPr>
              <a:t>Multiple-Key Access</a:t>
            </a:r>
          </a:p>
        </p:txBody>
      </p:sp>
      <p:sp>
        <p:nvSpPr>
          <p:cNvPr id="1411075" name="Rectangle 3">
            <a:extLst>
              <a:ext uri="{FF2B5EF4-FFF2-40B4-BE49-F238E27FC236}">
                <a16:creationId xmlns:a16="http://schemas.microsoft.com/office/drawing/2014/main" id="{D755BA71-F0A0-504B-B028-D6645755CFE8}"/>
              </a:ext>
            </a:extLst>
          </p:cNvPr>
          <p:cNvSpPr>
            <a:spLocks noGrp="1" noChangeArrowheads="1"/>
          </p:cNvSpPr>
          <p:nvPr>
            <p:ph type="body" idx="1"/>
          </p:nvPr>
        </p:nvSpPr>
        <p:spPr>
          <a:xfrm>
            <a:off x="457200" y="1752600"/>
            <a:ext cx="8229600" cy="4648200"/>
          </a:xfrm>
        </p:spPr>
        <p:txBody>
          <a:bodyPr/>
          <a:lstStyle/>
          <a:p>
            <a:pPr lvl="1">
              <a:lnSpc>
                <a:spcPct val="90000"/>
              </a:lnSpc>
              <a:buFont typeface="Monotype Sorts" pitchFamily="2" charset="2"/>
              <a:buNone/>
            </a:pPr>
            <a:r>
              <a:rPr lang="en-US" altLang="en-US" sz="2000" b="1" dirty="0">
                <a:ea typeface="ＭＳ Ｐゴシック" panose="020B0600070205080204" pitchFamily="34" charset="-128"/>
              </a:rPr>
              <a:t>select </a:t>
            </a:r>
            <a:r>
              <a:rPr lang="en-US" altLang="en-US" sz="2000" i="1" dirty="0">
                <a:ea typeface="ＭＳ Ｐゴシック" panose="020B0600070205080204" pitchFamily="34" charset="-128"/>
              </a:rPr>
              <a:t>ID</a:t>
            </a:r>
          </a:p>
          <a:p>
            <a:pPr lvl="1">
              <a:lnSpc>
                <a:spcPct val="90000"/>
              </a:lnSpc>
              <a:buFont typeface="Monotype Sorts" pitchFamily="2" charset="2"/>
              <a:buNone/>
            </a:pPr>
            <a:r>
              <a:rPr lang="en-US" altLang="en-US" sz="2000" b="1" dirty="0">
                <a:ea typeface="ＭＳ Ｐゴシック" panose="020B0600070205080204" pitchFamily="34" charset="-128"/>
              </a:rPr>
              <a:t>from</a:t>
            </a:r>
            <a:r>
              <a:rPr lang="en-US" altLang="en-US" sz="2000" i="1" dirty="0">
                <a:ea typeface="ＭＳ Ｐゴシック" panose="020B0600070205080204" pitchFamily="34" charset="-128"/>
              </a:rPr>
              <a:t> instructor</a:t>
            </a:r>
          </a:p>
          <a:p>
            <a:pPr lvl="1">
              <a:lnSpc>
                <a:spcPct val="90000"/>
              </a:lnSpc>
              <a:buFont typeface="Monotype Sorts" pitchFamily="2" charset="2"/>
              <a:buNone/>
            </a:pPr>
            <a:r>
              <a:rPr lang="en-US" altLang="en-US" sz="2000" b="1" dirty="0">
                <a:ea typeface="ＭＳ Ｐゴシック" panose="020B0600070205080204" pitchFamily="34" charset="-128"/>
              </a:rPr>
              <a:t>where</a:t>
            </a:r>
            <a:r>
              <a:rPr lang="en-US" altLang="en-US" sz="2000" i="1" dirty="0">
                <a:ea typeface="ＭＳ Ｐゴシック" panose="020B0600070205080204" pitchFamily="34" charset="-128"/>
              </a:rPr>
              <a:t> </a:t>
            </a:r>
            <a:r>
              <a:rPr lang="en-US" altLang="en-US" sz="2000" i="1" dirty="0" err="1">
                <a:ea typeface="ＭＳ Ｐゴシック" panose="020B0600070205080204" pitchFamily="34" charset="-128"/>
              </a:rPr>
              <a:t>dept_name</a:t>
            </a:r>
            <a:r>
              <a:rPr lang="en-US" altLang="en-US" sz="2000" i="1" dirty="0">
                <a:ea typeface="ＭＳ Ｐゴシック" panose="020B0600070205080204" pitchFamily="34" charset="-128"/>
              </a:rPr>
              <a:t> </a:t>
            </a:r>
            <a:r>
              <a:rPr lang="en-US" altLang="en-US" sz="2000" dirty="0">
                <a:ea typeface="ＭＳ Ｐゴシック" panose="020B0600070205080204" pitchFamily="34" charset="-128"/>
              </a:rPr>
              <a:t>= “Finance” </a:t>
            </a:r>
            <a:r>
              <a:rPr lang="en-US" altLang="en-US" sz="2000" b="1" dirty="0">
                <a:ea typeface="ＭＳ Ｐゴシック" panose="020B0600070205080204" pitchFamily="34" charset="-128"/>
              </a:rPr>
              <a:t>and </a:t>
            </a:r>
            <a:r>
              <a:rPr lang="en-US" altLang="en-US" sz="2000" i="1" dirty="0">
                <a:ea typeface="ＭＳ Ｐゴシック" panose="020B0600070205080204" pitchFamily="34" charset="-128"/>
              </a:rPr>
              <a:t> salary</a:t>
            </a:r>
            <a:r>
              <a:rPr lang="en-US" altLang="en-US" sz="2000" dirty="0">
                <a:ea typeface="ＭＳ Ｐゴシック" panose="020B0600070205080204" pitchFamily="34" charset="-128"/>
              </a:rPr>
              <a:t> = 80000</a:t>
            </a:r>
          </a:p>
          <a:p>
            <a:pPr>
              <a:lnSpc>
                <a:spcPct val="90000"/>
              </a:lnSpc>
            </a:pPr>
            <a:endParaRPr lang="en-US" altLang="en-US" sz="2000" dirty="0"/>
          </a:p>
          <a:p>
            <a:pPr>
              <a:lnSpc>
                <a:spcPct val="90000"/>
              </a:lnSpc>
            </a:pPr>
            <a:r>
              <a:rPr lang="en-US" altLang="en-US" sz="2000" dirty="0"/>
              <a:t>Possible strategies for processing query using indices on single attributes:</a:t>
            </a:r>
          </a:p>
          <a:p>
            <a:pPr lvl="1">
              <a:lnSpc>
                <a:spcPct val="90000"/>
              </a:lnSpc>
            </a:pPr>
            <a:r>
              <a:rPr lang="en-US" altLang="en-US" sz="2000" dirty="0">
                <a:ea typeface="ＭＳ Ｐゴシック" panose="020B0600070205080204" pitchFamily="34" charset="-128"/>
              </a:rPr>
              <a:t>Use index on </a:t>
            </a:r>
            <a:r>
              <a:rPr lang="en-US" altLang="en-US" sz="2000" i="1" dirty="0" err="1">
                <a:ea typeface="ＭＳ Ｐゴシック" panose="020B0600070205080204" pitchFamily="34" charset="-128"/>
              </a:rPr>
              <a:t>dept_name</a:t>
            </a:r>
            <a:r>
              <a:rPr lang="en-US" altLang="en-US" sz="2000" i="1" dirty="0">
                <a:ea typeface="ＭＳ Ｐゴシック" panose="020B0600070205080204" pitchFamily="34" charset="-128"/>
              </a:rPr>
              <a:t> </a:t>
            </a:r>
            <a:r>
              <a:rPr lang="en-US" altLang="en-US" sz="2000" dirty="0">
                <a:ea typeface="ＭＳ Ｐゴシック" panose="020B0600070205080204" pitchFamily="34" charset="-128"/>
              </a:rPr>
              <a:t>to find instructors with department name Finance; test </a:t>
            </a:r>
            <a:r>
              <a:rPr lang="en-US" altLang="en-US" sz="2000" i="1" dirty="0">
                <a:ea typeface="ＭＳ Ｐゴシック" panose="020B0600070205080204" pitchFamily="34" charset="-128"/>
              </a:rPr>
              <a:t>salary = 80000 </a:t>
            </a:r>
          </a:p>
          <a:p>
            <a:pPr lvl="1">
              <a:lnSpc>
                <a:spcPct val="90000"/>
              </a:lnSpc>
            </a:pPr>
            <a:r>
              <a:rPr lang="en-US" altLang="en-US" sz="2000" dirty="0">
                <a:ea typeface="ＭＳ Ｐゴシック" panose="020B0600070205080204" pitchFamily="34" charset="-128"/>
              </a:rPr>
              <a:t>Use index</a:t>
            </a:r>
            <a:r>
              <a:rPr lang="en-US" altLang="en-US" sz="2000" i="1" dirty="0">
                <a:ea typeface="ＭＳ Ｐゴシック" panose="020B0600070205080204" pitchFamily="34" charset="-128"/>
              </a:rPr>
              <a:t> </a:t>
            </a:r>
            <a:r>
              <a:rPr lang="en-US" altLang="en-US" sz="2000" dirty="0">
                <a:ea typeface="ＭＳ Ｐゴシック" panose="020B0600070205080204" pitchFamily="34" charset="-128"/>
              </a:rPr>
              <a:t>on</a:t>
            </a:r>
            <a:r>
              <a:rPr lang="en-US" altLang="en-US" sz="2000" i="1" dirty="0">
                <a:ea typeface="ＭＳ Ｐゴシック" panose="020B0600070205080204" pitchFamily="34" charset="-128"/>
              </a:rPr>
              <a:t> salary </a:t>
            </a:r>
            <a:r>
              <a:rPr lang="en-US" altLang="en-US" sz="2000" dirty="0">
                <a:ea typeface="ＭＳ Ｐゴシック" panose="020B0600070205080204" pitchFamily="34" charset="-128"/>
              </a:rPr>
              <a:t>to find instructors with a salary of $80000; test</a:t>
            </a:r>
            <a:r>
              <a:rPr lang="en-US" altLang="en-US" sz="2000" i="1" dirty="0">
                <a:ea typeface="ＭＳ Ｐゴシック" panose="020B0600070205080204" pitchFamily="34" charset="-128"/>
              </a:rPr>
              <a:t> </a:t>
            </a:r>
            <a:r>
              <a:rPr lang="en-US" altLang="en-US" sz="2000" i="1" dirty="0" err="1">
                <a:ea typeface="ＭＳ Ｐゴシック" panose="020B0600070205080204" pitchFamily="34" charset="-128"/>
              </a:rPr>
              <a:t>dept_name</a:t>
            </a:r>
            <a:r>
              <a:rPr lang="en-US" altLang="en-US" sz="2000" i="1" dirty="0">
                <a:ea typeface="ＭＳ Ｐゴシック" panose="020B0600070205080204" pitchFamily="34" charset="-128"/>
              </a:rPr>
              <a:t> = </a:t>
            </a:r>
            <a:r>
              <a:rPr lang="en-US" altLang="en-US" sz="2000" dirty="0">
                <a:ea typeface="ＭＳ Ｐゴシック" panose="020B0600070205080204" pitchFamily="34" charset="-128"/>
              </a:rPr>
              <a:t>“Finance”.</a:t>
            </a:r>
          </a:p>
          <a:p>
            <a:pPr lvl="1">
              <a:lnSpc>
                <a:spcPct val="90000"/>
              </a:lnSpc>
            </a:pPr>
            <a:r>
              <a:rPr lang="en-US" altLang="en-US" sz="2000" dirty="0">
                <a:ea typeface="ＭＳ Ｐゴシック" panose="020B0600070205080204" pitchFamily="34" charset="-128"/>
              </a:rPr>
              <a:t>Use </a:t>
            </a:r>
            <a:r>
              <a:rPr lang="en-US" altLang="en-US" sz="2000" i="1" dirty="0" err="1">
                <a:ea typeface="ＭＳ Ｐゴシック" panose="020B0600070205080204" pitchFamily="34" charset="-128"/>
              </a:rPr>
              <a:t>dept_name</a:t>
            </a:r>
            <a:r>
              <a:rPr lang="en-US" altLang="en-US" sz="2000" i="1" dirty="0">
                <a:ea typeface="ＭＳ Ｐゴシック" panose="020B0600070205080204" pitchFamily="34" charset="-128"/>
              </a:rPr>
              <a:t> </a:t>
            </a:r>
            <a:r>
              <a:rPr lang="en-US" altLang="en-US" sz="2000" dirty="0">
                <a:ea typeface="ＭＳ Ｐゴシック" panose="020B0600070205080204" pitchFamily="34" charset="-128"/>
              </a:rPr>
              <a:t>index to find pointers to all records pertaining to the “Finance” department.  Similarly use index on </a:t>
            </a:r>
            <a:r>
              <a:rPr lang="en-US" altLang="en-US" sz="2000" i="1" dirty="0">
                <a:ea typeface="ＭＳ Ｐゴシック" panose="020B0600070205080204" pitchFamily="34" charset="-128"/>
              </a:rPr>
              <a:t>salary</a:t>
            </a:r>
            <a:r>
              <a:rPr lang="en-US" altLang="en-US" sz="2000" dirty="0">
                <a:ea typeface="ＭＳ Ｐゴシック" panose="020B0600070205080204" pitchFamily="34" charset="-128"/>
              </a:rPr>
              <a:t>.  Take intersection of both sets of pointers obtained.</a:t>
            </a:r>
          </a:p>
          <a:p>
            <a:pPr marL="1096962" lvl="2" indent="-457200">
              <a:lnSpc>
                <a:spcPct val="90000"/>
              </a:lnSpc>
            </a:pPr>
            <a:r>
              <a:rPr lang="en-US" altLang="en-US" sz="1700" dirty="0">
                <a:ea typeface="ＭＳ Ｐゴシック" panose="020B0600070205080204" pitchFamily="34" charset="-128"/>
              </a:rPr>
              <a:t>Called “INDEX-ANDING”</a:t>
            </a:r>
          </a:p>
        </p:txBody>
      </p:sp>
    </p:spTree>
    <p:extLst>
      <p:ext uri="{BB962C8B-B14F-4D97-AF65-F5344CB8AC3E}">
        <p14:creationId xmlns:p14="http://schemas.microsoft.com/office/powerpoint/2010/main" val="3265894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10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107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63E5478D-44EE-7C4C-8071-6B7BFEFABA01}"/>
              </a:ext>
            </a:extLst>
          </p:cNvPr>
          <p:cNvSpPr>
            <a:spLocks noGrp="1" noChangeArrowheads="1"/>
          </p:cNvSpPr>
          <p:nvPr>
            <p:ph type="title"/>
          </p:nvPr>
        </p:nvSpPr>
        <p:spPr/>
        <p:txBody>
          <a:bodyPr/>
          <a:lstStyle/>
          <a:p>
            <a:pPr>
              <a:defRPr/>
            </a:pPr>
            <a:r>
              <a:rPr lang="en-US">
                <a:ea typeface="+mj-ea"/>
              </a:rPr>
              <a:t>Indices on Multiple Keys</a:t>
            </a:r>
          </a:p>
        </p:txBody>
      </p:sp>
      <p:sp>
        <p:nvSpPr>
          <p:cNvPr id="52227" name="Rectangle 3">
            <a:extLst>
              <a:ext uri="{FF2B5EF4-FFF2-40B4-BE49-F238E27FC236}">
                <a16:creationId xmlns:a16="http://schemas.microsoft.com/office/drawing/2014/main" id="{33C42767-2A30-B246-BE56-1D822ECCA1FD}"/>
              </a:ext>
            </a:extLst>
          </p:cNvPr>
          <p:cNvSpPr>
            <a:spLocks noGrp="1" noChangeArrowheads="1"/>
          </p:cNvSpPr>
          <p:nvPr>
            <p:ph type="body" idx="1"/>
          </p:nvPr>
        </p:nvSpPr>
        <p:spPr/>
        <p:txBody>
          <a:bodyPr/>
          <a:lstStyle/>
          <a:p>
            <a:r>
              <a:rPr lang="en-US" altLang="en-US" sz="2000" b="1" dirty="0">
                <a:solidFill>
                  <a:srgbClr val="3366CC"/>
                </a:solidFill>
              </a:rPr>
              <a:t>Composite search keys</a:t>
            </a:r>
            <a:r>
              <a:rPr lang="en-US" altLang="en-US" sz="2000" dirty="0"/>
              <a:t> are search keys containing more than one attribute</a:t>
            </a:r>
          </a:p>
          <a:p>
            <a:pPr lvl="1"/>
            <a:r>
              <a:rPr lang="en-US" altLang="en-US" sz="2000" dirty="0">
                <a:ea typeface="ＭＳ Ｐゴシック" panose="020B0600070205080204" pitchFamily="34" charset="-128"/>
              </a:rPr>
              <a:t>E.g. (</a:t>
            </a:r>
            <a:r>
              <a:rPr lang="en-US" altLang="en-US" sz="2000" i="1" dirty="0" err="1">
                <a:ea typeface="ＭＳ Ｐゴシック" panose="020B0600070205080204" pitchFamily="34" charset="-128"/>
              </a:rPr>
              <a:t>dept_name</a:t>
            </a:r>
            <a:r>
              <a:rPr lang="en-US" altLang="en-US" sz="2000" i="1" dirty="0">
                <a:ea typeface="ＭＳ Ｐゴシック" panose="020B0600070205080204" pitchFamily="34" charset="-128"/>
              </a:rPr>
              <a:t>, salary</a:t>
            </a:r>
            <a:r>
              <a:rPr lang="en-US" altLang="en-US" sz="2000" dirty="0">
                <a:ea typeface="ＭＳ Ｐゴシック" panose="020B0600070205080204" pitchFamily="34" charset="-128"/>
              </a:rPr>
              <a:t>)</a:t>
            </a:r>
          </a:p>
          <a:p>
            <a:r>
              <a:rPr lang="en-US" altLang="en-US" sz="2000" dirty="0"/>
              <a:t>Lexicographic ordering: (a</a:t>
            </a:r>
            <a:r>
              <a:rPr lang="en-US" altLang="en-US" sz="2000" baseline="-25000" dirty="0"/>
              <a:t>1</a:t>
            </a:r>
            <a:r>
              <a:rPr lang="en-US" altLang="en-US" sz="2000" dirty="0"/>
              <a:t>, a</a:t>
            </a:r>
            <a:r>
              <a:rPr lang="en-US" altLang="en-US" sz="2000" baseline="-25000" dirty="0"/>
              <a:t>2</a:t>
            </a:r>
            <a:r>
              <a:rPr lang="en-US" altLang="en-US" sz="2000" dirty="0"/>
              <a:t>) &lt; (b</a:t>
            </a:r>
            <a:r>
              <a:rPr lang="en-US" altLang="en-US" sz="2000" baseline="-25000" dirty="0"/>
              <a:t>1</a:t>
            </a:r>
            <a:r>
              <a:rPr lang="en-US" altLang="en-US" sz="2000" dirty="0"/>
              <a:t>, b</a:t>
            </a:r>
            <a:r>
              <a:rPr lang="en-US" altLang="en-US" sz="2000" baseline="-25000" dirty="0"/>
              <a:t>2</a:t>
            </a:r>
            <a:r>
              <a:rPr lang="en-US" altLang="en-US" sz="2000" dirty="0"/>
              <a:t>) if either </a:t>
            </a:r>
          </a:p>
          <a:p>
            <a:pPr lvl="1"/>
            <a:r>
              <a:rPr lang="en-US" altLang="en-US" sz="2000" dirty="0">
                <a:ea typeface="ＭＳ Ｐゴシック" panose="020B0600070205080204" pitchFamily="34" charset="-128"/>
              </a:rPr>
              <a:t>a</a:t>
            </a:r>
            <a:r>
              <a:rPr lang="en-US" altLang="en-US" sz="2000" baseline="-25000" dirty="0">
                <a:ea typeface="ＭＳ Ｐゴシック" panose="020B0600070205080204" pitchFamily="34" charset="-128"/>
              </a:rPr>
              <a:t>1</a:t>
            </a:r>
            <a:r>
              <a:rPr lang="en-US" altLang="en-US" sz="2000" dirty="0">
                <a:ea typeface="ＭＳ Ｐゴシック" panose="020B0600070205080204" pitchFamily="34" charset="-128"/>
              </a:rPr>
              <a:t> &lt; b</a:t>
            </a:r>
            <a:r>
              <a:rPr lang="en-US" altLang="en-US" sz="2000" baseline="-25000" dirty="0">
                <a:ea typeface="ＭＳ Ｐゴシック" panose="020B0600070205080204" pitchFamily="34" charset="-128"/>
              </a:rPr>
              <a:t>1</a:t>
            </a:r>
            <a:r>
              <a:rPr lang="en-US" altLang="en-US" sz="2000" dirty="0">
                <a:ea typeface="ＭＳ Ｐゴシック" panose="020B0600070205080204" pitchFamily="34" charset="-128"/>
              </a:rPr>
              <a:t>, or </a:t>
            </a:r>
          </a:p>
          <a:p>
            <a:pPr lvl="1"/>
            <a:r>
              <a:rPr lang="en-US" altLang="en-US" sz="2000" dirty="0">
                <a:ea typeface="ＭＳ Ｐゴシック" panose="020B0600070205080204" pitchFamily="34" charset="-128"/>
              </a:rPr>
              <a:t>a</a:t>
            </a:r>
            <a:r>
              <a:rPr lang="en-US" altLang="en-US" sz="2000" baseline="-25000" dirty="0">
                <a:ea typeface="ＭＳ Ｐゴシック" panose="020B0600070205080204" pitchFamily="34" charset="-128"/>
              </a:rPr>
              <a:t>1</a:t>
            </a:r>
            <a:r>
              <a:rPr lang="en-US" altLang="en-US" sz="2000" dirty="0">
                <a:ea typeface="ＭＳ Ｐゴシック" panose="020B0600070205080204" pitchFamily="34" charset="-128"/>
              </a:rPr>
              <a:t>=b</a:t>
            </a:r>
            <a:r>
              <a:rPr lang="en-US" altLang="en-US" sz="2000" baseline="-25000" dirty="0">
                <a:ea typeface="ＭＳ Ｐゴシック" panose="020B0600070205080204" pitchFamily="34" charset="-128"/>
              </a:rPr>
              <a:t>1</a:t>
            </a:r>
            <a:r>
              <a:rPr lang="en-US" altLang="en-US" sz="2000" dirty="0">
                <a:ea typeface="ＭＳ Ｐゴシック" panose="020B0600070205080204" pitchFamily="34" charset="-128"/>
              </a:rPr>
              <a:t> and  a</a:t>
            </a:r>
            <a:r>
              <a:rPr lang="en-US" altLang="en-US" sz="2000" baseline="-25000" dirty="0">
                <a:ea typeface="ＭＳ Ｐゴシック" panose="020B0600070205080204" pitchFamily="34" charset="-128"/>
              </a:rPr>
              <a:t>2</a:t>
            </a:r>
            <a:r>
              <a:rPr lang="en-US" altLang="en-US" sz="2000" dirty="0">
                <a:ea typeface="ＭＳ Ｐゴシック" panose="020B0600070205080204" pitchFamily="34" charset="-128"/>
              </a:rPr>
              <a:t> &lt; b</a:t>
            </a:r>
            <a:r>
              <a:rPr lang="en-US" altLang="en-US" sz="2000" baseline="-25000" dirty="0">
                <a:ea typeface="ＭＳ Ｐゴシック" panose="020B0600070205080204" pitchFamily="34" charset="-128"/>
              </a:rPr>
              <a:t>2</a:t>
            </a:r>
          </a:p>
          <a:p>
            <a:pPr lvl="1"/>
            <a:endParaRPr lang="en-US" altLang="en-US" sz="2000" baseline="-25000" dirty="0">
              <a:ea typeface="ＭＳ Ｐゴシック" panose="020B0600070205080204" pitchFamily="34" charset="-128"/>
            </a:endParaRPr>
          </a:p>
          <a:p>
            <a:pPr lvl="1"/>
            <a:endParaRPr lang="en-US" altLang="en-US" sz="2000" baseline="-25000" dirty="0">
              <a:ea typeface="ＭＳ Ｐゴシック" panose="020B0600070205080204" pitchFamily="34" charset="-128"/>
            </a:endParaRPr>
          </a:p>
          <a:p>
            <a:r>
              <a:rPr lang="en-US" altLang="en-US" sz="2000" dirty="0">
                <a:ea typeface="ＭＳ Ｐゴシック" panose="020B0600070205080204" pitchFamily="34" charset="-128"/>
              </a:rPr>
              <a:t>Ideal for something like:</a:t>
            </a:r>
          </a:p>
          <a:p>
            <a:pPr marL="344487" lvl="1" indent="0">
              <a:buNone/>
            </a:pPr>
            <a:r>
              <a:rPr lang="en-US" altLang="en-US" sz="2000" b="1" dirty="0"/>
              <a:t>          where</a:t>
            </a:r>
            <a:r>
              <a:rPr lang="en-US" altLang="en-US" sz="2000" i="1" dirty="0"/>
              <a:t> </a:t>
            </a:r>
            <a:r>
              <a:rPr lang="en-US" altLang="en-US" sz="2000" i="1" dirty="0" err="1"/>
              <a:t>dept_name</a:t>
            </a:r>
            <a:r>
              <a:rPr lang="en-US" altLang="en-US" sz="2000" i="1" dirty="0"/>
              <a:t> =</a:t>
            </a:r>
            <a:r>
              <a:rPr lang="en-US" altLang="en-US" sz="2000" dirty="0"/>
              <a:t> “Finance” </a:t>
            </a:r>
            <a:r>
              <a:rPr lang="en-US" altLang="en-US" sz="2000" b="1" dirty="0"/>
              <a:t>and</a:t>
            </a:r>
            <a:r>
              <a:rPr lang="en-US" altLang="en-US" sz="2000" dirty="0"/>
              <a:t> </a:t>
            </a:r>
            <a:r>
              <a:rPr lang="en-US" altLang="en-US" sz="2000" i="1" dirty="0"/>
              <a:t>salary = </a:t>
            </a:r>
            <a:r>
              <a:rPr lang="en-US" altLang="en-US" sz="2000" dirty="0"/>
              <a:t>80000</a:t>
            </a:r>
            <a:endParaRPr lang="en-US" altLang="en-US" sz="2000" dirty="0">
              <a:ea typeface="ＭＳ Ｐゴシック" panose="020B0600070205080204" pitchFamily="34" charset="-128"/>
            </a:endParaRPr>
          </a:p>
          <a:p>
            <a:r>
              <a:rPr lang="en-US" altLang="en-US" sz="2000" dirty="0"/>
              <a:t>Can also efficiently handle </a:t>
            </a:r>
            <a:br>
              <a:rPr lang="en-US" altLang="en-US" sz="2000" dirty="0"/>
            </a:br>
            <a:r>
              <a:rPr lang="en-US" altLang="en-US" sz="2000" dirty="0"/>
              <a:t>           </a:t>
            </a:r>
            <a:r>
              <a:rPr lang="en-US" altLang="en-US" sz="2000" b="1" dirty="0"/>
              <a:t>where</a:t>
            </a:r>
            <a:r>
              <a:rPr lang="en-US" altLang="en-US" sz="2000" i="1" dirty="0"/>
              <a:t> </a:t>
            </a:r>
            <a:r>
              <a:rPr lang="en-US" altLang="en-US" sz="2000" i="1" dirty="0" err="1"/>
              <a:t>dept_name</a:t>
            </a:r>
            <a:r>
              <a:rPr lang="en-US" altLang="en-US" sz="2000" dirty="0"/>
              <a:t> = “Finance” </a:t>
            </a:r>
            <a:r>
              <a:rPr lang="en-US" altLang="en-US" sz="2000" b="1" dirty="0"/>
              <a:t>and </a:t>
            </a:r>
            <a:r>
              <a:rPr lang="en-US" altLang="en-US" sz="2000" i="1" dirty="0"/>
              <a:t>salary </a:t>
            </a:r>
            <a:r>
              <a:rPr lang="en-US" altLang="en-US" sz="2000" dirty="0"/>
              <a:t>&lt; 80000</a:t>
            </a:r>
          </a:p>
          <a:p>
            <a:r>
              <a:rPr lang="en-US" altLang="en-US" sz="2000" dirty="0"/>
              <a:t>But cannot efficiently handle</a:t>
            </a:r>
            <a:br>
              <a:rPr lang="en-US" altLang="en-US" sz="2000" dirty="0"/>
            </a:br>
            <a:r>
              <a:rPr lang="en-US" altLang="en-US" sz="2000" dirty="0"/>
              <a:t>          </a:t>
            </a:r>
            <a:r>
              <a:rPr lang="en-US" altLang="en-US" sz="2000" b="1" dirty="0"/>
              <a:t>where</a:t>
            </a:r>
            <a:r>
              <a:rPr lang="en-US" altLang="en-US" sz="2000" i="1" dirty="0"/>
              <a:t> </a:t>
            </a:r>
            <a:r>
              <a:rPr lang="en-US" altLang="en-US" sz="2000" i="1" dirty="0" err="1"/>
              <a:t>dept_name</a:t>
            </a:r>
            <a:r>
              <a:rPr lang="en-US" altLang="en-US" sz="2000" i="1" dirty="0"/>
              <a:t> </a:t>
            </a:r>
            <a:r>
              <a:rPr lang="en-US" altLang="en-US" sz="2000" dirty="0"/>
              <a:t>&lt; “Finance” </a:t>
            </a:r>
            <a:r>
              <a:rPr lang="en-US" altLang="en-US" sz="2000" b="1" dirty="0"/>
              <a:t>and</a:t>
            </a:r>
            <a:r>
              <a:rPr lang="en-US" altLang="en-US" sz="2000" dirty="0"/>
              <a:t> </a:t>
            </a:r>
            <a:r>
              <a:rPr lang="en-US" altLang="en-US" sz="2000" i="1" dirty="0"/>
              <a:t>balance = </a:t>
            </a:r>
            <a:r>
              <a:rPr lang="en-US" altLang="en-US" sz="2000" dirty="0"/>
              <a:t>80000</a:t>
            </a:r>
          </a:p>
          <a:p>
            <a:endParaRPr lang="en-US" altLang="en-US" sz="2400" baseline="-25000" dirty="0">
              <a:ea typeface="ＭＳ Ｐゴシック" panose="020B0600070205080204" pitchFamily="34" charset="-128"/>
            </a:endParaRPr>
          </a:p>
          <a:p>
            <a:endParaRPr lang="en-US" altLang="en-US" sz="2400" baseline="-25000" dirty="0">
              <a:ea typeface="ＭＳ Ｐゴシック" panose="020B0600070205080204" pitchFamily="34" charset="-128"/>
            </a:endParaRPr>
          </a:p>
        </p:txBody>
      </p:sp>
    </p:spTree>
    <p:extLst>
      <p:ext uri="{BB962C8B-B14F-4D97-AF65-F5344CB8AC3E}">
        <p14:creationId xmlns:p14="http://schemas.microsoft.com/office/powerpoint/2010/main" val="713591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609600" y="1371600"/>
            <a:ext cx="7528264" cy="5263469"/>
          </a:xfrm>
        </p:spPr>
        <p:txBody>
          <a:bodyPr/>
          <a:lstStyle/>
          <a:p>
            <a:r>
              <a:rPr lang="en-US" altLang="en-US" sz="2400" dirty="0"/>
              <a:t>Specialized indexes used in data warehouses</a:t>
            </a:r>
          </a:p>
          <a:p>
            <a:endParaRPr lang="en-US" altLang="en-US" sz="2400" dirty="0"/>
          </a:p>
          <a:p>
            <a:r>
              <a:rPr lang="en-US" altLang="en-US" sz="2400" dirty="0"/>
              <a:t>Assume records numbered sequentially from 0</a:t>
            </a:r>
          </a:p>
          <a:p>
            <a:pPr lvl="1"/>
            <a:r>
              <a:rPr lang="en-US" altLang="en-US" sz="2000" dirty="0"/>
              <a:t>Given a number </a:t>
            </a:r>
            <a:r>
              <a:rPr lang="en-US" altLang="en-US" sz="2000" i="1" dirty="0"/>
              <a:t>n</a:t>
            </a:r>
            <a:r>
              <a:rPr lang="en-US" altLang="en-US" sz="2000" dirty="0"/>
              <a:t> it must be easy to retrieve record </a:t>
            </a:r>
            <a:r>
              <a:rPr lang="en-US" altLang="en-US" sz="2000" i="1" dirty="0"/>
              <a:t>n</a:t>
            </a:r>
            <a:endParaRPr lang="en-US" altLang="en-US" sz="2000" dirty="0"/>
          </a:p>
          <a:p>
            <a:pPr lvl="2"/>
            <a:r>
              <a:rPr lang="en-US" altLang="en-US" sz="1800" dirty="0"/>
              <a:t>Particularly easy if records are of fixed size</a:t>
            </a:r>
          </a:p>
          <a:p>
            <a:pPr lvl="2"/>
            <a:endParaRPr lang="en-US" altLang="en-US" sz="1800" dirty="0"/>
          </a:p>
          <a:p>
            <a:r>
              <a:rPr lang="en-US" altLang="en-US" sz="2400" dirty="0"/>
              <a:t>Best for attributes that with a small domain</a:t>
            </a:r>
          </a:p>
          <a:p>
            <a:pPr lvl="1"/>
            <a:r>
              <a:rPr lang="en-US" altLang="en-US" sz="2000" dirty="0"/>
              <a:t>E.g., gender, country, state, …</a:t>
            </a:r>
          </a:p>
          <a:p>
            <a:pPr lvl="1"/>
            <a:r>
              <a:rPr lang="en-US" altLang="en-US" sz="2000" dirty="0"/>
              <a:t>E.g., income-level (income broken up into a small number of  levels such as 0-9999, 10000-19999, 20000-50000, 50000- infinity)</a:t>
            </a:r>
          </a:p>
          <a:p>
            <a:endParaRPr lang="en-US" altLang="en-US" sz="2400" dirty="0"/>
          </a:p>
          <a:p>
            <a:r>
              <a:rPr lang="en-US" altLang="en-US" sz="2400" dirty="0"/>
              <a:t>A bitmap is simply an array of bits</a:t>
            </a:r>
          </a:p>
        </p:txBody>
      </p:sp>
    </p:spTree>
    <p:extLst>
      <p:ext uri="{BB962C8B-B14F-4D97-AF65-F5344CB8AC3E}">
        <p14:creationId xmlns:p14="http://schemas.microsoft.com/office/powerpoint/2010/main" val="2978366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609600" y="1180461"/>
            <a:ext cx="7641162" cy="4976643"/>
          </a:xfrm>
        </p:spPr>
        <p:txBody>
          <a:bodyPr/>
          <a:lstStyle/>
          <a:p>
            <a:r>
              <a:rPr lang="en-US" altLang="en-US" sz="2400" dirty="0"/>
              <a:t>Bitmap index on an attribute has one bitmap </a:t>
            </a:r>
            <a:r>
              <a:rPr lang="en-US" altLang="en-US" sz="2400" b="1" dirty="0"/>
              <a:t>for each value of the attribute</a:t>
            </a:r>
          </a:p>
          <a:p>
            <a:pPr lvl="1"/>
            <a:r>
              <a:rPr lang="en-US" altLang="en-US" sz="2000" dirty="0"/>
              <a:t>Bitmap has as many bits as records</a:t>
            </a:r>
          </a:p>
          <a:p>
            <a:pPr lvl="1"/>
            <a:r>
              <a:rPr lang="en-US" altLang="en-US" sz="2000" dirty="0"/>
              <a:t>Keeps track of whether a record has that value for the </a:t>
            </a:r>
            <a:r>
              <a:rPr lang="en-US" altLang="en-US" sz="2000" dirty="0" err="1"/>
              <a:t>attr</a:t>
            </a:r>
            <a:endParaRPr lang="en-US" altLang="en-US" sz="2000" dirty="0"/>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117" y="3276600"/>
            <a:ext cx="6038127" cy="262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402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705775" y="1424387"/>
            <a:ext cx="7732450" cy="5311375"/>
          </a:xfrm>
        </p:spPr>
        <p:txBody>
          <a:bodyPr/>
          <a:lstStyle/>
          <a:p>
            <a:pPr marL="381000" indent="-381000"/>
            <a:r>
              <a:rPr lang="en-US" altLang="en-US" sz="2000" dirty="0"/>
              <a:t>Not particularly useful for single attribute queries</a:t>
            </a:r>
          </a:p>
          <a:p>
            <a:pPr marL="381000" indent="-381000"/>
            <a:endParaRPr lang="en-US" altLang="en-US" sz="2000" dirty="0"/>
          </a:p>
          <a:p>
            <a:pPr marL="381000" indent="-381000"/>
            <a:r>
              <a:rPr lang="en-US" altLang="en-US" sz="2000" dirty="0"/>
              <a:t>But consider a query: gender = m and </a:t>
            </a:r>
            <a:r>
              <a:rPr lang="en-US" altLang="en-US" sz="2000" dirty="0" err="1"/>
              <a:t>income_level</a:t>
            </a:r>
            <a:r>
              <a:rPr lang="en-US" altLang="en-US" sz="2000" dirty="0"/>
              <a:t> = L1</a:t>
            </a:r>
          </a:p>
          <a:p>
            <a:pPr marL="730250" lvl="1" indent="-381000"/>
            <a:r>
              <a:rPr lang="en-US" altLang="en-US" sz="2000" dirty="0"/>
              <a:t>Retrieve individual bitmaps for those two</a:t>
            </a:r>
          </a:p>
          <a:p>
            <a:pPr marL="730250" lvl="1" indent="-381000"/>
            <a:r>
              <a:rPr lang="en-US" altLang="en-US" sz="2000" dirty="0"/>
              <a:t>Do an AND to find all records that satisfy both conditions</a:t>
            </a:r>
          </a:p>
          <a:p>
            <a:pPr marL="730250" lvl="1" indent="-381000"/>
            <a:r>
              <a:rPr lang="en-US" altLang="en-US" sz="2000" dirty="0"/>
              <a:t>Retrieve only those records</a:t>
            </a:r>
          </a:p>
          <a:p>
            <a:pPr marL="730250" lvl="1" indent="-381000"/>
            <a:endParaRPr lang="en-US" altLang="en-US" sz="2000" dirty="0"/>
          </a:p>
          <a:p>
            <a:pPr marL="381000" indent="-381000"/>
            <a:r>
              <a:rPr lang="en-US" altLang="en-US" sz="2000" dirty="0"/>
              <a:t>Can also be used for gender = m or </a:t>
            </a:r>
            <a:r>
              <a:rPr lang="en-US" altLang="en-US" sz="2000" dirty="0" err="1"/>
              <a:t>income_level</a:t>
            </a:r>
            <a:r>
              <a:rPr lang="en-US" altLang="en-US" sz="2000" dirty="0"/>
              <a:t> = L1</a:t>
            </a:r>
          </a:p>
          <a:p>
            <a:pPr marL="381000" indent="-381000"/>
            <a:endParaRPr lang="en-US" altLang="en-US" sz="2000" dirty="0"/>
          </a:p>
          <a:p>
            <a:pPr marL="381000" indent="-381000"/>
            <a:r>
              <a:rPr lang="en-US" altLang="en-US" sz="2000" dirty="0"/>
              <a:t>Really useful when queries have many predicates, and relations are large (i.e., a data warehouse)</a:t>
            </a:r>
          </a:p>
          <a:p>
            <a:pPr marL="381000" indent="-381000"/>
            <a:endParaRPr lang="en-US" altLang="en-US" sz="2000" dirty="0"/>
          </a:p>
          <a:p>
            <a:pPr marL="381000" indent="-381000"/>
            <a:r>
              <a:rPr lang="en-US" altLang="en-US" sz="2000" dirty="0"/>
              <a:t>Updating bitmap indexes is very expensive</a:t>
            </a:r>
          </a:p>
        </p:txBody>
      </p:sp>
    </p:spTree>
    <p:extLst>
      <p:ext uri="{BB962C8B-B14F-4D97-AF65-F5344CB8AC3E}">
        <p14:creationId xmlns:p14="http://schemas.microsoft.com/office/powerpoint/2010/main" val="3144247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p:cNvSpPr>
            <a:spLocks noGrp="1" noChangeArrowheads="1"/>
          </p:cNvSpPr>
          <p:nvPr>
            <p:ph type="title"/>
          </p:nvPr>
        </p:nvSpPr>
        <p:spPr/>
        <p:txBody>
          <a:bodyPr/>
          <a:lstStyle/>
          <a:p>
            <a:r>
              <a:rPr lang="en-US"/>
              <a:t>R-Trees</a:t>
            </a:r>
          </a:p>
        </p:txBody>
      </p:sp>
      <p:sp>
        <p:nvSpPr>
          <p:cNvPr id="1421315" name="Rectangle 3"/>
          <p:cNvSpPr>
            <a:spLocks noGrp="1" noChangeArrowheads="1"/>
          </p:cNvSpPr>
          <p:nvPr>
            <p:ph type="body" idx="1"/>
          </p:nvPr>
        </p:nvSpPr>
        <p:spPr>
          <a:xfrm>
            <a:off x="228600" y="1524000"/>
            <a:ext cx="8229600" cy="838200"/>
          </a:xfrm>
        </p:spPr>
        <p:txBody>
          <a:bodyPr/>
          <a:lstStyle/>
          <a:p>
            <a:pPr>
              <a:buFont typeface="Wingdings" charset="2"/>
              <a:buNone/>
            </a:pPr>
            <a:r>
              <a:rPr lang="en-US" sz="2600"/>
              <a:t>For spatial data (e.g. maps, rectangles, GPS data etc)</a:t>
            </a:r>
          </a:p>
        </p:txBody>
      </p:sp>
      <p:pic>
        <p:nvPicPr>
          <p:cNvPr id="1421316" name="Picture 4"/>
          <p:cNvPicPr>
            <a:picLocks noChangeAspect="1" noChangeArrowheads="1"/>
          </p:cNvPicPr>
          <p:nvPr/>
        </p:nvPicPr>
        <p:blipFill>
          <a:blip r:embed="rId2"/>
          <a:srcRect l="870" t="13043" r="652" b="13043"/>
          <a:stretch>
            <a:fillRect/>
          </a:stretch>
        </p:blipFill>
        <p:spPr bwMode="auto">
          <a:xfrm>
            <a:off x="1295400" y="2590800"/>
            <a:ext cx="7046913" cy="3967163"/>
          </a:xfrm>
          <a:prstGeom prst="rect">
            <a:avLst/>
          </a:prstGeom>
          <a:noFill/>
          <a:ln w="76200" cmpd="tri">
            <a:solidFill>
              <a:schemeClr val="tx2"/>
            </a:solidFill>
            <a:miter lim="800000"/>
            <a:headEnd/>
            <a:tailEnd/>
          </a:ln>
          <a:effectLst/>
        </p:spPr>
      </p:pic>
    </p:spTree>
    <p:extLst>
      <p:ext uri="{BB962C8B-B14F-4D97-AF65-F5344CB8AC3E}">
        <p14:creationId xmlns:p14="http://schemas.microsoft.com/office/powerpoint/2010/main" val="3489032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2"/>
          <p:cNvSpPr>
            <a:spLocks noGrp="1" noChangeArrowheads="1"/>
          </p:cNvSpPr>
          <p:nvPr>
            <p:ph type="title"/>
          </p:nvPr>
        </p:nvSpPr>
        <p:spPr/>
        <p:txBody>
          <a:bodyPr/>
          <a:lstStyle/>
          <a:p>
            <a:r>
              <a:rPr lang="en-US"/>
              <a:t>Conclusions</a:t>
            </a:r>
          </a:p>
        </p:txBody>
      </p:sp>
      <p:sp>
        <p:nvSpPr>
          <p:cNvPr id="1422339" name="Rectangle 3"/>
          <p:cNvSpPr>
            <a:spLocks noGrp="1" noChangeArrowheads="1"/>
          </p:cNvSpPr>
          <p:nvPr>
            <p:ph type="body" idx="1"/>
          </p:nvPr>
        </p:nvSpPr>
        <p:spPr>
          <a:xfrm>
            <a:off x="457200" y="1524000"/>
            <a:ext cx="8229600" cy="4800600"/>
          </a:xfrm>
        </p:spPr>
        <p:txBody>
          <a:bodyPr/>
          <a:lstStyle/>
          <a:p>
            <a:pPr>
              <a:lnSpc>
                <a:spcPct val="130000"/>
              </a:lnSpc>
            </a:pPr>
            <a:r>
              <a:rPr lang="en-US" sz="2100" dirty="0"/>
              <a:t>Indexing Goal: “Quickly find the </a:t>
            </a:r>
            <a:r>
              <a:rPr lang="en-US" sz="2100" dirty="0" err="1"/>
              <a:t>tuples</a:t>
            </a:r>
            <a:r>
              <a:rPr lang="en-US" sz="2100" dirty="0"/>
              <a:t> that match certain conditions”</a:t>
            </a:r>
          </a:p>
          <a:p>
            <a:pPr>
              <a:lnSpc>
                <a:spcPct val="130000"/>
              </a:lnSpc>
            </a:pPr>
            <a:r>
              <a:rPr lang="en-US" sz="2100" dirty="0"/>
              <a:t>Equality and range queries most common</a:t>
            </a:r>
          </a:p>
          <a:p>
            <a:pPr lvl="1">
              <a:lnSpc>
                <a:spcPct val="130000"/>
              </a:lnSpc>
            </a:pPr>
            <a:r>
              <a:rPr lang="en-US" sz="2000" dirty="0"/>
              <a:t>Hence B+-Trees the predominant structure for on-disk representation</a:t>
            </a:r>
          </a:p>
          <a:p>
            <a:pPr lvl="1">
              <a:lnSpc>
                <a:spcPct val="130000"/>
              </a:lnSpc>
            </a:pPr>
            <a:r>
              <a:rPr lang="en-US" sz="2000" dirty="0"/>
              <a:t>Hashing is used more commonly for in-memory operations</a:t>
            </a:r>
          </a:p>
          <a:p>
            <a:pPr>
              <a:lnSpc>
                <a:spcPct val="130000"/>
              </a:lnSpc>
            </a:pPr>
            <a:r>
              <a:rPr lang="en-US" sz="2100" dirty="0"/>
              <a:t>Many many more types of indexing structures exist</a:t>
            </a:r>
          </a:p>
          <a:p>
            <a:pPr lvl="1">
              <a:lnSpc>
                <a:spcPct val="130000"/>
              </a:lnSpc>
            </a:pPr>
            <a:r>
              <a:rPr lang="en-US" sz="2000" dirty="0"/>
              <a:t>For different types of data</a:t>
            </a:r>
          </a:p>
          <a:p>
            <a:pPr lvl="1">
              <a:lnSpc>
                <a:spcPct val="130000"/>
              </a:lnSpc>
            </a:pPr>
            <a:r>
              <a:rPr lang="en-US" sz="2000" dirty="0"/>
              <a:t>For different types of queries</a:t>
            </a:r>
          </a:p>
          <a:p>
            <a:pPr lvl="2">
              <a:lnSpc>
                <a:spcPct val="130000"/>
              </a:lnSpc>
            </a:pPr>
            <a:r>
              <a:rPr lang="en-US" sz="1800" dirty="0"/>
              <a:t>E.g. “nearest-neighbor” queries</a:t>
            </a:r>
          </a:p>
          <a:p>
            <a:pPr>
              <a:lnSpc>
                <a:spcPct val="130000"/>
              </a:lnSpc>
            </a:pPr>
            <a:endParaRPr lang="en-US" sz="2100" dirty="0"/>
          </a:p>
          <a:p>
            <a:pPr lvl="2">
              <a:lnSpc>
                <a:spcPct val="130000"/>
              </a:lnSpc>
            </a:pPr>
            <a:endParaRPr lang="en-US" sz="1800" dirty="0"/>
          </a:p>
        </p:txBody>
      </p:sp>
    </p:spTree>
    <p:extLst>
      <p:ext uri="{BB962C8B-B14F-4D97-AF65-F5344CB8AC3E}">
        <p14:creationId xmlns:p14="http://schemas.microsoft.com/office/powerpoint/2010/main" val="16992434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 y="914400"/>
            <a:ext cx="8305800" cy="1470025"/>
          </a:xfrm>
        </p:spPr>
        <p:txBody>
          <a:bodyPr>
            <a:normAutofit fontScale="90000"/>
          </a:bodyPr>
          <a:lstStyle/>
          <a:p>
            <a:pPr algn="ctr" eaLnBrk="1" fontAlgn="auto" hangingPunct="1">
              <a:spcAft>
                <a:spcPts val="0"/>
              </a:spcAft>
              <a:defRPr/>
            </a:pPr>
            <a:r>
              <a:rPr lang="en-US" dirty="0">
                <a:ea typeface="+mj-ea"/>
                <a:cs typeface="+mj-cs"/>
              </a:rPr>
              <a:t>CMSC424: Database Design</a:t>
            </a:r>
            <a:br>
              <a:rPr lang="en-US" dirty="0">
                <a:ea typeface="+mj-ea"/>
                <a:cs typeface="+mj-cs"/>
              </a:rPr>
            </a:br>
            <a:br>
              <a:rPr lang="en-US" dirty="0">
                <a:ea typeface="+mj-ea"/>
                <a:cs typeface="+mj-cs"/>
              </a:rPr>
            </a:br>
            <a:r>
              <a:rPr lang="en-US" dirty="0">
                <a:ea typeface="+mj-ea"/>
                <a:cs typeface="+mj-cs"/>
              </a:rPr>
              <a:t>Module: </a:t>
            </a:r>
            <a:r>
              <a:rPr lang="en-US" u="sng" dirty="0">
                <a:ea typeface="+mj-ea"/>
                <a:cs typeface="+mj-cs"/>
              </a:rPr>
              <a:t>Database Implementation</a:t>
            </a:r>
          </a:p>
        </p:txBody>
      </p:sp>
      <p:sp>
        <p:nvSpPr>
          <p:cNvPr id="14339" name="Rectangle 4"/>
          <p:cNvSpPr>
            <a:spLocks noGrp="1" noChangeArrowheads="1"/>
          </p:cNvSpPr>
          <p:nvPr>
            <p:ph type="subTitle" idx="1"/>
          </p:nvPr>
        </p:nvSpPr>
        <p:spPr>
          <a:xfrm>
            <a:off x="0" y="5638800"/>
            <a:ext cx="4267200" cy="1219200"/>
          </a:xfrm>
        </p:spPr>
        <p:txBody>
          <a:bodyPr/>
          <a:lstStyle/>
          <a:p>
            <a:pPr marR="0" eaLnBrk="1" hangingPunct="1"/>
            <a:r>
              <a:rPr lang="en-US" sz="2400" dirty="0">
                <a:solidFill>
                  <a:schemeClr val="bg1"/>
                </a:solidFill>
                <a:latin typeface="Calibri" charset="0"/>
              </a:rPr>
              <a:t>Instructor: Amol Deshpande</a:t>
            </a:r>
          </a:p>
          <a:p>
            <a:pPr marR="0" eaLnBrk="1" hangingPunct="1"/>
            <a:r>
              <a:rPr lang="en-US" sz="2400" dirty="0">
                <a:solidFill>
                  <a:schemeClr val="bg1"/>
                </a:solidFill>
                <a:latin typeface="Calibri" charset="0"/>
              </a:rPr>
              <a:t>                   </a:t>
            </a:r>
            <a:r>
              <a:rPr lang="en-US" sz="2400" dirty="0" err="1">
                <a:solidFill>
                  <a:schemeClr val="bg1"/>
                </a:solidFill>
                <a:latin typeface="Calibri" charset="0"/>
              </a:rPr>
              <a:t>amol@cs.umd.edu</a:t>
            </a:r>
            <a:endParaRPr lang="en-US" sz="2400" dirty="0">
              <a:solidFill>
                <a:schemeClr val="bg1"/>
              </a:solidFill>
              <a:latin typeface="Calibri" charset="0"/>
            </a:endParaRPr>
          </a:p>
        </p:txBody>
      </p:sp>
      <p:sp>
        <p:nvSpPr>
          <p:cNvPr id="2" name="Subtitle 2">
            <a:extLst>
              <a:ext uri="{FF2B5EF4-FFF2-40B4-BE49-F238E27FC236}">
                <a16:creationId xmlns:a16="http://schemas.microsoft.com/office/drawing/2014/main" id="{723C75AB-EBC4-AABF-D78E-E8393CE8FC6E}"/>
              </a:ext>
            </a:extLst>
          </p:cNvPr>
          <p:cNvSpPr txBox="1">
            <a:spLocks/>
          </p:cNvSpPr>
          <p:nvPr/>
        </p:nvSpPr>
        <p:spPr bwMode="auto">
          <a:xfrm>
            <a:off x="1257300" y="3091434"/>
            <a:ext cx="6705600" cy="675132"/>
          </a:xfrm>
          <a:prstGeom prst="rect">
            <a:avLst/>
          </a:prstGeom>
          <a:ln w="55000" cap="flat" cmpd="thickThin"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45720" tIns="45720" rIns="45720" bIns="45720" numCol="1" anchor="ctr" anchorCtr="0" compatLnSpc="1">
            <a:prstTxWarp prst="textNoShape">
              <a:avLst/>
            </a:prstTxWarp>
          </a:bodyPr>
          <a:lstStyle>
            <a:lvl1pPr marL="0" marR="64008" indent="0" algn="r" rtl="0" eaLnBrk="0" fontAlgn="base" hangingPunct="0">
              <a:spcBef>
                <a:spcPts val="400"/>
              </a:spcBef>
              <a:spcAft>
                <a:spcPct val="0"/>
              </a:spcAft>
              <a:buClr>
                <a:schemeClr val="accent1"/>
              </a:buClr>
              <a:buSzPct val="68000"/>
              <a:buFont typeface="Wingdings 3" charset="2"/>
              <a:buNone/>
              <a:defRPr sz="2700" kern="1200">
                <a:solidFill>
                  <a:schemeClr val="tx2"/>
                </a:solidFill>
                <a:latin typeface="+mn-lt"/>
                <a:ea typeface="+mn-ea"/>
                <a:cs typeface="+mn-cs"/>
              </a:defRPr>
            </a:lvl1pPr>
            <a:lvl2pPr marL="457200" indent="0" algn="ctr" rtl="0" eaLnBrk="0" fontAlgn="base" hangingPunct="0">
              <a:spcBef>
                <a:spcPts val="325"/>
              </a:spcBef>
              <a:spcAft>
                <a:spcPct val="0"/>
              </a:spcAft>
              <a:buClr>
                <a:schemeClr val="accent1"/>
              </a:buClr>
              <a:buFont typeface="Verdana" charset="0"/>
              <a:buNone/>
              <a:defRPr sz="2300" kern="1200">
                <a:solidFill>
                  <a:schemeClr val="dk1"/>
                </a:solidFill>
                <a:latin typeface="+mn-lt"/>
                <a:ea typeface="+mn-ea"/>
                <a:cs typeface="+mn-cs"/>
              </a:defRPr>
            </a:lvl2pPr>
            <a:lvl3pPr marL="914400" indent="0" algn="ctr" rtl="0" eaLnBrk="0" fontAlgn="base" hangingPunct="0">
              <a:spcBef>
                <a:spcPts val="350"/>
              </a:spcBef>
              <a:spcAft>
                <a:spcPct val="0"/>
              </a:spcAft>
              <a:buClr>
                <a:schemeClr val="accent2"/>
              </a:buClr>
              <a:buSzPct val="100000"/>
              <a:buFont typeface="Wingdings 2" charset="2"/>
              <a:buNone/>
              <a:defRPr sz="2100" kern="1200">
                <a:solidFill>
                  <a:schemeClr val="dk1"/>
                </a:solidFill>
                <a:latin typeface="+mn-lt"/>
                <a:ea typeface="+mn-ea"/>
                <a:cs typeface="+mn-cs"/>
              </a:defRPr>
            </a:lvl3pPr>
            <a:lvl4pPr marL="1371600" indent="0" algn="ctr" rtl="0" eaLnBrk="0" fontAlgn="base" hangingPunct="0">
              <a:spcBef>
                <a:spcPts val="350"/>
              </a:spcBef>
              <a:spcAft>
                <a:spcPct val="0"/>
              </a:spcAft>
              <a:buClr>
                <a:schemeClr val="accent2"/>
              </a:buClr>
              <a:buFont typeface="Wingdings 2" charset="2"/>
              <a:buNone/>
              <a:defRPr sz="1900" kern="1200">
                <a:solidFill>
                  <a:schemeClr val="dk1"/>
                </a:solidFill>
                <a:latin typeface="+mn-lt"/>
                <a:ea typeface="+mn-ea"/>
                <a:cs typeface="+mn-cs"/>
              </a:defRPr>
            </a:lvl4pPr>
            <a:lvl5pPr marL="1828800" indent="0" algn="ctr" rtl="0" eaLnBrk="0" fontAlgn="base" hangingPunct="0">
              <a:spcBef>
                <a:spcPts val="350"/>
              </a:spcBef>
              <a:spcAft>
                <a:spcPct val="0"/>
              </a:spcAft>
              <a:buClr>
                <a:schemeClr val="accent2"/>
              </a:buClr>
              <a:buFont typeface="Wingdings 2" charset="2"/>
              <a:buNone/>
              <a:defRPr sz="2000" kern="1200">
                <a:solidFill>
                  <a:schemeClr val="dk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dk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dk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dk1"/>
                </a:solidFill>
                <a:latin typeface="+mn-lt"/>
                <a:ea typeface="+mn-ea"/>
                <a:cs typeface="+mn-cs"/>
              </a:defRPr>
            </a:lvl9pPr>
          </a:lstStyle>
          <a:p>
            <a:pPr marL="0" marR="64008" lvl="0" indent="0" algn="ctr" defTabSz="914400" rtl="0" eaLnBrk="0" fontAlgn="base" latinLnBrk="0" hangingPunct="0">
              <a:lnSpc>
                <a:spcPct val="100000"/>
              </a:lnSpc>
              <a:spcBef>
                <a:spcPts val="400"/>
              </a:spcBef>
              <a:spcAft>
                <a:spcPct val="0"/>
              </a:spcAft>
              <a:buClr>
                <a:srgbClr val="2DA2BF"/>
              </a:buClr>
              <a:buSzPct val="68000"/>
              <a:buFont typeface="Wingdings 3" charset="2"/>
              <a:buNone/>
              <a:tabLst/>
              <a:defRPr/>
            </a:pPr>
            <a:r>
              <a:rPr kumimoji="0" lang="en-US" sz="4400" b="0" i="0" u="none" strike="noStrike" kern="1200" cap="none" spc="0" normalizeH="0" baseline="0" noProof="0" dirty="0">
                <a:ln>
                  <a:noFill/>
                </a:ln>
                <a:solidFill>
                  <a:srgbClr val="464646"/>
                </a:solidFill>
                <a:effectLst/>
                <a:uLnTx/>
                <a:uFillTx/>
                <a:latin typeface="Calibri" panose="020F0502020204030204" pitchFamily="34" charset="0"/>
                <a:ea typeface="+mn-ea"/>
                <a:cs typeface="Calibri" panose="020F0502020204030204" pitchFamily="34" charset="0"/>
              </a:rPr>
              <a:t>Query Processing</a:t>
            </a:r>
          </a:p>
        </p:txBody>
      </p:sp>
    </p:spTree>
    <p:extLst>
      <p:ext uri="{BB962C8B-B14F-4D97-AF65-F5344CB8AC3E}">
        <p14:creationId xmlns:p14="http://schemas.microsoft.com/office/powerpoint/2010/main" val="4150030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04800" y="1066800"/>
            <a:ext cx="8534400" cy="5105400"/>
          </a:xfrm>
        </p:spPr>
        <p:txBody>
          <a:bodyPr/>
          <a:lstStyle/>
          <a:p>
            <a:r>
              <a:rPr lang="en-US" sz="2800" dirty="0">
                <a:solidFill>
                  <a:srgbClr val="FF0000"/>
                </a:solidFill>
                <a:latin typeface="Calibri" charset="0"/>
              </a:rPr>
              <a:t>Shifting into discussing the internals of a DBMS </a:t>
            </a:r>
          </a:p>
          <a:p>
            <a:pPr lvl="1"/>
            <a:r>
              <a:rPr lang="en-US" sz="2400" dirty="0">
                <a:solidFill>
                  <a:srgbClr val="FF0000"/>
                </a:solidFill>
                <a:latin typeface="Calibri" charset="0"/>
              </a:rPr>
              <a:t>How data stored? How queries/transactions executed?</a:t>
            </a:r>
          </a:p>
          <a:p>
            <a:pPr lvl="1"/>
            <a:endParaRPr lang="en-US" sz="2400" dirty="0">
              <a:solidFill>
                <a:srgbClr val="FF0000"/>
              </a:solidFill>
              <a:latin typeface="Calibri" charset="0"/>
            </a:endParaRPr>
          </a:p>
          <a:p>
            <a:r>
              <a:rPr lang="en-US" sz="2800" dirty="0">
                <a:latin typeface="Calibri" charset="0"/>
              </a:rPr>
              <a:t>Topics:</a:t>
            </a:r>
          </a:p>
          <a:p>
            <a:pPr lvl="1"/>
            <a:r>
              <a:rPr lang="en-US" sz="2400" dirty="0">
                <a:latin typeface="Calibri" charset="0"/>
              </a:rPr>
              <a:t>Storage: How is data stored? Important features of the storage devices (RAM, Disks, SSDs, </a:t>
            </a:r>
            <a:r>
              <a:rPr lang="en-US" sz="2400" dirty="0" err="1">
                <a:latin typeface="Calibri" charset="0"/>
              </a:rPr>
              <a:t>etc</a:t>
            </a:r>
            <a:r>
              <a:rPr lang="en-US" sz="2400" dirty="0">
                <a:latin typeface="Calibri" charset="0"/>
              </a:rPr>
              <a:t>)</a:t>
            </a:r>
          </a:p>
          <a:p>
            <a:pPr lvl="1"/>
            <a:r>
              <a:rPr lang="en-US" sz="2400" dirty="0">
                <a:latin typeface="Calibri" charset="0"/>
              </a:rPr>
              <a:t>File Organization: How are tuples mapped to blocks</a:t>
            </a:r>
          </a:p>
          <a:p>
            <a:pPr lvl="1"/>
            <a:r>
              <a:rPr lang="en-US" sz="2400" dirty="0">
                <a:latin typeface="Calibri" charset="0"/>
              </a:rPr>
              <a:t>Indexes: How to quickly find specific tuples of interest (e.g., all ‘friends’ of ‘user0’)</a:t>
            </a:r>
          </a:p>
          <a:p>
            <a:pPr lvl="1"/>
            <a:r>
              <a:rPr lang="en-US" sz="2400" dirty="0">
                <a:solidFill>
                  <a:srgbClr val="C00000"/>
                </a:solidFill>
                <a:latin typeface="Calibri" charset="0"/>
              </a:rPr>
              <a:t>Query processing: How to execute different relational operations? How to combine them to execute an SQL query?</a:t>
            </a:r>
          </a:p>
          <a:p>
            <a:pPr lvl="1"/>
            <a:r>
              <a:rPr lang="en-US" sz="2400" dirty="0">
                <a:solidFill>
                  <a:srgbClr val="C00000"/>
                </a:solidFill>
                <a:latin typeface="Calibri" charset="0"/>
              </a:rPr>
              <a:t>Query optimization: How to choose the best way to execute a query?</a:t>
            </a:r>
          </a:p>
        </p:txBody>
      </p:sp>
      <p:sp>
        <p:nvSpPr>
          <p:cNvPr id="508930" name="Rectangle 2"/>
          <p:cNvSpPr>
            <a:spLocks noGrp="1" noChangeArrowheads="1"/>
          </p:cNvSpPr>
          <p:nvPr>
            <p:ph type="title"/>
          </p:nvPr>
        </p:nvSpPr>
        <p:spPr>
          <a:xfrm>
            <a:off x="152400" y="122238"/>
            <a:ext cx="8077200" cy="715962"/>
          </a:xfrm>
        </p:spPr>
        <p:txBody>
          <a:bodyPr/>
          <a:lstStyle/>
          <a:p>
            <a:pPr>
              <a:defRPr/>
            </a:pPr>
            <a:r>
              <a:rPr lang="en-US" sz="3200" dirty="0"/>
              <a:t>Database Implementation</a:t>
            </a:r>
          </a:p>
        </p:txBody>
      </p:sp>
    </p:spTree>
    <p:extLst>
      <p:ext uri="{BB962C8B-B14F-4D97-AF65-F5344CB8AC3E}">
        <p14:creationId xmlns:p14="http://schemas.microsoft.com/office/powerpoint/2010/main" val="81126501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
      <a:dk1>
        <a:srgbClr val="808080"/>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B2B2B2"/>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a:spAutoFit/>
      </a:bodyPr>
      <a:lstStyle>
        <a:defPPr algn="l">
          <a:defRPr baseline="0" dirty="0" smtClean="0"/>
        </a:defPPr>
      </a:lstStyle>
    </a:tx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7.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8.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2004:Templates:Presentations:Designs:Network</Template>
  <TotalTime>68861</TotalTime>
  <Words>19289</Words>
  <Application>Microsoft Macintosh PowerPoint</Application>
  <PresentationFormat>On-screen Show (4:3)</PresentationFormat>
  <Paragraphs>2996</Paragraphs>
  <Slides>278</Slides>
  <Notes>136</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3</vt:i4>
      </vt:variant>
      <vt:variant>
        <vt:lpstr>Slide Titles</vt:lpstr>
      </vt:variant>
      <vt:variant>
        <vt:i4>278</vt:i4>
      </vt:variant>
    </vt:vector>
  </HeadingPairs>
  <TitlesOfParts>
    <vt:vector size="307" baseType="lpstr">
      <vt:lpstr>ＭＳ Ｐゴシック</vt:lpstr>
      <vt:lpstr>Arial</vt:lpstr>
      <vt:lpstr>Arial Rounded MT Bold</vt:lpstr>
      <vt:lpstr>Calibri</vt:lpstr>
      <vt:lpstr>Greek Symbols</vt:lpstr>
      <vt:lpstr>Helvetica</vt:lpstr>
      <vt:lpstr>inherit</vt:lpstr>
      <vt:lpstr>Lucida Sans Unicode</vt:lpstr>
      <vt:lpstr>Monotype Sorts</vt:lpstr>
      <vt:lpstr>NimbusRomNo9L</vt:lpstr>
      <vt:lpstr>Noto Sans</vt:lpstr>
      <vt:lpstr>Symbol</vt:lpstr>
      <vt:lpstr>Times New Roman</vt:lpstr>
      <vt:lpstr>Verdana</vt:lpstr>
      <vt:lpstr>Webdings</vt:lpstr>
      <vt:lpstr>Wingdings</vt:lpstr>
      <vt:lpstr>Wingdings 2</vt:lpstr>
      <vt:lpstr>Wingdings 3</vt:lpstr>
      <vt:lpstr>Network</vt:lpstr>
      <vt:lpstr>2_Default Design</vt:lpstr>
      <vt:lpstr>Concourse</vt:lpstr>
      <vt:lpstr>1_Network</vt:lpstr>
      <vt:lpstr>db-book</vt:lpstr>
      <vt:lpstr>1_db-book</vt:lpstr>
      <vt:lpstr>1_db-5-grey</vt:lpstr>
      <vt:lpstr>1_Concourse</vt:lpstr>
      <vt:lpstr>Clip</vt:lpstr>
      <vt:lpstr>Equation</vt:lpstr>
      <vt:lpstr>Microsoft Equation 3.0</vt:lpstr>
      <vt:lpstr>CMSC424: Database Design  Module: Database Implementation</vt:lpstr>
      <vt:lpstr>Database Implementation</vt:lpstr>
      <vt:lpstr>CMSC424: Database Design  Module: Database Implementation</vt:lpstr>
      <vt:lpstr>Computing Hardware</vt:lpstr>
      <vt:lpstr>Storage Options</vt:lpstr>
      <vt:lpstr>Storage Hierarchy</vt:lpstr>
      <vt:lpstr>AMD Ryzen CPU Architecture</vt:lpstr>
      <vt:lpstr>Storage Hierarchy</vt:lpstr>
      <vt:lpstr>Storage Options </vt:lpstr>
      <vt:lpstr>Storage Hierarchy: Cache</vt:lpstr>
      <vt:lpstr>Storage Hierarchy: Cache</vt:lpstr>
      <vt:lpstr>Storage Hierarchy: Cache</vt:lpstr>
      <vt:lpstr>Storage Hierarchy: Main Memory</vt:lpstr>
      <vt:lpstr>Storage Hierarchy: Magnetic/Hard  Disks</vt:lpstr>
      <vt:lpstr>Storage Hierarchy: Magnetic/Hard  Disks</vt:lpstr>
      <vt:lpstr>Hard Disks: Reliability</vt:lpstr>
      <vt:lpstr>Solid State Drives</vt:lpstr>
      <vt:lpstr>Solid State Drives</vt:lpstr>
      <vt:lpstr>Storage Hierarchy</vt:lpstr>
      <vt:lpstr>Data Storage Options</vt:lpstr>
      <vt:lpstr>Microprocessors Evolution</vt:lpstr>
      <vt:lpstr>AMD Ryzen CPU Architecture</vt:lpstr>
      <vt:lpstr>Graphics Processing Units (GPUs)</vt:lpstr>
      <vt:lpstr>Networks</vt:lpstr>
      <vt:lpstr>Parallel Architectures</vt:lpstr>
      <vt:lpstr>CMSC424: Database Design  Module: Database Implementation</vt:lpstr>
      <vt:lpstr>Database Architectures</vt:lpstr>
      <vt:lpstr>Database Architectures</vt:lpstr>
      <vt:lpstr>What we will cover</vt:lpstr>
      <vt:lpstr>CMSC424: Database Design  Module: Database Implementation</vt:lpstr>
      <vt:lpstr>Storage Representations</vt:lpstr>
      <vt:lpstr>Storage Representations</vt:lpstr>
      <vt:lpstr>Storage Representations</vt:lpstr>
      <vt:lpstr>Storage Representations</vt:lpstr>
      <vt:lpstr>Additional Considerations</vt:lpstr>
      <vt:lpstr>Mapping Tuples to Blocks</vt:lpstr>
      <vt:lpstr>Mapping Tuples to Blocks</vt:lpstr>
      <vt:lpstr>Aside: File System or Not</vt:lpstr>
      <vt:lpstr>Through a File System</vt:lpstr>
      <vt:lpstr>Assumptions for Now</vt:lpstr>
      <vt:lpstr>Within block: Fixed Length Records</vt:lpstr>
      <vt:lpstr>Within block: Fixed Length Records</vt:lpstr>
      <vt:lpstr>Within block: Variable-length Records</vt:lpstr>
      <vt:lpstr>Within block: Cache-optimized Structure</vt:lpstr>
      <vt:lpstr>Within block: Cache-optimized Structure</vt:lpstr>
      <vt:lpstr>Across Blocks of a Relation</vt:lpstr>
      <vt:lpstr>Across Blocks: Sequential File Organization</vt:lpstr>
      <vt:lpstr>Across Blocks: Sequential File Organization</vt:lpstr>
      <vt:lpstr>Column-oriented Storage</vt:lpstr>
      <vt:lpstr>Column-oriented Storage</vt:lpstr>
      <vt:lpstr>Column-oriented Storage</vt:lpstr>
      <vt:lpstr>Columnar “file” representations</vt:lpstr>
      <vt:lpstr>Columnar “file” representations</vt:lpstr>
      <vt:lpstr>Summary</vt:lpstr>
      <vt:lpstr>CMSC424: Database Design  Module: Database Implementation</vt:lpstr>
      <vt:lpstr>Indexes Overview</vt:lpstr>
      <vt:lpstr>Index</vt:lpstr>
      <vt:lpstr>PowerPoint Presentation</vt:lpstr>
      <vt:lpstr>Ordered Indexes</vt:lpstr>
      <vt:lpstr>Primary Sparse Index</vt:lpstr>
      <vt:lpstr>Primary Dense Index</vt:lpstr>
      <vt:lpstr>Secondary Index</vt:lpstr>
      <vt:lpstr>Multi-level Indexes</vt:lpstr>
      <vt:lpstr>B+-Tree Indexes</vt:lpstr>
      <vt:lpstr>B+-Tree Index</vt:lpstr>
      <vt:lpstr>B+-Tree Node Structure</vt:lpstr>
      <vt:lpstr>Properties of B+-Trees</vt:lpstr>
      <vt:lpstr>Properties</vt:lpstr>
      <vt:lpstr>B+-Trees - Searching</vt:lpstr>
      <vt:lpstr>Example B+-Tree Index</vt:lpstr>
      <vt:lpstr>Example B+-Tree Index</vt:lpstr>
      <vt:lpstr>B+-Trees - Updates</vt:lpstr>
      <vt:lpstr>B+-Trees:  Insertion</vt:lpstr>
      <vt:lpstr>B+-Trees:  Insertion</vt:lpstr>
      <vt:lpstr>Examples of B+-Tree Deletion</vt:lpstr>
      <vt:lpstr>Examples of B+-Tree Deletion</vt:lpstr>
      <vt:lpstr>Examples of B+-Tree Deletion</vt:lpstr>
      <vt:lpstr>B+-Trees: Summary</vt:lpstr>
      <vt:lpstr>CMSC424: Database Design  Module: File Organization and Indexes</vt:lpstr>
      <vt:lpstr>Hash Indexes</vt:lpstr>
      <vt:lpstr>Hash-based File Organization</vt:lpstr>
      <vt:lpstr>Overflow Pages</vt:lpstr>
      <vt:lpstr>PowerPoint Presentation</vt:lpstr>
      <vt:lpstr>Hash Indexes</vt:lpstr>
      <vt:lpstr>Hash Indexes</vt:lpstr>
      <vt:lpstr>Comparison of Ordered Indexing and Hashing</vt:lpstr>
      <vt:lpstr>Log-structured Merge Trees</vt:lpstr>
      <vt:lpstr>Log-structured Merge Trees</vt:lpstr>
      <vt:lpstr>Log-structured Merge Trees</vt:lpstr>
      <vt:lpstr>Log-structured Merge Trees</vt:lpstr>
      <vt:lpstr>Multiple-Key Access</vt:lpstr>
      <vt:lpstr>Indices on Multiple Keys</vt:lpstr>
      <vt:lpstr>Bitmap Indices</vt:lpstr>
      <vt:lpstr>Bitmap Indices (Cont.)</vt:lpstr>
      <vt:lpstr>Bitmap Indices (Cont.)</vt:lpstr>
      <vt:lpstr>R-Trees</vt:lpstr>
      <vt:lpstr>Conclusions</vt:lpstr>
      <vt:lpstr>CMSC424: Database Design  Module: Database Implementation</vt:lpstr>
      <vt:lpstr>Database Implementation</vt:lpstr>
      <vt:lpstr>Overview and Cost Measures</vt:lpstr>
      <vt:lpstr>Query Processing/Storage</vt:lpstr>
      <vt:lpstr>Getting Deeper into Query Processing</vt:lpstr>
      <vt:lpstr>Getting Deeper into Query Processing</vt:lpstr>
      <vt:lpstr>“Cost”</vt:lpstr>
      <vt:lpstr>“Cost”</vt:lpstr>
      <vt:lpstr>Selection Operation</vt:lpstr>
      <vt:lpstr>Selection Operation</vt:lpstr>
      <vt:lpstr>Selection Operation</vt:lpstr>
      <vt:lpstr>Join</vt:lpstr>
      <vt:lpstr>Index Nested-loops Join</vt:lpstr>
      <vt:lpstr>Index Nested-loops Join</vt:lpstr>
      <vt:lpstr>Hash Join</vt:lpstr>
      <vt:lpstr>Hash Join</vt:lpstr>
      <vt:lpstr>Hash Join</vt:lpstr>
      <vt:lpstr>Hash Join</vt:lpstr>
      <vt:lpstr>Hash Join</vt:lpstr>
      <vt:lpstr>Hash Join: Issues</vt:lpstr>
      <vt:lpstr>Sorting</vt:lpstr>
      <vt:lpstr> External sort-merge</vt:lpstr>
      <vt:lpstr> External sort-merge</vt:lpstr>
      <vt:lpstr>Example: External Sorting Using Sort-Merge</vt:lpstr>
      <vt:lpstr>Merge-Join (Sort-merge join)</vt:lpstr>
      <vt:lpstr>Merge-Join (Sort-merge join)</vt:lpstr>
      <vt:lpstr>Joins: Summary</vt:lpstr>
      <vt:lpstr>Group By and Aggregation</vt:lpstr>
      <vt:lpstr>Group By and Aggregation</vt:lpstr>
      <vt:lpstr>Group By and Aggregation</vt:lpstr>
      <vt:lpstr>Duplicate Elimination</vt:lpstr>
      <vt:lpstr>Set operations</vt:lpstr>
      <vt:lpstr>Outer Joins</vt:lpstr>
      <vt:lpstr>CMSC424: Database Design  Module: Query Processing</vt:lpstr>
      <vt:lpstr>Putting it all together</vt:lpstr>
      <vt:lpstr>Evaluation of Expressions</vt:lpstr>
      <vt:lpstr>Evaluation of Expressions</vt:lpstr>
      <vt:lpstr>Materialization</vt:lpstr>
      <vt:lpstr>Pipelining</vt:lpstr>
      <vt:lpstr>Pipelining</vt:lpstr>
      <vt:lpstr>Recap: Query Processing</vt:lpstr>
      <vt:lpstr>CMSC424: Database Design  Module: Query Processing</vt:lpstr>
      <vt:lpstr>Query Optimization: Overview</vt:lpstr>
      <vt:lpstr>Getting Deeper into Query Processing</vt:lpstr>
      <vt:lpstr>Query Optimization</vt:lpstr>
      <vt:lpstr>Query Optimization</vt:lpstr>
      <vt:lpstr>Query Optimization: Goal</vt:lpstr>
      <vt:lpstr>Query Optimization</vt:lpstr>
      <vt:lpstr>Equivalence of Expressions</vt:lpstr>
      <vt:lpstr>Equivalence of Expressions</vt:lpstr>
      <vt:lpstr>Equivalence Rules</vt:lpstr>
      <vt:lpstr>Pictorial Depiction</vt:lpstr>
      <vt:lpstr>More Equivalence Rules</vt:lpstr>
      <vt:lpstr>More Equivalence Rules</vt:lpstr>
      <vt:lpstr>Equivalence of Expressions</vt:lpstr>
      <vt:lpstr>Equivalence of Expressions</vt:lpstr>
      <vt:lpstr>Evaluation Plans</vt:lpstr>
      <vt:lpstr>Query Optimization</vt:lpstr>
      <vt:lpstr>Cost estimation</vt:lpstr>
      <vt:lpstr>Cost estimation</vt:lpstr>
      <vt:lpstr>Cost estimation</vt:lpstr>
      <vt:lpstr>Selectivity Estimation</vt:lpstr>
      <vt:lpstr>Examples</vt:lpstr>
      <vt:lpstr>Example: Joins</vt:lpstr>
      <vt:lpstr>Joins</vt:lpstr>
      <vt:lpstr>Query Optimization</vt:lpstr>
      <vt:lpstr>Optimization Algorithms</vt:lpstr>
      <vt:lpstr>Searching for the best plan</vt:lpstr>
      <vt:lpstr>Searching for the best plan</vt:lpstr>
      <vt:lpstr>Heuristic Optimization</vt:lpstr>
      <vt:lpstr>Summary</vt:lpstr>
      <vt:lpstr>CMSC424: Database Design  Module: Implementation</vt:lpstr>
      <vt:lpstr>Overview</vt:lpstr>
      <vt:lpstr>Examples of Transactions</vt:lpstr>
      <vt:lpstr>Examples of Transactions</vt:lpstr>
      <vt:lpstr>Examples of Transactions</vt:lpstr>
      <vt:lpstr>A Schedule</vt:lpstr>
      <vt:lpstr>Another schedule</vt:lpstr>
      <vt:lpstr>Another schedule</vt:lpstr>
      <vt:lpstr>Example Schedules (Cont.)</vt:lpstr>
      <vt:lpstr>Example Schedules – Compute Final Result</vt:lpstr>
      <vt:lpstr>Find Serializable Schedules</vt:lpstr>
      <vt:lpstr>CMSC424: Database Design  Module: Implementation</vt:lpstr>
      <vt:lpstr>Locking - 1</vt:lpstr>
      <vt:lpstr>Lock-based Protocols</vt:lpstr>
      <vt:lpstr>Lock-based Protocols</vt:lpstr>
      <vt:lpstr>Lock-based Protocols</vt:lpstr>
      <vt:lpstr>2-Phase Locking Protocol (2PL)</vt:lpstr>
      <vt:lpstr>2 Phase Locking</vt:lpstr>
      <vt:lpstr>2 Phase Locking</vt:lpstr>
      <vt:lpstr>2 Phase Locking</vt:lpstr>
      <vt:lpstr>Strict 2PL</vt:lpstr>
      <vt:lpstr>Strict 2PL - Example</vt:lpstr>
      <vt:lpstr>Strict 2PL</vt:lpstr>
      <vt:lpstr>Implementation of Locking</vt:lpstr>
      <vt:lpstr>Lock Table</vt:lpstr>
      <vt:lpstr>More Locking Issues: Deadlocks</vt:lpstr>
      <vt:lpstr>Deadlock detection and recovery</vt:lpstr>
      <vt:lpstr>Dealing with Deadlocks</vt:lpstr>
      <vt:lpstr>Deadlocks -- Example</vt:lpstr>
      <vt:lpstr>Preventing deadlocks</vt:lpstr>
      <vt:lpstr>Preventing deadlocks</vt:lpstr>
      <vt:lpstr>CMSC424: Database Design  Module: Transactions and ACID Properties</vt:lpstr>
      <vt:lpstr>1. Time-stamp Based</vt:lpstr>
      <vt:lpstr>1. Time-stamp Based</vt:lpstr>
      <vt:lpstr>1. Time-stamp Based</vt:lpstr>
      <vt:lpstr>1. Example of Schedule Under TSO</vt:lpstr>
      <vt:lpstr>Example (1)</vt:lpstr>
      <vt:lpstr>1. Another Example</vt:lpstr>
      <vt:lpstr>2. Optimistic Concurrency Control</vt:lpstr>
      <vt:lpstr>2. Optimistic Concurrency Control</vt:lpstr>
      <vt:lpstr>2. Optimistic Concurrency Control</vt:lpstr>
      <vt:lpstr>2. Optimistic Concurrency Control</vt:lpstr>
      <vt:lpstr>Example (2)</vt:lpstr>
      <vt:lpstr>Example (3)</vt:lpstr>
      <vt:lpstr>3. Snapshot Isolation</vt:lpstr>
      <vt:lpstr>3. Snapshot Isolation</vt:lpstr>
      <vt:lpstr>3. Snapshot Isolation</vt:lpstr>
      <vt:lpstr>Example (4)</vt:lpstr>
      <vt:lpstr>Example (5)</vt:lpstr>
      <vt:lpstr>3. Snapshot Isolation</vt:lpstr>
      <vt:lpstr>3. Snapshot Isolation</vt:lpstr>
      <vt:lpstr>3. SI In Oracle and PostgreSQL</vt:lpstr>
      <vt:lpstr>CMSC424: Database Design  Module: Transactions and ACID Properties</vt:lpstr>
      <vt:lpstr>Transactions: Recovery</vt:lpstr>
      <vt:lpstr>Context</vt:lpstr>
      <vt:lpstr>Reasons for crashes</vt:lpstr>
      <vt:lpstr>Approach, Assumptions etc..</vt:lpstr>
      <vt:lpstr>Data Access</vt:lpstr>
      <vt:lpstr>Example of Data Access</vt:lpstr>
      <vt:lpstr>Data Access (Cont.)</vt:lpstr>
      <vt:lpstr>STEAL vs NO STEAL, FORCE vs NO FORCE</vt:lpstr>
      <vt:lpstr>STEAL vs NO STEAL, FORCE vs NO FORCE</vt:lpstr>
      <vt:lpstr>STEAL vs NO STEAL, FORCE vs NO FORCE: Recovery implications</vt:lpstr>
      <vt:lpstr>STEAL vs NO STEAL, FORCE vs NO FORCE: Recovery implications</vt:lpstr>
      <vt:lpstr>Terminology</vt:lpstr>
      <vt:lpstr>CMSC424: Database Design  Module: Transactions and ACID Properties</vt:lpstr>
      <vt:lpstr>Transactions: Recovery</vt:lpstr>
      <vt:lpstr>Log-based Recovery</vt:lpstr>
      <vt:lpstr>Log</vt:lpstr>
      <vt:lpstr>Log-based Recovery</vt:lpstr>
      <vt:lpstr>Log-based Recovery</vt:lpstr>
      <vt:lpstr>Using the log to abort/rollback</vt:lpstr>
      <vt:lpstr>Using the log to abort/rollback</vt:lpstr>
      <vt:lpstr>CMSC424: Database Design  Module: Transactions and ACID Properties</vt:lpstr>
      <vt:lpstr>Using Logs for Recovery</vt:lpstr>
      <vt:lpstr>Using the log to recover</vt:lpstr>
      <vt:lpstr>Using the log to recover</vt:lpstr>
      <vt:lpstr>Idempotency</vt:lpstr>
      <vt:lpstr>Log-based recovery</vt:lpstr>
      <vt:lpstr>Recovery Algorithm (Cont.)</vt:lpstr>
      <vt:lpstr>Recovery Algorithm (Cont.)</vt:lpstr>
      <vt:lpstr>Example of Recovery</vt:lpstr>
      <vt:lpstr>CMSC424: Database Design  Module: Transactions and ACID Properties</vt:lpstr>
      <vt:lpstr>Recovery: Recap</vt:lpstr>
      <vt:lpstr>Checkpointing</vt:lpstr>
      <vt:lpstr>Checkpointing</vt:lpstr>
      <vt:lpstr>Recovery Algorithm (Cont.)</vt:lpstr>
      <vt:lpstr>Recap so far …</vt:lpstr>
      <vt:lpstr>Write-ahead logging</vt:lpstr>
      <vt:lpstr>Write-ahead logging</vt:lpstr>
      <vt:lpstr>Other issues</vt:lpstr>
      <vt:lpstr>Other issues</vt:lpstr>
      <vt:lpstr>Recap</vt:lpstr>
      <vt:lpstr>Recap</vt:lpstr>
      <vt:lpstr>CMSC424: Database Design  Module: Transactions and ACID Properties</vt:lpstr>
      <vt:lpstr>Distributed Transactions</vt:lpstr>
      <vt:lpstr>Distributed Database System</vt:lpstr>
      <vt:lpstr>Data Replication</vt:lpstr>
      <vt:lpstr>Distributed Transactions</vt:lpstr>
      <vt:lpstr>System Failure Modes</vt:lpstr>
      <vt:lpstr>Commit Protocols</vt:lpstr>
      <vt:lpstr>Two Phase Commit Protocol (2PC)</vt:lpstr>
      <vt:lpstr>Two Phase Commit Protocol (2PC)</vt:lpstr>
      <vt:lpstr>Phase 1: Obtaining a Decision</vt:lpstr>
      <vt:lpstr>Phase 2: Recording the Decision</vt:lpstr>
      <vt:lpstr>Handling of Failures - Site Failure</vt:lpstr>
      <vt:lpstr>Handling of Failures- Coordinator Failure</vt:lpstr>
      <vt:lpstr>Handling of Failures - Network Partition</vt:lpstr>
      <vt:lpstr>More…</vt:lpstr>
      <vt:lpstr>More…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Amol Deshpande</cp:lastModifiedBy>
  <cp:revision>334</cp:revision>
  <cp:lastPrinted>2024-05-07T14:35:09Z</cp:lastPrinted>
  <dcterms:created xsi:type="dcterms:W3CDTF">2012-03-26T14:58:24Z</dcterms:created>
  <dcterms:modified xsi:type="dcterms:W3CDTF">2024-05-07T16:33:33Z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